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11/10/2017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11/10/2017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11/10/2017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11/10/2017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Técnica y tecnología</a:t>
            </a:r>
            <a:endParaRPr lang="es-ES" dirty="0"/>
          </a:p>
        </p:txBody>
      </p:sp>
      <p:sp>
        <p:nvSpPr>
          <p:cNvPr id="3" name="Subtítulo 2"/>
          <p:cNvSpPr>
            <a:spLocks noGrp="1"/>
          </p:cNvSpPr>
          <p:nvPr>
            <p:ph type="subTitle" idx="1"/>
          </p:nvPr>
        </p:nvSpPr>
        <p:spPr/>
        <p:txBody>
          <a:bodyPr/>
          <a:lstStyle/>
          <a:p>
            <a:r>
              <a:rPr lang="es-ES" dirty="0" smtClean="0"/>
              <a:t>Ud. 3</a:t>
            </a:r>
            <a:endParaRPr lang="es-ES" dirty="0"/>
          </a:p>
        </p:txBody>
      </p:sp>
    </p:spTree>
    <p:extLst>
      <p:ext uri="{BB962C8B-B14F-4D97-AF65-F5344CB8AC3E}">
        <p14:creationId xmlns:p14="http://schemas.microsoft.com/office/powerpoint/2010/main" val="114427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actividades</a:t>
            </a:r>
            <a:endParaRPr lang="es-ES" dirty="0"/>
          </a:p>
        </p:txBody>
      </p:sp>
      <p:sp>
        <p:nvSpPr>
          <p:cNvPr id="3" name="Marcador de contenido 2"/>
          <p:cNvSpPr>
            <a:spLocks noGrp="1"/>
          </p:cNvSpPr>
          <p:nvPr>
            <p:ph idx="1"/>
          </p:nvPr>
        </p:nvSpPr>
        <p:spPr/>
        <p:txBody>
          <a:bodyPr>
            <a:normAutofit fontScale="92500" lnSpcReduction="10000"/>
          </a:bodyPr>
          <a:lstStyle/>
          <a:p>
            <a:pPr marL="400050" lvl="1" indent="0">
              <a:buNone/>
            </a:pPr>
            <a:r>
              <a:rPr lang="es-ES" sz="2400" b="1" dirty="0" smtClean="0">
                <a:solidFill>
                  <a:srgbClr val="7030A0"/>
                </a:solidFill>
              </a:rPr>
              <a:t>4</a:t>
            </a:r>
            <a:r>
              <a:rPr lang="es-ES" sz="2400" b="1" smtClean="0">
                <a:solidFill>
                  <a:srgbClr val="7030A0"/>
                </a:solidFill>
              </a:rPr>
              <a:t> </a:t>
            </a:r>
            <a:r>
              <a:rPr lang="es-ES" sz="2400" b="1" dirty="0" smtClean="0">
                <a:solidFill>
                  <a:srgbClr val="7030A0"/>
                </a:solidFill>
              </a:rPr>
              <a:t>grupos: </a:t>
            </a:r>
            <a:r>
              <a:rPr lang="es-ES" sz="2400" b="1" dirty="0" smtClean="0"/>
              <a:t>reflexiones filosóficas sobre el desarrollo científico y tecnológico.</a:t>
            </a:r>
          </a:p>
          <a:p>
            <a:pPr marL="742950" lvl="1" indent="-342900">
              <a:buFontTx/>
              <a:buChar char="-"/>
            </a:pPr>
            <a:r>
              <a:rPr lang="es-ES" sz="2400" b="1" dirty="0" smtClean="0">
                <a:solidFill>
                  <a:srgbClr val="00B050"/>
                </a:solidFill>
              </a:rPr>
              <a:t>Sobre las ciencias formales</a:t>
            </a:r>
          </a:p>
          <a:p>
            <a:pPr marL="742950" lvl="1" indent="-342900">
              <a:buFontTx/>
              <a:buChar char="-"/>
            </a:pPr>
            <a:r>
              <a:rPr lang="es-ES" sz="2400" b="1" dirty="0" smtClean="0">
                <a:solidFill>
                  <a:srgbClr val="00B050"/>
                </a:solidFill>
              </a:rPr>
              <a:t>Sobre las ciencias experimentales: el problema de la inducción y el problema de la verificación.</a:t>
            </a:r>
          </a:p>
          <a:p>
            <a:pPr marL="742950" lvl="1" indent="-342900">
              <a:buFontTx/>
              <a:buChar char="-"/>
            </a:pPr>
            <a:r>
              <a:rPr lang="es-ES" sz="2400" b="1" dirty="0" smtClean="0">
                <a:solidFill>
                  <a:srgbClr val="00B050"/>
                </a:solidFill>
              </a:rPr>
              <a:t>Sobre la técnica y la tecnología.</a:t>
            </a:r>
          </a:p>
          <a:p>
            <a:pPr marL="742950" lvl="1" indent="-342900">
              <a:buFontTx/>
              <a:buChar char="-"/>
            </a:pPr>
            <a:r>
              <a:rPr lang="es-ES" sz="2400" b="1" dirty="0" smtClean="0">
                <a:solidFill>
                  <a:srgbClr val="00B050"/>
                </a:solidFill>
              </a:rPr>
              <a:t>Los riesgos de la técnica.</a:t>
            </a:r>
          </a:p>
          <a:p>
            <a:pPr marL="400050" lvl="1" indent="0">
              <a:buNone/>
            </a:pPr>
            <a:r>
              <a:rPr lang="es-ES" sz="2400" b="1" dirty="0" smtClean="0"/>
              <a:t>	Explicación de 7 min. Por grupos del epígrafe, sin lectura, bien preparado y con preguntas de comprobación (3 min. </a:t>
            </a:r>
            <a:r>
              <a:rPr lang="es-ES" sz="2400" b="1" dirty="0"/>
              <a:t>a</a:t>
            </a:r>
            <a:r>
              <a:rPr lang="es-ES" sz="2400" b="1" dirty="0" smtClean="0"/>
              <a:t>dicionales)</a:t>
            </a:r>
            <a:endParaRPr lang="es-ES" sz="2400" b="1" dirty="0"/>
          </a:p>
          <a:p>
            <a:pPr marL="274320" lvl="1" indent="0">
              <a:buNone/>
            </a:pPr>
            <a:endParaRPr lang="es-ES" sz="2400" b="1" dirty="0">
              <a:solidFill>
                <a:srgbClr val="FF0000"/>
              </a:solidFill>
            </a:endParaRPr>
          </a:p>
          <a:p>
            <a:pPr lvl="1"/>
            <a:r>
              <a:rPr lang="es-ES" sz="2400" b="1" dirty="0">
                <a:solidFill>
                  <a:srgbClr val="00B050"/>
                </a:solidFill>
              </a:rPr>
              <a:t>Página 031: </a:t>
            </a:r>
            <a:r>
              <a:rPr lang="es-ES" sz="2400" b="1" dirty="0">
                <a:solidFill>
                  <a:srgbClr val="FF0000"/>
                </a:solidFill>
              </a:rPr>
              <a:t>Actividad 1 (Verdadero o falso 						</a:t>
            </a:r>
            <a:r>
              <a:rPr lang="es-ES" sz="2400" b="1" u="sng" dirty="0">
                <a:solidFill>
                  <a:srgbClr val="FF0000"/>
                </a:solidFill>
              </a:rPr>
              <a:t>argumentado</a:t>
            </a:r>
            <a:r>
              <a:rPr lang="es-ES" sz="2400" b="1" dirty="0">
                <a:solidFill>
                  <a:srgbClr val="FF0000"/>
                </a:solidFill>
              </a:rPr>
              <a:t>)</a:t>
            </a:r>
          </a:p>
          <a:p>
            <a:endParaRPr lang="es-ES" dirty="0"/>
          </a:p>
        </p:txBody>
      </p:sp>
    </p:spTree>
    <p:extLst>
      <p:ext uri="{BB962C8B-B14F-4D97-AF65-F5344CB8AC3E}">
        <p14:creationId xmlns:p14="http://schemas.microsoft.com/office/powerpoint/2010/main" val="349849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técnica como necesidad humana</a:t>
            </a:r>
            <a:endParaRPr lang="es-ES" dirty="0"/>
          </a:p>
        </p:txBody>
      </p:sp>
      <p:sp>
        <p:nvSpPr>
          <p:cNvPr id="3" name="Marcador de contenido 2"/>
          <p:cNvSpPr>
            <a:spLocks noGrp="1"/>
          </p:cNvSpPr>
          <p:nvPr>
            <p:ph idx="1"/>
          </p:nvPr>
        </p:nvSpPr>
        <p:spPr/>
        <p:txBody>
          <a:bodyPr/>
          <a:lstStyle/>
          <a:p>
            <a:r>
              <a:rPr lang="es-ES" dirty="0"/>
              <a:t>"Era un tiempo en el que existían los dioses, pero no las </a:t>
            </a:r>
            <a:r>
              <a:rPr lang="es-ES" b="1" dirty="0"/>
              <a:t>especies mortales. </a:t>
            </a:r>
            <a:r>
              <a:rPr lang="es-ES" dirty="0"/>
              <a:t>Cuando a éstas les llegó, marcado por el destino, el tiempo de la génesis, </a:t>
            </a:r>
            <a:r>
              <a:rPr lang="es-ES" b="1" dirty="0"/>
              <a:t>los dioses las modelaron</a:t>
            </a:r>
            <a:r>
              <a:rPr lang="es-ES" dirty="0"/>
              <a:t> en las entrañas de la tierra, </a:t>
            </a:r>
            <a:r>
              <a:rPr lang="es-ES" b="1" dirty="0"/>
              <a:t>mezclando tierra, fuego </a:t>
            </a:r>
            <a:r>
              <a:rPr lang="es-ES" dirty="0"/>
              <a:t>y cuantas materias se combinan con fuego y tierra. Cuando se disponían a sacarlas a la luz, mandaron a </a:t>
            </a:r>
            <a:r>
              <a:rPr lang="es-ES" b="1" dirty="0"/>
              <a:t>Prometeo</a:t>
            </a:r>
            <a:r>
              <a:rPr lang="es-ES" dirty="0"/>
              <a:t> y </a:t>
            </a:r>
            <a:r>
              <a:rPr lang="es-ES" b="1" dirty="0" err="1"/>
              <a:t>Epimeteo</a:t>
            </a:r>
            <a:r>
              <a:rPr lang="es-ES" dirty="0"/>
              <a:t> que las </a:t>
            </a:r>
            <a:r>
              <a:rPr lang="es-ES" b="1" dirty="0"/>
              <a:t>revistiesen de facultades distribuyéndolas convenientemente</a:t>
            </a:r>
            <a:r>
              <a:rPr lang="es-ES" dirty="0"/>
              <a:t> entre ellas. </a:t>
            </a:r>
            <a:r>
              <a:rPr lang="es-ES" dirty="0" err="1"/>
              <a:t>Epimeteo</a:t>
            </a:r>
            <a:r>
              <a:rPr lang="es-ES" dirty="0"/>
              <a:t> pidió a Prometeo que le permitiese a él hacer la distribución "Una vez que yo haya hecho la distribución -dijo- tú la supervisas ". Con este permiso comienza a distribuir. Al distribuir, </a:t>
            </a:r>
            <a:r>
              <a:rPr lang="es-ES" b="1" dirty="0"/>
              <a:t>a unos les proporcionaba fuerza, pero no rapidez, en tanto que revestía de rapidez a otros más débiles</a:t>
            </a:r>
            <a:r>
              <a:rPr lang="es-ES" dirty="0"/>
              <a:t>. Dotaba de armas a unas, en tanto que para aquéllas, a las que daba una naturaleza inerme, ideaba otra facultad para su salvación. </a:t>
            </a:r>
            <a:r>
              <a:rPr lang="es-ES" b="1" dirty="0"/>
              <a:t>A las que daba un cuerpo pequeño, les dotaba de alas para huir o de escondrijos para guarnecerse</a:t>
            </a:r>
            <a:r>
              <a:rPr lang="es-ES" dirty="0"/>
              <a:t>, en tanto que a las que daba un cuerpo grande, precisamente mediante él, las salvaba […].</a:t>
            </a:r>
            <a:endParaRPr lang="es-ES" b="1" dirty="0"/>
          </a:p>
          <a:p>
            <a:endParaRPr lang="es-ES" dirty="0"/>
          </a:p>
        </p:txBody>
      </p:sp>
    </p:spTree>
    <p:extLst>
      <p:ext uri="{BB962C8B-B14F-4D97-AF65-F5344CB8AC3E}">
        <p14:creationId xmlns:p14="http://schemas.microsoft.com/office/powerpoint/2010/main" val="2795523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7" y="653143"/>
            <a:ext cx="10216461" cy="5519057"/>
          </a:xfrm>
        </p:spPr>
        <p:txBody>
          <a:bodyPr/>
          <a:lstStyle/>
          <a:p>
            <a:r>
              <a:rPr lang="es-ES" dirty="0"/>
              <a:t>[…] De este modo equitativo iba distribuyendo las restantes facultades. Y </a:t>
            </a:r>
            <a:r>
              <a:rPr lang="es-ES" b="1" dirty="0"/>
              <a:t>las ideaba tomando la precaución de que ninguna especie fuese aniquilada</a:t>
            </a:r>
            <a:r>
              <a:rPr lang="es-ES" dirty="0"/>
              <a:t>. </a:t>
            </a:r>
            <a:r>
              <a:rPr lang="es-ES" b="1" dirty="0"/>
              <a:t>Cuando les suministró los medios para evitar las destrucciones mutuas, ideó defensas contra el rigor de las estaciones</a:t>
            </a:r>
            <a:r>
              <a:rPr lang="es-ES" dirty="0"/>
              <a:t> enviadas por Zeus: las cubrió con pelo espeso y piel gruesa, aptos para protegerse del frío invernal y del calor ardiente, y, además, para que cuando fueran a acostarse, les sirviera de abrigo natural y adecuado a cada cual. A algunas les puso en los pies cascos y a otras piel gruesa sin sangre. Después de esto, suministró alimentos distintos a cada una: a una hierbas de la tierra; a otras, frutos de los árboles; y a otras raíces. </a:t>
            </a:r>
            <a:r>
              <a:rPr lang="es-ES" b="1" dirty="0"/>
              <a:t>Y hubo especies a las que permitió alimentarse con la carne de otros animales. Concedió a aquéllas descendencia, y a éstos, devorados por aquéllas, gran fecundidad; procurando, así, salvar la especie</a:t>
            </a:r>
            <a:r>
              <a:rPr lang="es-ES" dirty="0"/>
              <a:t>. […]</a:t>
            </a:r>
          </a:p>
          <a:p>
            <a:endParaRPr lang="es-ES" dirty="0"/>
          </a:p>
        </p:txBody>
      </p:sp>
      <p:pic>
        <p:nvPicPr>
          <p:cNvPr id="4" name="3 Imagen" descr="vulcano.gif"/>
          <p:cNvPicPr>
            <a:picLocks noChangeAspect="1"/>
          </p:cNvPicPr>
          <p:nvPr/>
        </p:nvPicPr>
        <p:blipFill>
          <a:blip r:embed="rId2"/>
          <a:stretch>
            <a:fillRect/>
          </a:stretch>
        </p:blipFill>
        <p:spPr>
          <a:xfrm>
            <a:off x="4221312" y="4228555"/>
            <a:ext cx="4529797" cy="2381250"/>
          </a:xfrm>
          <a:prstGeom prst="rect">
            <a:avLst/>
          </a:prstGeom>
        </p:spPr>
      </p:pic>
    </p:spTree>
    <p:extLst>
      <p:ext uri="{BB962C8B-B14F-4D97-AF65-F5344CB8AC3E}">
        <p14:creationId xmlns:p14="http://schemas.microsoft.com/office/powerpoint/2010/main" val="1099698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a:t>[…] Pero como </a:t>
            </a:r>
            <a:r>
              <a:rPr lang="es-ES" b="1" dirty="0" err="1"/>
              <a:t>Epimeteo</a:t>
            </a:r>
            <a:r>
              <a:rPr lang="es-ES" dirty="0"/>
              <a:t> no era del todo sabio, </a:t>
            </a:r>
            <a:r>
              <a:rPr lang="es-ES" b="1" dirty="0"/>
              <a:t>gastó</a:t>
            </a:r>
            <a:r>
              <a:rPr lang="es-ES" dirty="0"/>
              <a:t>, sin darse cuenta, </a:t>
            </a:r>
            <a:r>
              <a:rPr lang="es-ES" b="1" dirty="0"/>
              <a:t>todas las facultades en los brutos</a:t>
            </a:r>
            <a:r>
              <a:rPr lang="es-ES" dirty="0"/>
              <a:t>. Pero </a:t>
            </a:r>
            <a:r>
              <a:rPr lang="es-ES" b="1" dirty="0"/>
              <a:t>quedaba aún sin equipar la especie humana y no sabía qué hacer</a:t>
            </a:r>
            <a:r>
              <a:rPr lang="es-ES" dirty="0"/>
              <a:t>. Hallándose en ese trance, llega Prometeo para supervisar la distribución. Ve a todos los animales armoniosamente equipados y al hombre, en cambio, desnudo, sin calzado, sin abrigo e inerme. Y ya era inminente el día señalado por el destino en el que el hombre debía salir de la tierra a la luz. </a:t>
            </a:r>
          </a:p>
          <a:p>
            <a:endParaRPr lang="es-ES" dirty="0"/>
          </a:p>
        </p:txBody>
      </p:sp>
    </p:spTree>
    <p:extLst>
      <p:ext uri="{BB962C8B-B14F-4D97-AF65-F5344CB8AC3E}">
        <p14:creationId xmlns:p14="http://schemas.microsoft.com/office/powerpoint/2010/main" val="33087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862149"/>
            <a:ext cx="10007455" cy="5310051"/>
          </a:xfrm>
        </p:spPr>
        <p:txBody>
          <a:bodyPr/>
          <a:lstStyle/>
          <a:p>
            <a:r>
              <a:rPr lang="es-ES" dirty="0"/>
              <a:t>[…] Ante la imposibilidad de encontrar un medio de salvación para el hombre, </a:t>
            </a:r>
            <a:r>
              <a:rPr lang="es-ES" b="1" dirty="0"/>
              <a:t>Prometeo</a:t>
            </a:r>
            <a:r>
              <a:rPr lang="es-ES" dirty="0"/>
              <a:t> </a:t>
            </a:r>
            <a:r>
              <a:rPr lang="es-ES" b="1" dirty="0"/>
              <a:t>roba a </a:t>
            </a:r>
            <a:r>
              <a:rPr lang="es-ES" b="1" dirty="0" err="1"/>
              <a:t>Hefesto</a:t>
            </a:r>
            <a:r>
              <a:rPr lang="es-ES" b="1" dirty="0"/>
              <a:t> y a Atenea la sabiduría de las artes junto con el fuego (ya que sin el fuego era imposible que aquélla fuese adquirida por nadie o resultase útil) </a:t>
            </a:r>
            <a:r>
              <a:rPr lang="es-ES" dirty="0"/>
              <a:t>y se la ofrece, así, como </a:t>
            </a:r>
            <a:r>
              <a:rPr lang="es-ES" b="1" dirty="0"/>
              <a:t>regalo al hombre</a:t>
            </a:r>
            <a:r>
              <a:rPr lang="es-ES" dirty="0"/>
              <a:t>. Con ella recibió el hombre la sabiduría para conservar la vida, pero no recibió la sabiduría política, porque estaba en poder de Zeus y a Prometeo no le estaba permitido acceder a la mansión de Zeus, en la Acrópolis, a cuya entrada había dos guardianes terribles. […] Sobre Prometeo, por culpa de </a:t>
            </a:r>
            <a:r>
              <a:rPr lang="es-ES" dirty="0" err="1"/>
              <a:t>Epimeteo</a:t>
            </a:r>
            <a:r>
              <a:rPr lang="es-ES" dirty="0"/>
              <a:t>, recayó luego, según se cuenta, el castigo del robo.”</a:t>
            </a:r>
          </a:p>
          <a:p>
            <a:endParaRPr lang="es-ES" dirty="0"/>
          </a:p>
        </p:txBody>
      </p:sp>
      <p:pic>
        <p:nvPicPr>
          <p:cNvPr id="4" name="3 Imagen" descr="epimeteo_fuego.jpg"/>
          <p:cNvPicPr>
            <a:picLocks noChangeAspect="1"/>
          </p:cNvPicPr>
          <p:nvPr/>
        </p:nvPicPr>
        <p:blipFill>
          <a:blip r:embed="rId2"/>
          <a:stretch>
            <a:fillRect/>
          </a:stretch>
        </p:blipFill>
        <p:spPr>
          <a:xfrm>
            <a:off x="4334460" y="4079360"/>
            <a:ext cx="4274967" cy="2361884"/>
          </a:xfrm>
          <a:prstGeom prst="rect">
            <a:avLst/>
          </a:prstGeom>
        </p:spPr>
      </p:pic>
    </p:spTree>
    <p:extLst>
      <p:ext uri="{BB962C8B-B14F-4D97-AF65-F5344CB8AC3E}">
        <p14:creationId xmlns:p14="http://schemas.microsoft.com/office/powerpoint/2010/main" val="2847758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9219" y="788997"/>
            <a:ext cx="10058400" cy="4050792"/>
          </a:xfrm>
        </p:spPr>
        <p:txBody>
          <a:bodyPr/>
          <a:lstStyle/>
          <a:p>
            <a:r>
              <a:rPr lang="es-ES" dirty="0"/>
              <a:t>El ser humano por naturaleza es un </a:t>
            </a:r>
            <a:r>
              <a:rPr lang="es-ES" b="1" dirty="0">
                <a:solidFill>
                  <a:srgbClr val="00B050"/>
                </a:solidFill>
              </a:rPr>
              <a:t>ser “desvalido” </a:t>
            </a:r>
            <a:r>
              <a:rPr lang="es-ES" dirty="0"/>
              <a:t>que, </a:t>
            </a:r>
            <a:r>
              <a:rPr lang="es-ES" b="1" dirty="0">
                <a:solidFill>
                  <a:srgbClr val="00B050"/>
                </a:solidFill>
              </a:rPr>
              <a:t>para sobrevivir</a:t>
            </a:r>
            <a:r>
              <a:rPr lang="es-ES" dirty="0"/>
              <a:t>, necesita recurrir a artificios, </a:t>
            </a:r>
            <a:r>
              <a:rPr lang="es-ES" b="1" dirty="0">
                <a:solidFill>
                  <a:srgbClr val="00B050"/>
                </a:solidFill>
              </a:rPr>
              <a:t>crear objetos </a:t>
            </a:r>
            <a:r>
              <a:rPr lang="es-ES" dirty="0"/>
              <a:t>que no existen en la naturaleza, pero que le son imprescindibles para vivir en ella.</a:t>
            </a:r>
          </a:p>
          <a:p>
            <a:r>
              <a:rPr lang="es-ES" dirty="0"/>
              <a:t>Ser humano como </a:t>
            </a:r>
            <a:r>
              <a:rPr lang="es-ES" b="1" dirty="0">
                <a:solidFill>
                  <a:srgbClr val="FF0000"/>
                </a:solidFill>
              </a:rPr>
              <a:t>“Homo Faber”, </a:t>
            </a:r>
            <a:r>
              <a:rPr lang="es-ES" dirty="0"/>
              <a:t>un trabajador / artesano que necesita de instrumentos.</a:t>
            </a:r>
          </a:p>
          <a:p>
            <a:pPr lvl="1"/>
            <a:r>
              <a:rPr lang="es-ES" dirty="0"/>
              <a:t>La necesidad de coger frutos, semillas y de manejar ramas y palos hizo que desarrollara la mano y adquiriera fuerza y precisión.</a:t>
            </a:r>
          </a:p>
          <a:p>
            <a:pPr lvl="1"/>
            <a:r>
              <a:rPr lang="es-ES" dirty="0"/>
              <a:t>Posteriormente, descubrimiento de nuevas herramientas (piedras afiladas,  lanzas…).</a:t>
            </a:r>
          </a:p>
          <a:p>
            <a:pPr lvl="1"/>
            <a:r>
              <a:rPr lang="es-ES" dirty="0"/>
              <a:t>Durante este proceso, </a:t>
            </a:r>
            <a:r>
              <a:rPr lang="es-ES" b="1" dirty="0">
                <a:solidFill>
                  <a:srgbClr val="00B050"/>
                </a:solidFill>
              </a:rPr>
              <a:t>el “homo </a:t>
            </a:r>
            <a:r>
              <a:rPr lang="es-ES" b="1" dirty="0" err="1">
                <a:solidFill>
                  <a:srgbClr val="00B050"/>
                </a:solidFill>
              </a:rPr>
              <a:t>faber</a:t>
            </a:r>
            <a:r>
              <a:rPr lang="es-ES" b="1" dirty="0">
                <a:solidFill>
                  <a:srgbClr val="00B050"/>
                </a:solidFill>
              </a:rPr>
              <a:t>” </a:t>
            </a:r>
            <a:r>
              <a:rPr lang="es-ES" dirty="0"/>
              <a:t>pasó a ser </a:t>
            </a:r>
            <a:r>
              <a:rPr lang="es-ES" b="1" dirty="0">
                <a:solidFill>
                  <a:srgbClr val="FF0000"/>
                </a:solidFill>
              </a:rPr>
              <a:t>“homo sapiens” </a:t>
            </a:r>
            <a:r>
              <a:rPr lang="es-ES" dirty="0"/>
              <a:t>por la interacción del </a:t>
            </a:r>
            <a:r>
              <a:rPr lang="es-ES" b="1" dirty="0">
                <a:solidFill>
                  <a:srgbClr val="FF0000"/>
                </a:solidFill>
              </a:rPr>
              <a:t>cerebro</a:t>
            </a:r>
            <a:r>
              <a:rPr lang="es-ES" dirty="0"/>
              <a:t> y la </a:t>
            </a:r>
            <a:r>
              <a:rPr lang="es-ES" b="1" dirty="0">
                <a:solidFill>
                  <a:srgbClr val="FF0000"/>
                </a:solidFill>
              </a:rPr>
              <a:t>mano</a:t>
            </a:r>
            <a:r>
              <a:rPr lang="es-ES" dirty="0"/>
              <a:t> (idear herramientas –cerebro- + fabricarlas –mano-).</a:t>
            </a:r>
          </a:p>
          <a:p>
            <a:pPr lvl="1"/>
            <a:r>
              <a:rPr lang="es-ES" dirty="0"/>
              <a:t>Con la </a:t>
            </a:r>
            <a:r>
              <a:rPr lang="es-ES" b="1" dirty="0">
                <a:solidFill>
                  <a:srgbClr val="00B050"/>
                </a:solidFill>
              </a:rPr>
              <a:t>producción de estos útiles /herramientas / máquinas  </a:t>
            </a:r>
            <a:r>
              <a:rPr lang="es-ES" dirty="0"/>
              <a:t>(</a:t>
            </a:r>
            <a:r>
              <a:rPr lang="es-ES" b="1" dirty="0">
                <a:solidFill>
                  <a:srgbClr val="FF0000"/>
                </a:solidFill>
              </a:rPr>
              <a:t>técnica</a:t>
            </a:r>
            <a:r>
              <a:rPr lang="es-ES" dirty="0"/>
              <a:t>) y con la </a:t>
            </a:r>
            <a:r>
              <a:rPr lang="es-ES" b="1" dirty="0">
                <a:solidFill>
                  <a:srgbClr val="00B050"/>
                </a:solidFill>
              </a:rPr>
              <a:t>utilización y la conservación </a:t>
            </a:r>
            <a:r>
              <a:rPr lang="es-ES" dirty="0"/>
              <a:t>de los mismos, comienza propiamente la </a:t>
            </a:r>
            <a:r>
              <a:rPr lang="es-ES" b="1" dirty="0">
                <a:solidFill>
                  <a:srgbClr val="FF0000"/>
                </a:solidFill>
              </a:rPr>
              <a:t>cultura humana</a:t>
            </a:r>
          </a:p>
          <a:p>
            <a:pPr lvl="1">
              <a:buNone/>
            </a:pPr>
            <a:r>
              <a:rPr lang="es-ES" dirty="0"/>
              <a:t>			</a:t>
            </a:r>
            <a:r>
              <a:rPr lang="es-ES" b="1" dirty="0">
                <a:solidFill>
                  <a:srgbClr val="FF0000"/>
                </a:solidFill>
              </a:rPr>
              <a:t>Anaxágoras: </a:t>
            </a:r>
            <a:r>
              <a:rPr lang="es-ES" b="1" dirty="0">
                <a:solidFill>
                  <a:srgbClr val="7030A0"/>
                </a:solidFill>
              </a:rPr>
              <a:t>“Pensamos porque tenemos manos”.</a:t>
            </a:r>
          </a:p>
          <a:p>
            <a:endParaRPr lang="es-ES" dirty="0"/>
          </a:p>
        </p:txBody>
      </p:sp>
      <p:pic>
        <p:nvPicPr>
          <p:cNvPr id="4" name="3 Imagen" descr="U3_HomoFaber.jpg"/>
          <p:cNvPicPr>
            <a:picLocks noChangeAspect="1"/>
          </p:cNvPicPr>
          <p:nvPr/>
        </p:nvPicPr>
        <p:blipFill>
          <a:blip r:embed="rId2"/>
          <a:stretch>
            <a:fillRect/>
          </a:stretch>
        </p:blipFill>
        <p:spPr>
          <a:xfrm>
            <a:off x="1724298" y="4839789"/>
            <a:ext cx="8201464" cy="1992751"/>
          </a:xfrm>
          <a:prstGeom prst="rect">
            <a:avLst/>
          </a:prstGeom>
        </p:spPr>
      </p:pic>
    </p:spTree>
    <p:extLst>
      <p:ext uri="{BB962C8B-B14F-4D97-AF65-F5344CB8AC3E}">
        <p14:creationId xmlns:p14="http://schemas.microsoft.com/office/powerpoint/2010/main" val="3718693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técnica como transformación de la naturaleza</a:t>
            </a:r>
            <a:endParaRPr lang="es-ES" dirty="0"/>
          </a:p>
        </p:txBody>
      </p:sp>
      <p:sp>
        <p:nvSpPr>
          <p:cNvPr id="3" name="Marcador de contenido 2"/>
          <p:cNvSpPr>
            <a:spLocks noGrp="1"/>
          </p:cNvSpPr>
          <p:nvPr>
            <p:ph idx="1"/>
          </p:nvPr>
        </p:nvSpPr>
        <p:spPr/>
        <p:txBody>
          <a:bodyPr/>
          <a:lstStyle/>
          <a:p>
            <a:r>
              <a:rPr lang="es-ES" dirty="0"/>
              <a:t>Utilizando las </a:t>
            </a:r>
            <a:r>
              <a:rPr lang="es-ES" b="1" dirty="0">
                <a:solidFill>
                  <a:srgbClr val="FF0000"/>
                </a:solidFill>
              </a:rPr>
              <a:t>herramientas* </a:t>
            </a:r>
            <a:r>
              <a:rPr lang="es-ES" dirty="0"/>
              <a:t>el hombre se va a relacionar con el mundo con más posibilidades que los demás seres vivos.</a:t>
            </a:r>
          </a:p>
          <a:p>
            <a:r>
              <a:rPr lang="es-ES" dirty="0"/>
              <a:t>La </a:t>
            </a:r>
            <a:r>
              <a:rPr lang="es-ES" b="1" dirty="0">
                <a:solidFill>
                  <a:srgbClr val="FF0000"/>
                </a:solidFill>
              </a:rPr>
              <a:t>técnica* </a:t>
            </a:r>
            <a:r>
              <a:rPr lang="es-ES" dirty="0"/>
              <a:t>es, pues, un poderoso instrumento de humanización, ya que aumenta y potencia las posibilidades del ser humano.</a:t>
            </a:r>
          </a:p>
          <a:p>
            <a:endParaRPr lang="es-ES" dirty="0"/>
          </a:p>
          <a:p>
            <a:endParaRPr lang="es-ES" dirty="0"/>
          </a:p>
          <a:p>
            <a:r>
              <a:rPr lang="es-ES" dirty="0">
                <a:solidFill>
                  <a:srgbClr val="FF0000"/>
                </a:solidFill>
              </a:rPr>
              <a:t>*</a:t>
            </a:r>
            <a:r>
              <a:rPr lang="es-ES" b="1" dirty="0">
                <a:solidFill>
                  <a:srgbClr val="FF0000"/>
                </a:solidFill>
              </a:rPr>
              <a:t>Técnica: </a:t>
            </a:r>
            <a:r>
              <a:rPr lang="es-ES" dirty="0"/>
              <a:t>Conjunto de acciones que producen la transformación de una realidad natural en una realidad artificial mediante la aplicación de ciertas reglas y con la intención de conseguir determinados fines.</a:t>
            </a:r>
          </a:p>
          <a:p>
            <a:r>
              <a:rPr lang="es-ES" b="1" dirty="0">
                <a:solidFill>
                  <a:srgbClr val="FF0000"/>
                </a:solidFill>
              </a:rPr>
              <a:t>*Herramienta: </a:t>
            </a:r>
            <a:r>
              <a:rPr lang="es-ES" dirty="0"/>
              <a:t>Cualquier objeto elaborado con el fin de facilitar la elaboración de una actividad</a:t>
            </a:r>
          </a:p>
        </p:txBody>
      </p:sp>
    </p:spTree>
    <p:extLst>
      <p:ext uri="{BB962C8B-B14F-4D97-AF65-F5344CB8AC3E}">
        <p14:creationId xmlns:p14="http://schemas.microsoft.com/office/powerpoint/2010/main" val="153496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04534" y="932688"/>
            <a:ext cx="10058400" cy="4050792"/>
          </a:xfrm>
        </p:spPr>
        <p:txBody>
          <a:bodyPr/>
          <a:lstStyle/>
          <a:p>
            <a:r>
              <a:rPr lang="es-ES" dirty="0"/>
              <a:t>Las </a:t>
            </a:r>
            <a:r>
              <a:rPr lang="es-ES" b="1" dirty="0">
                <a:solidFill>
                  <a:srgbClr val="FF0000"/>
                </a:solidFill>
              </a:rPr>
              <a:t>técnicas humanas </a:t>
            </a:r>
            <a:r>
              <a:rPr lang="es-ES" dirty="0"/>
              <a:t>no tienen que ver con las llamadas </a:t>
            </a:r>
            <a:r>
              <a:rPr lang="es-ES" dirty="0">
                <a:solidFill>
                  <a:srgbClr val="FF0000"/>
                </a:solidFill>
              </a:rPr>
              <a:t>“técnicas animales” </a:t>
            </a:r>
            <a:r>
              <a:rPr lang="es-ES" dirty="0"/>
              <a:t>(tela de las arañas, nido de los pájaros)</a:t>
            </a:r>
          </a:p>
          <a:p>
            <a:pPr>
              <a:buNone/>
            </a:pPr>
            <a:endParaRPr lang="es-ES" dirty="0"/>
          </a:p>
          <a:p>
            <a:pPr lvl="1"/>
            <a:r>
              <a:rPr lang="es-ES" dirty="0"/>
              <a:t>Las humanas suponen una </a:t>
            </a:r>
            <a:r>
              <a:rPr lang="es-ES" b="1" dirty="0"/>
              <a:t>ruptura radical con el mundo natural </a:t>
            </a:r>
            <a:r>
              <a:rPr lang="es-ES" dirty="0"/>
              <a:t>y la </a:t>
            </a:r>
            <a:r>
              <a:rPr lang="es-ES" b="1" dirty="0"/>
              <a:t>creación de objetos inexistentes</a:t>
            </a:r>
            <a:r>
              <a:rPr lang="es-ES" dirty="0"/>
              <a:t> en ese medio (</a:t>
            </a:r>
            <a:r>
              <a:rPr lang="es-ES" b="1" dirty="0"/>
              <a:t>Transformación de la naturaleza</a:t>
            </a:r>
            <a:r>
              <a:rPr lang="es-ES" dirty="0"/>
              <a:t>)</a:t>
            </a:r>
          </a:p>
          <a:p>
            <a:pPr lvl="1"/>
            <a:endParaRPr lang="es-ES" dirty="0"/>
          </a:p>
          <a:p>
            <a:pPr lvl="1"/>
            <a:r>
              <a:rPr lang="es-ES" dirty="0"/>
              <a:t>Son una </a:t>
            </a:r>
            <a:r>
              <a:rPr lang="es-ES" b="1" dirty="0"/>
              <a:t>adaptación del medio al sujeto</a:t>
            </a:r>
            <a:r>
              <a:rPr lang="es-ES" dirty="0"/>
              <a:t>, no de adaptación del sujeto al medio.</a:t>
            </a:r>
          </a:p>
          <a:p>
            <a:endParaRPr lang="es-ES" dirty="0"/>
          </a:p>
        </p:txBody>
      </p:sp>
      <p:pic>
        <p:nvPicPr>
          <p:cNvPr id="4" name="5 Imagen" descr="U3_NidoHumanoPekin2.gif"/>
          <p:cNvPicPr>
            <a:picLocks noChangeAspect="1"/>
          </p:cNvPicPr>
          <p:nvPr/>
        </p:nvPicPr>
        <p:blipFill>
          <a:blip r:embed="rId2"/>
          <a:stretch>
            <a:fillRect/>
          </a:stretch>
        </p:blipFill>
        <p:spPr>
          <a:xfrm>
            <a:off x="1849818" y="3344339"/>
            <a:ext cx="3267808" cy="3278282"/>
          </a:xfrm>
          <a:prstGeom prst="rect">
            <a:avLst/>
          </a:prstGeom>
        </p:spPr>
      </p:pic>
      <p:pic>
        <p:nvPicPr>
          <p:cNvPr id="5" name="3 Imagen" descr="U3_Nido.jpg"/>
          <p:cNvPicPr>
            <a:picLocks noChangeAspect="1"/>
          </p:cNvPicPr>
          <p:nvPr/>
        </p:nvPicPr>
        <p:blipFill>
          <a:blip r:embed="rId3"/>
          <a:stretch>
            <a:fillRect/>
          </a:stretch>
        </p:blipFill>
        <p:spPr>
          <a:xfrm>
            <a:off x="6033734" y="3624189"/>
            <a:ext cx="3624775" cy="2718581"/>
          </a:xfrm>
          <a:prstGeom prst="rect">
            <a:avLst/>
          </a:prstGeom>
        </p:spPr>
      </p:pic>
    </p:spTree>
    <p:extLst>
      <p:ext uri="{BB962C8B-B14F-4D97-AF65-F5344CB8AC3E}">
        <p14:creationId xmlns:p14="http://schemas.microsoft.com/office/powerpoint/2010/main" val="1716181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Técnica y tecnología</a:t>
            </a:r>
            <a:endParaRPr lang="es-ES" dirty="0"/>
          </a:p>
        </p:txBody>
      </p:sp>
      <p:sp>
        <p:nvSpPr>
          <p:cNvPr id="3" name="Marcador de contenido 2"/>
          <p:cNvSpPr>
            <a:spLocks noGrp="1"/>
          </p:cNvSpPr>
          <p:nvPr>
            <p:ph idx="1"/>
          </p:nvPr>
        </p:nvSpPr>
        <p:spPr>
          <a:xfrm>
            <a:off x="966651" y="1828800"/>
            <a:ext cx="10437223" cy="5029200"/>
          </a:xfrm>
        </p:spPr>
        <p:txBody>
          <a:bodyPr>
            <a:normAutofit/>
          </a:bodyPr>
          <a:lstStyle/>
          <a:p>
            <a:r>
              <a:rPr lang="es-ES" dirty="0"/>
              <a:t>La </a:t>
            </a:r>
            <a:r>
              <a:rPr lang="es-ES" b="1" dirty="0">
                <a:solidFill>
                  <a:srgbClr val="FF0000"/>
                </a:solidFill>
              </a:rPr>
              <a:t>tecnología</a:t>
            </a:r>
            <a:r>
              <a:rPr lang="es-ES" dirty="0"/>
              <a:t> es el </a:t>
            </a:r>
            <a:r>
              <a:rPr lang="es-ES" b="1" dirty="0"/>
              <a:t>conjunto de acciones en las que van unidas </a:t>
            </a:r>
            <a:r>
              <a:rPr lang="es-ES" dirty="0"/>
              <a:t>la </a:t>
            </a:r>
            <a:r>
              <a:rPr lang="es-ES" b="1" dirty="0">
                <a:solidFill>
                  <a:srgbClr val="FF0000"/>
                </a:solidFill>
              </a:rPr>
              <a:t>técnica</a:t>
            </a:r>
            <a:r>
              <a:rPr lang="es-ES" dirty="0"/>
              <a:t> y la </a:t>
            </a:r>
            <a:r>
              <a:rPr lang="es-ES" b="1" dirty="0">
                <a:solidFill>
                  <a:srgbClr val="FF0000"/>
                </a:solidFill>
              </a:rPr>
              <a:t>ciencia</a:t>
            </a:r>
            <a:r>
              <a:rPr lang="es-ES" dirty="0"/>
              <a:t>.</a:t>
            </a:r>
          </a:p>
          <a:p>
            <a:r>
              <a:rPr lang="es-ES" dirty="0"/>
              <a:t>La tecnología se apoya cada día más en los conocimientos científicos y, por su parte, la ciencia utiliza cada vez más los desarrollos tecnológicos.</a:t>
            </a:r>
          </a:p>
          <a:p>
            <a:pPr>
              <a:buNone/>
            </a:pPr>
            <a:endParaRPr lang="es-ES" dirty="0"/>
          </a:p>
          <a:p>
            <a:pPr algn="ctr">
              <a:buNone/>
            </a:pPr>
            <a:endParaRPr lang="es-ES" dirty="0" smtClean="0"/>
          </a:p>
          <a:p>
            <a:pPr algn="ctr">
              <a:buNone/>
            </a:pPr>
            <a:r>
              <a:rPr lang="es-ES" dirty="0" smtClean="0"/>
              <a:t>  </a:t>
            </a:r>
            <a:r>
              <a:rPr lang="es-ES" sz="2800" b="1" dirty="0">
                <a:solidFill>
                  <a:srgbClr val="00B050"/>
                </a:solidFill>
              </a:rPr>
              <a:t>“Actualmente no es posible pensar en un desarrollo tecnológico sin contar con el aporte de los conocimientos científicos, como no es posible hacer ciencia sin contar con el apoyo de la tecnología que suministra los sofisticados aparatos y equipos necesarios para la investigación”</a:t>
            </a:r>
          </a:p>
          <a:p>
            <a:endParaRPr lang="es-ES" sz="2800" b="1" dirty="0">
              <a:solidFill>
                <a:srgbClr val="00B050"/>
              </a:solidFill>
            </a:endParaRPr>
          </a:p>
        </p:txBody>
      </p:sp>
      <p:sp>
        <p:nvSpPr>
          <p:cNvPr id="4" name="Flecha abajo 3"/>
          <p:cNvSpPr/>
          <p:nvPr/>
        </p:nvSpPr>
        <p:spPr>
          <a:xfrm>
            <a:off x="5329646" y="3213463"/>
            <a:ext cx="1632857" cy="8752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804251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24</TotalTime>
  <Words>887</Words>
  <Application>Microsoft Office PowerPoint</Application>
  <PresentationFormat>Panorámica</PresentationFormat>
  <Paragraphs>41</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Rockwell</vt:lpstr>
      <vt:lpstr>Rockwell Condensed</vt:lpstr>
      <vt:lpstr>Wingdings</vt:lpstr>
      <vt:lpstr>Tipo de madera</vt:lpstr>
      <vt:lpstr>Técnica y tecnología</vt:lpstr>
      <vt:lpstr>La técnica como necesidad humana</vt:lpstr>
      <vt:lpstr>Presentación de PowerPoint</vt:lpstr>
      <vt:lpstr>Presentación de PowerPoint</vt:lpstr>
      <vt:lpstr>Presentación de PowerPoint</vt:lpstr>
      <vt:lpstr>Presentación de PowerPoint</vt:lpstr>
      <vt:lpstr>La técnica como transformación de la naturaleza</vt:lpstr>
      <vt:lpstr>Presentación de PowerPoint</vt:lpstr>
      <vt:lpstr>Técnica y tecnología</vt:lpstr>
      <vt:lpstr>actividades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tecnología</dc:title>
  <dc:creator>Mireya Ferrer de Oya</dc:creator>
  <cp:lastModifiedBy>Mireya Ferrer de Oya</cp:lastModifiedBy>
  <cp:revision>5</cp:revision>
  <dcterms:created xsi:type="dcterms:W3CDTF">2017-11-07T09:07:08Z</dcterms:created>
  <dcterms:modified xsi:type="dcterms:W3CDTF">2017-11-10T09:57:39Z</dcterms:modified>
</cp:coreProperties>
</file>