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4" r:id="rId3"/>
    <p:sldId id="335" r:id="rId4"/>
    <p:sldId id="284" r:id="rId5"/>
    <p:sldId id="285" r:id="rId6"/>
    <p:sldId id="286" r:id="rId7"/>
    <p:sldId id="287" r:id="rId8"/>
    <p:sldId id="295" r:id="rId9"/>
    <p:sldId id="350" r:id="rId10"/>
    <p:sldId id="336" r:id="rId11"/>
    <p:sldId id="342" r:id="rId12"/>
    <p:sldId id="338" r:id="rId13"/>
    <p:sldId id="351" r:id="rId14"/>
    <p:sldId id="341" r:id="rId15"/>
    <p:sldId id="352" r:id="rId16"/>
    <p:sldId id="354" r:id="rId17"/>
    <p:sldId id="355" r:id="rId18"/>
    <p:sldId id="357" r:id="rId19"/>
    <p:sldId id="337" r:id="rId20"/>
    <p:sldId id="353" r:id="rId21"/>
    <p:sldId id="340" r:id="rId22"/>
    <p:sldId id="358" r:id="rId23"/>
    <p:sldId id="343" r:id="rId24"/>
    <p:sldId id="345" r:id="rId25"/>
    <p:sldId id="356" r:id="rId26"/>
    <p:sldId id="346" r:id="rId27"/>
    <p:sldId id="347" r:id="rId28"/>
    <p:sldId id="360" r:id="rId29"/>
    <p:sldId id="359" r:id="rId30"/>
    <p:sldId id="348" r:id="rId31"/>
    <p:sldId id="349"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ción" id="{C2F09C77-609E-43BB-9698-79B6D58D959E}">
          <p14:sldIdLst>
            <p14:sldId id="333"/>
            <p14:sldId id="334"/>
            <p14:sldId id="335"/>
            <p14:sldId id="284"/>
            <p14:sldId id="285"/>
            <p14:sldId id="286"/>
            <p14:sldId id="287"/>
            <p14:sldId id="295"/>
            <p14:sldId id="350"/>
            <p14:sldId id="336"/>
            <p14:sldId id="342"/>
            <p14:sldId id="338"/>
            <p14:sldId id="351"/>
            <p14:sldId id="341"/>
            <p14:sldId id="352"/>
            <p14:sldId id="354"/>
            <p14:sldId id="355"/>
            <p14:sldId id="357"/>
            <p14:sldId id="337"/>
            <p14:sldId id="353"/>
            <p14:sldId id="340"/>
            <p14:sldId id="358"/>
            <p14:sldId id="343"/>
            <p14:sldId id="345"/>
            <p14:sldId id="356"/>
            <p14:sldId id="346"/>
            <p14:sldId id="347"/>
            <p14:sldId id="360"/>
            <p14:sldId id="359"/>
            <p14:sldId id="348"/>
            <p14:sldId id="349"/>
          </p14:sldIdLst>
        </p14:section>
        <p14:section name="Introducción" id="{5166EB80-30D2-44C9-B49B-8F20AEE2E77D}">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36" autoAdjust="0"/>
    <p:restoredTop sz="94651" autoAdjust="0"/>
  </p:normalViewPr>
  <p:slideViewPr>
    <p:cSldViewPr snapToGrid="0">
      <p:cViewPr varScale="1">
        <p:scale>
          <a:sx n="66" d="100"/>
          <a:sy n="66" d="100"/>
        </p:scale>
        <p:origin x="126" y="72"/>
      </p:cViewPr>
      <p:guideLst>
        <p:guide orient="horz" pos="2160"/>
        <p:guide pos="3840"/>
      </p:guideLst>
    </p:cSldViewPr>
  </p:slideViewPr>
  <p:outlineViewPr>
    <p:cViewPr>
      <p:scale>
        <a:sx n="33" d="100"/>
        <a:sy n="33" d="100"/>
      </p:scale>
      <p:origin x="0" y="21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49817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09577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13265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6275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3E99F160-07CB-40CD-9F95-A08E23F1A73D}" type="datetimeFigureOut">
              <a:rPr lang="es-ES" smtClean="0"/>
              <a:pPr/>
              <a:t>01/12/2020</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10121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33761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414353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277558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67133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01/12/2020</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93390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E99F160-07CB-40CD-9F95-A08E23F1A73D}" type="datetimeFigureOut">
              <a:rPr lang="es-ES" smtClean="0"/>
              <a:pPr/>
              <a:t>01/12/2020</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CC28D31-813D-45C0-99C4-E28D6512A02B}" type="slidenum">
              <a:rPr lang="es-ES" smtClean="0"/>
              <a:pPr/>
              <a:t>‹Nº›</a:t>
            </a:fld>
            <a:endParaRPr lang="es-ES"/>
          </a:p>
        </p:txBody>
      </p:sp>
    </p:spTree>
    <p:extLst>
      <p:ext uri="{BB962C8B-B14F-4D97-AF65-F5344CB8AC3E}">
        <p14:creationId xmlns:p14="http://schemas.microsoft.com/office/powerpoint/2010/main" val="376079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E99F160-07CB-40CD-9F95-A08E23F1A73D}" type="datetimeFigureOut">
              <a:rPr lang="es-ES" smtClean="0"/>
              <a:pPr/>
              <a:t>01/12/2020</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CC28D31-813D-45C0-99C4-E28D6512A02B}" type="slidenum">
              <a:rPr lang="es-ES" smtClean="0"/>
              <a:pPr/>
              <a:t>‹Nº›</a:t>
            </a:fld>
            <a:endParaRPr lang="es-ES"/>
          </a:p>
        </p:txBody>
      </p:sp>
    </p:spTree>
    <p:extLst>
      <p:ext uri="{BB962C8B-B14F-4D97-AF65-F5344CB8AC3E}">
        <p14:creationId xmlns:p14="http://schemas.microsoft.com/office/powerpoint/2010/main" val="4240175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7" y="110559"/>
            <a:ext cx="10581825" cy="1053223"/>
          </a:xfrm>
        </p:spPr>
        <p:txBody>
          <a:bodyPr/>
          <a:lstStyle/>
          <a:p>
            <a:r>
              <a:rPr lang="es-ES" dirty="0"/>
              <a:t>LA ESCOLÁSTICA (edad media, s. VIII-</a:t>
            </a:r>
            <a:r>
              <a:rPr lang="es-ES" dirty="0" err="1"/>
              <a:t>XIv</a:t>
            </a:r>
            <a:r>
              <a:rPr lang="es-ES" dirty="0"/>
              <a:t>)</a:t>
            </a:r>
          </a:p>
        </p:txBody>
      </p:sp>
      <p:sp>
        <p:nvSpPr>
          <p:cNvPr id="3" name="2 Marcador de contenido"/>
          <p:cNvSpPr>
            <a:spLocks noGrp="1"/>
          </p:cNvSpPr>
          <p:nvPr>
            <p:ph idx="1"/>
          </p:nvPr>
        </p:nvSpPr>
        <p:spPr>
          <a:xfrm>
            <a:off x="280138" y="1468581"/>
            <a:ext cx="8475935" cy="4592782"/>
          </a:xfrm>
        </p:spPr>
        <p:txBody>
          <a:bodyPr>
            <a:normAutofit fontScale="92500" lnSpcReduction="10000"/>
          </a:bodyPr>
          <a:lstStyle/>
          <a:p>
            <a:r>
              <a:rPr lang="es-ES" dirty="0"/>
              <a:t>La cultura en la Edad Media, y también la filosofía, será judía, musulmana y cristiana.</a:t>
            </a:r>
          </a:p>
          <a:p>
            <a:r>
              <a:rPr lang="es-ES" dirty="0"/>
              <a:t>A la </a:t>
            </a:r>
            <a:r>
              <a:rPr lang="es-ES" b="1" u="sng" dirty="0"/>
              <a:t>filosofía cristiana </a:t>
            </a:r>
            <a:r>
              <a:rPr lang="es-ES" dirty="0"/>
              <a:t>se la denomina </a:t>
            </a:r>
            <a:r>
              <a:rPr lang="es-ES" dirty="0">
                <a:solidFill>
                  <a:srgbClr val="FF0000"/>
                </a:solidFill>
              </a:rPr>
              <a:t>“Escolástica” </a:t>
            </a:r>
            <a:r>
              <a:rPr lang="es-ES" dirty="0"/>
              <a:t>porque nace en las escuelas monacales, catedralicias y palatinas. También se entiende por “Escolástica” el </a:t>
            </a:r>
            <a:r>
              <a:rPr lang="es-ES" b="1" dirty="0"/>
              <a:t>cuerpo doctrinal que se elaboraba en esos centros de estudio.</a:t>
            </a:r>
          </a:p>
          <a:p>
            <a:r>
              <a:rPr lang="es-ES" dirty="0"/>
              <a:t>Además de </a:t>
            </a:r>
            <a:r>
              <a:rPr lang="es-ES" b="1" dirty="0">
                <a:solidFill>
                  <a:srgbClr val="00B050"/>
                </a:solidFill>
              </a:rPr>
              <a:t>Teología</a:t>
            </a:r>
            <a:r>
              <a:rPr lang="es-ES" dirty="0"/>
              <a:t> y </a:t>
            </a:r>
            <a:r>
              <a:rPr lang="es-ES" b="1" dirty="0">
                <a:solidFill>
                  <a:srgbClr val="00B050"/>
                </a:solidFill>
              </a:rPr>
              <a:t>Filosofía</a:t>
            </a:r>
            <a:r>
              <a:rPr lang="es-ES" dirty="0"/>
              <a:t>, en estas escuelas se enseñaban las 7 artes liberales el </a:t>
            </a:r>
            <a:r>
              <a:rPr lang="es-ES" i="1" dirty="0" err="1">
                <a:solidFill>
                  <a:srgbClr val="00B050"/>
                </a:solidFill>
              </a:rPr>
              <a:t>Trivium</a:t>
            </a:r>
            <a:r>
              <a:rPr lang="es-ES" dirty="0"/>
              <a:t>-para el alma- (</a:t>
            </a:r>
            <a:r>
              <a:rPr lang="es-ES" b="1" dirty="0"/>
              <a:t>gramática, retórica, dialéctica</a:t>
            </a:r>
            <a:r>
              <a:rPr lang="es-ES" dirty="0"/>
              <a:t>) y el </a:t>
            </a:r>
            <a:r>
              <a:rPr lang="es-ES" b="1" i="1" dirty="0">
                <a:solidFill>
                  <a:srgbClr val="00B050"/>
                </a:solidFill>
              </a:rPr>
              <a:t>Quadrivium </a:t>
            </a:r>
            <a:r>
              <a:rPr lang="es-ES" dirty="0"/>
              <a:t>– para el cuerpo- (</a:t>
            </a:r>
            <a:r>
              <a:rPr lang="es-ES" b="1" dirty="0"/>
              <a:t>geometría, aritmética, astronomía y música</a:t>
            </a:r>
            <a:r>
              <a:rPr lang="es-ES" dirty="0"/>
              <a:t>)</a:t>
            </a:r>
          </a:p>
          <a:p>
            <a:r>
              <a:rPr lang="es-ES" dirty="0"/>
              <a:t>La primera escolástica nace en la </a:t>
            </a:r>
            <a:r>
              <a:rPr lang="es-ES" b="1" dirty="0">
                <a:solidFill>
                  <a:srgbClr val="00B050"/>
                </a:solidFill>
              </a:rPr>
              <a:t>Escuela de Aquisgrán</a:t>
            </a:r>
            <a:r>
              <a:rPr lang="es-ES" b="1" dirty="0"/>
              <a:t>, </a:t>
            </a:r>
            <a:r>
              <a:rPr lang="es-ES" dirty="0"/>
              <a:t>fundada por el emperador </a:t>
            </a:r>
            <a:r>
              <a:rPr lang="es-ES" b="1" dirty="0"/>
              <a:t>Carlomagno a finales del siglo VIII </a:t>
            </a:r>
            <a:r>
              <a:rPr lang="es-ES" dirty="0"/>
              <a:t>(San Anselmo, Pedro Abelardo)</a:t>
            </a:r>
          </a:p>
          <a:p>
            <a:r>
              <a:rPr lang="es-ES" dirty="0"/>
              <a:t>La madurez de este pensamiento dará lugar a la </a:t>
            </a:r>
            <a:r>
              <a:rPr lang="es-ES" b="1" dirty="0"/>
              <a:t>Alta Escolástica (SS. XII-XIII), </a:t>
            </a:r>
            <a:r>
              <a:rPr lang="es-ES" dirty="0"/>
              <a:t>representada por </a:t>
            </a:r>
            <a:r>
              <a:rPr lang="es-ES" b="1" dirty="0"/>
              <a:t>san Buenaventura, </a:t>
            </a:r>
            <a:r>
              <a:rPr lang="es-ES" b="1" dirty="0">
                <a:solidFill>
                  <a:srgbClr val="FF0000"/>
                </a:solidFill>
              </a:rPr>
              <a:t>Santo Tomás </a:t>
            </a:r>
            <a:r>
              <a:rPr lang="es-ES" b="1" dirty="0"/>
              <a:t>y </a:t>
            </a:r>
            <a:r>
              <a:rPr lang="es-ES" b="1" dirty="0" err="1"/>
              <a:t>Duns</a:t>
            </a:r>
            <a:r>
              <a:rPr lang="es-ES" b="1" dirty="0"/>
              <a:t> Escoto.</a:t>
            </a:r>
          </a:p>
        </p:txBody>
      </p:sp>
      <p:pic>
        <p:nvPicPr>
          <p:cNvPr id="4" name="Imagen 3"/>
          <p:cNvPicPr>
            <a:picLocks noChangeAspect="1"/>
          </p:cNvPicPr>
          <p:nvPr/>
        </p:nvPicPr>
        <p:blipFill>
          <a:blip r:embed="rId2"/>
          <a:stretch>
            <a:fillRect/>
          </a:stretch>
        </p:blipFill>
        <p:spPr>
          <a:xfrm>
            <a:off x="9185565" y="2318259"/>
            <a:ext cx="2786062" cy="258278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942109"/>
          </a:xfrm>
        </p:spPr>
        <p:txBody>
          <a:bodyPr>
            <a:normAutofit/>
          </a:bodyPr>
          <a:lstStyle/>
          <a:p>
            <a:pPr algn="ctr"/>
            <a:r>
              <a:rPr lang="es-ES" sz="4400" dirty="0"/>
              <a:t>A) El problema del conocimiento (+ REALIDAD) (II)</a:t>
            </a:r>
          </a:p>
        </p:txBody>
      </p:sp>
      <p:sp>
        <p:nvSpPr>
          <p:cNvPr id="3" name="Marcador de contenido 2"/>
          <p:cNvSpPr>
            <a:spLocks noGrp="1"/>
          </p:cNvSpPr>
          <p:nvPr>
            <p:ph idx="1"/>
          </p:nvPr>
        </p:nvSpPr>
        <p:spPr>
          <a:xfrm>
            <a:off x="651164" y="1385455"/>
            <a:ext cx="10477084" cy="5153890"/>
          </a:xfrm>
        </p:spPr>
        <p:txBody>
          <a:bodyPr>
            <a:normAutofit/>
          </a:bodyPr>
          <a:lstStyle/>
          <a:p>
            <a:pPr marL="457200" indent="-457200"/>
            <a:r>
              <a:rPr lang="es-ES" dirty="0"/>
              <a:t>Santo Tomás distinguirá, por tanto,  </a:t>
            </a:r>
            <a:r>
              <a:rPr lang="es-ES" b="1" dirty="0">
                <a:solidFill>
                  <a:srgbClr val="FF0000"/>
                </a:solidFill>
              </a:rPr>
              <a:t>dos tipos de </a:t>
            </a:r>
            <a:r>
              <a:rPr lang="es-ES" sz="2800" b="1" dirty="0">
                <a:solidFill>
                  <a:srgbClr val="FF0000"/>
                </a:solidFill>
              </a:rPr>
              <a:t>verdades</a:t>
            </a:r>
            <a:r>
              <a:rPr lang="es-ES" dirty="0"/>
              <a:t>:</a:t>
            </a:r>
          </a:p>
          <a:p>
            <a:pPr marL="457200" indent="-457200"/>
            <a:endParaRPr lang="es-ES" dirty="0"/>
          </a:p>
          <a:p>
            <a:pPr marL="731520" lvl="1" indent="-457200"/>
            <a:r>
              <a:rPr lang="es-ES" sz="2000" b="1" dirty="0">
                <a:solidFill>
                  <a:srgbClr val="FF0000"/>
                </a:solidFill>
              </a:rPr>
              <a:t>Naturales: </a:t>
            </a:r>
            <a:r>
              <a:rPr lang="es-ES" sz="2000" dirty="0"/>
              <a:t>Forman parte de la realidad natural que puede ser </a:t>
            </a:r>
            <a:r>
              <a:rPr lang="es-ES" sz="2000" b="1" dirty="0"/>
              <a:t>aprehendida por la razón humana </a:t>
            </a:r>
            <a:r>
              <a:rPr lang="es-ES" sz="2000" dirty="0"/>
              <a:t>con ayuda de los </a:t>
            </a:r>
            <a:r>
              <a:rPr lang="es-ES" sz="2000" b="1" dirty="0"/>
              <a:t>sentidos</a:t>
            </a:r>
            <a:r>
              <a:rPr lang="es-ES" sz="2000" dirty="0"/>
              <a:t>. </a:t>
            </a:r>
            <a:r>
              <a:rPr lang="es-ES" sz="2000" b="1" dirty="0">
                <a:solidFill>
                  <a:srgbClr val="00B050"/>
                </a:solidFill>
              </a:rPr>
              <a:t>Numerosos conocimientos sobre el mundo, el ser humano y Dios.</a:t>
            </a:r>
          </a:p>
          <a:p>
            <a:pPr marL="731520" lvl="1" indent="-457200"/>
            <a:r>
              <a:rPr lang="es-ES" sz="2000" b="1" dirty="0">
                <a:solidFill>
                  <a:srgbClr val="FF0000"/>
                </a:solidFill>
              </a:rPr>
              <a:t>Sobrenaturales: </a:t>
            </a:r>
            <a:r>
              <a:rPr lang="es-ES" sz="2000" dirty="0"/>
              <a:t>Proceden de la </a:t>
            </a:r>
            <a:r>
              <a:rPr lang="es-ES" sz="2000" b="1" dirty="0"/>
              <a:t>revelación divina</a:t>
            </a:r>
            <a:r>
              <a:rPr lang="es-ES" sz="2000" dirty="0"/>
              <a:t>, para que podamos conocerlas mediante la </a:t>
            </a:r>
            <a:r>
              <a:rPr lang="es-ES" sz="2000" b="1" dirty="0"/>
              <a:t>fe,</a:t>
            </a:r>
            <a:r>
              <a:rPr lang="es-ES" sz="2000" dirty="0"/>
              <a:t> otorgada por Dios. Ejemplos: </a:t>
            </a:r>
            <a:r>
              <a:rPr lang="es-ES" sz="2000" b="1" dirty="0">
                <a:solidFill>
                  <a:srgbClr val="00B050"/>
                </a:solidFill>
              </a:rPr>
              <a:t>Trinidad divina o Encarnación</a:t>
            </a:r>
            <a:r>
              <a:rPr lang="es-ES" sz="2000" dirty="0"/>
              <a:t>.</a:t>
            </a:r>
          </a:p>
          <a:p>
            <a:pPr marL="731520" lvl="1" indent="-457200"/>
            <a:endParaRPr lang="es-ES" dirty="0"/>
          </a:p>
          <a:p>
            <a:pPr marL="457200" indent="-457200"/>
            <a:r>
              <a:rPr lang="es-ES" dirty="0"/>
              <a:t>La </a:t>
            </a:r>
            <a:r>
              <a:rPr lang="es-ES" sz="2800" b="1" dirty="0">
                <a:solidFill>
                  <a:srgbClr val="FF0000"/>
                </a:solidFill>
              </a:rPr>
              <a:t>razón</a:t>
            </a:r>
            <a:r>
              <a:rPr lang="es-ES" b="1" dirty="0"/>
              <a:t> proporciona</a:t>
            </a:r>
            <a:r>
              <a:rPr lang="es-ES" dirty="0"/>
              <a:t>, por una parte, los </a:t>
            </a:r>
            <a:r>
              <a:rPr lang="es-ES" b="1" dirty="0">
                <a:solidFill>
                  <a:srgbClr val="00B050"/>
                </a:solidFill>
              </a:rPr>
              <a:t>preámbulos de la fe</a:t>
            </a:r>
            <a:r>
              <a:rPr lang="es-ES" dirty="0"/>
              <a:t>, es decir, aquellas </a:t>
            </a:r>
            <a:r>
              <a:rPr lang="es-ES" b="1" dirty="0"/>
              <a:t>verdades naturales reveladas por Dios </a:t>
            </a:r>
            <a:r>
              <a:rPr lang="es-ES" dirty="0"/>
              <a:t>que sirven </a:t>
            </a:r>
            <a:r>
              <a:rPr lang="es-ES" b="1" dirty="0"/>
              <a:t>de inicio y </a:t>
            </a:r>
            <a:r>
              <a:rPr lang="es-ES" b="1" dirty="0">
                <a:solidFill>
                  <a:srgbClr val="00B050"/>
                </a:solidFill>
              </a:rPr>
              <a:t>preparación para la aceptación de las verdades sobrenaturales</a:t>
            </a:r>
            <a:r>
              <a:rPr lang="es-ES" b="1" dirty="0"/>
              <a:t>.</a:t>
            </a:r>
          </a:p>
          <a:p>
            <a:pPr marL="457200" indent="-457200"/>
            <a:r>
              <a:rPr lang="es-ES" b="1" dirty="0"/>
              <a:t>La</a:t>
            </a:r>
            <a:r>
              <a:rPr lang="es-ES" sz="2800" b="1" dirty="0"/>
              <a:t> </a:t>
            </a:r>
            <a:r>
              <a:rPr lang="es-ES" sz="2800" b="1" dirty="0">
                <a:solidFill>
                  <a:srgbClr val="FF0000"/>
                </a:solidFill>
              </a:rPr>
              <a:t>fe </a:t>
            </a:r>
            <a:r>
              <a:rPr lang="es-ES" b="1" dirty="0">
                <a:solidFill>
                  <a:srgbClr val="00B050"/>
                </a:solidFill>
              </a:rPr>
              <a:t>protege a la razón </a:t>
            </a:r>
            <a:r>
              <a:rPr lang="es-ES" b="1" dirty="0"/>
              <a:t>de las dudas y errores </a:t>
            </a:r>
            <a:r>
              <a:rPr lang="es-ES" b="1" dirty="0">
                <a:solidFill>
                  <a:srgbClr val="00B050"/>
                </a:solidFill>
              </a:rPr>
              <a:t>y suministra a la razón campos nuevos </a:t>
            </a:r>
            <a:r>
              <a:rPr lang="es-ES" b="1" dirty="0"/>
              <a:t>para la investigación y la reflexión       </a:t>
            </a:r>
            <a:r>
              <a:rPr lang="es-ES" dirty="0"/>
              <a:t>Fe como “generadora de filosofía”</a:t>
            </a:r>
          </a:p>
          <a:p>
            <a:pPr marL="731520" lvl="1" indent="-457200"/>
            <a:endParaRPr lang="es-ES" dirty="0"/>
          </a:p>
          <a:p>
            <a:pPr marL="731520" lvl="1" indent="-457200"/>
            <a:endParaRPr lang="es-ES" b="1" dirty="0"/>
          </a:p>
          <a:p>
            <a:pPr marL="457200" indent="-457200"/>
            <a:endParaRPr lang="es-ES" dirty="0"/>
          </a:p>
          <a:p>
            <a:pPr lvl="1"/>
            <a:endParaRPr lang="es-ES" dirty="0"/>
          </a:p>
          <a:p>
            <a:pPr lvl="1"/>
            <a:endParaRPr lang="es-ES" dirty="0"/>
          </a:p>
        </p:txBody>
      </p:sp>
      <p:cxnSp>
        <p:nvCxnSpPr>
          <p:cNvPr id="5" name="Conector recto de flecha 4"/>
          <p:cNvCxnSpPr/>
          <p:nvPr/>
        </p:nvCxnSpPr>
        <p:spPr>
          <a:xfrm>
            <a:off x="6470073" y="6123709"/>
            <a:ext cx="4017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abajo 5"/>
          <p:cNvSpPr/>
          <p:nvPr/>
        </p:nvSpPr>
        <p:spPr>
          <a:xfrm>
            <a:off x="5029201" y="4059381"/>
            <a:ext cx="858981" cy="4294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Razon-fe-Tomas.jpg"/>
          <p:cNvPicPr>
            <a:picLocks noGrp="1" noChangeAspect="1"/>
          </p:cNvPicPr>
          <p:nvPr>
            <p:ph idx="1"/>
          </p:nvPr>
        </p:nvPicPr>
        <p:blipFill>
          <a:blip r:embed="rId2"/>
          <a:stretch>
            <a:fillRect/>
          </a:stretch>
        </p:blipFill>
        <p:spPr>
          <a:xfrm>
            <a:off x="498763" y="167311"/>
            <a:ext cx="11305310" cy="66644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0"/>
            <a:ext cx="10387861" cy="1233055"/>
          </a:xfrm>
        </p:spPr>
        <p:txBody>
          <a:bodyPr/>
          <a:lstStyle/>
          <a:p>
            <a:pPr algn="ctr"/>
            <a:r>
              <a:rPr lang="es-ES" dirty="0"/>
              <a:t>A) El problema del conocimiento (III)</a:t>
            </a:r>
          </a:p>
        </p:txBody>
      </p:sp>
      <p:sp>
        <p:nvSpPr>
          <p:cNvPr id="3" name="Marcador de contenido 2"/>
          <p:cNvSpPr>
            <a:spLocks noGrp="1"/>
          </p:cNvSpPr>
          <p:nvPr>
            <p:ph idx="1"/>
          </p:nvPr>
        </p:nvSpPr>
        <p:spPr>
          <a:xfrm>
            <a:off x="1069847" y="1115277"/>
            <a:ext cx="10387861" cy="4027989"/>
          </a:xfrm>
        </p:spPr>
        <p:txBody>
          <a:bodyPr>
            <a:normAutofit/>
          </a:bodyPr>
          <a:lstStyle/>
          <a:p>
            <a:pPr marL="457200" indent="-457200"/>
            <a:r>
              <a:rPr lang="es-ES" dirty="0"/>
              <a:t>Todo nuestro </a:t>
            </a:r>
            <a:r>
              <a:rPr lang="es-ES" b="1" dirty="0">
                <a:solidFill>
                  <a:srgbClr val="FF0000"/>
                </a:solidFill>
              </a:rPr>
              <a:t>conocimiento comienza con los sentidos </a:t>
            </a:r>
            <a:r>
              <a:rPr lang="es-ES" dirty="0"/>
              <a:t>(=Aristóteles).</a:t>
            </a:r>
          </a:p>
          <a:p>
            <a:pPr marL="274320" lvl="1" indent="0">
              <a:buNone/>
            </a:pPr>
            <a:r>
              <a:rPr lang="es-ES" dirty="0"/>
              <a:t>	Rechazo, por tanto, de  las “Ideas” o formas separadas platónicas.</a:t>
            </a:r>
          </a:p>
          <a:p>
            <a:pPr marL="457200" indent="-457200"/>
            <a:r>
              <a:rPr lang="es-ES" dirty="0"/>
              <a:t>El </a:t>
            </a:r>
            <a:r>
              <a:rPr lang="es-ES" sz="2400" dirty="0">
                <a:solidFill>
                  <a:srgbClr val="FF0000"/>
                </a:solidFill>
              </a:rPr>
              <a:t>alma</a:t>
            </a:r>
            <a:r>
              <a:rPr lang="es-ES" dirty="0"/>
              <a:t>, al nacer el hombre, es una </a:t>
            </a:r>
            <a:r>
              <a:rPr lang="es-ES" b="1" i="1" dirty="0">
                <a:solidFill>
                  <a:srgbClr val="00B050"/>
                </a:solidFill>
              </a:rPr>
              <a:t>tabula rasa </a:t>
            </a:r>
            <a:r>
              <a:rPr lang="es-ES" dirty="0"/>
              <a:t>(=Aristóteles)</a:t>
            </a:r>
            <a:r>
              <a:rPr lang="es-ES" b="1" dirty="0"/>
              <a:t> en la que no hay contenidos impresos.</a:t>
            </a:r>
          </a:p>
          <a:p>
            <a:pPr marL="0" indent="0">
              <a:buNone/>
            </a:pPr>
            <a:endParaRPr lang="es-ES" b="1" dirty="0"/>
          </a:p>
          <a:p>
            <a:pPr marL="0" indent="0">
              <a:buNone/>
            </a:pPr>
            <a:r>
              <a:rPr lang="es-ES" b="1" dirty="0"/>
              <a:t>	 </a:t>
            </a:r>
            <a:r>
              <a:rPr lang="es-ES" dirty="0">
                <a:solidFill>
                  <a:srgbClr val="FFC000"/>
                </a:solidFill>
              </a:rPr>
              <a:t>Los objetos del conocimiento suscitan la actividad de los </a:t>
            </a:r>
            <a:r>
              <a:rPr lang="es-ES" b="1" dirty="0">
                <a:solidFill>
                  <a:srgbClr val="FFC000"/>
                </a:solidFill>
              </a:rPr>
              <a:t>órganos de los sentidos</a:t>
            </a:r>
            <a:r>
              <a:rPr lang="es-ES" dirty="0">
                <a:solidFill>
                  <a:srgbClr val="FFC000"/>
                </a:solidFill>
              </a:rPr>
              <a:t>, sobre los que actúan, produciendo la sensación, que es un </a:t>
            </a:r>
            <a:r>
              <a:rPr lang="es-ES" b="1" u="sng" dirty="0">
                <a:solidFill>
                  <a:srgbClr val="FFC000"/>
                </a:solidFill>
              </a:rPr>
              <a:t>acto del compuesto humano</a:t>
            </a:r>
            <a:r>
              <a:rPr lang="es-ES" dirty="0">
                <a:solidFill>
                  <a:srgbClr val="FFC000"/>
                </a:solidFill>
              </a:rPr>
              <a:t>, del alma y del cuerpo, y no sólo del alma como pensaba Platón.</a:t>
            </a:r>
          </a:p>
          <a:p>
            <a:pPr marL="274320" lvl="1" indent="0">
              <a:buNone/>
            </a:pPr>
            <a:endParaRPr lang="es-ES" dirty="0"/>
          </a:p>
          <a:p>
            <a:pPr marL="274320" lvl="1" indent="0">
              <a:buNone/>
            </a:pPr>
            <a:r>
              <a:rPr lang="es-ES" dirty="0"/>
              <a:t>Entonces, para que haya conocimiento es necesario la </a:t>
            </a:r>
            <a:r>
              <a:rPr lang="es-ES" b="1" dirty="0">
                <a:solidFill>
                  <a:srgbClr val="00B050"/>
                </a:solidFill>
              </a:rPr>
              <a:t>acción conjunta </a:t>
            </a:r>
            <a:r>
              <a:rPr lang="es-ES" dirty="0"/>
              <a:t>de ambos, por lo que la posibilidad de una intuición intelectual pura, que ponga directamente en relación el intelecto y el objeto conocido, queda descartada.</a:t>
            </a:r>
          </a:p>
        </p:txBody>
      </p:sp>
      <p:cxnSp>
        <p:nvCxnSpPr>
          <p:cNvPr id="5" name="Conector recto de flecha 4">
            <a:extLst>
              <a:ext uri="{FF2B5EF4-FFF2-40B4-BE49-F238E27FC236}">
                <a16:creationId xmlns:a16="http://schemas.microsoft.com/office/drawing/2014/main" id="{C481FC61-80C3-C44E-B2EB-D1AFED0E33BA}"/>
              </a:ext>
            </a:extLst>
          </p:cNvPr>
          <p:cNvCxnSpPr/>
          <p:nvPr/>
        </p:nvCxnSpPr>
        <p:spPr>
          <a:xfrm>
            <a:off x="1570754" y="1460439"/>
            <a:ext cx="312517" cy="13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abajo 5">
            <a:extLst>
              <a:ext uri="{FF2B5EF4-FFF2-40B4-BE49-F238E27FC236}">
                <a16:creationId xmlns:a16="http://schemas.microsoft.com/office/drawing/2014/main" id="{AC0F34A1-D276-0547-BF3A-26FD6E63823D}"/>
              </a:ext>
            </a:extLst>
          </p:cNvPr>
          <p:cNvSpPr/>
          <p:nvPr/>
        </p:nvSpPr>
        <p:spPr>
          <a:xfrm>
            <a:off x="5797027" y="2513445"/>
            <a:ext cx="578734" cy="486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4A33691A-B64D-E443-A349-BD5734CA2E4D}"/>
              </a:ext>
            </a:extLst>
          </p:cNvPr>
          <p:cNvPicPr>
            <a:picLocks noChangeAspect="1"/>
          </p:cNvPicPr>
          <p:nvPr/>
        </p:nvPicPr>
        <p:blipFill>
          <a:blip r:embed="rId2"/>
          <a:stretch>
            <a:fillRect/>
          </a:stretch>
        </p:blipFill>
        <p:spPr>
          <a:xfrm>
            <a:off x="801590" y="5370650"/>
            <a:ext cx="2163363" cy="1211483"/>
          </a:xfrm>
          <a:prstGeom prst="rect">
            <a:avLst/>
          </a:prstGeom>
        </p:spPr>
      </p:pic>
      <p:pic>
        <p:nvPicPr>
          <p:cNvPr id="8" name="Imagen 7">
            <a:extLst>
              <a:ext uri="{FF2B5EF4-FFF2-40B4-BE49-F238E27FC236}">
                <a16:creationId xmlns:a16="http://schemas.microsoft.com/office/drawing/2014/main" id="{2A64B006-6257-4343-B525-17588CE68D19}"/>
              </a:ext>
            </a:extLst>
          </p:cNvPr>
          <p:cNvPicPr>
            <a:picLocks noChangeAspect="1"/>
          </p:cNvPicPr>
          <p:nvPr/>
        </p:nvPicPr>
        <p:blipFill>
          <a:blip r:embed="rId3"/>
          <a:stretch>
            <a:fillRect/>
          </a:stretch>
        </p:blipFill>
        <p:spPr>
          <a:xfrm>
            <a:off x="4789713" y="5322290"/>
            <a:ext cx="1296681" cy="1308207"/>
          </a:xfrm>
          <a:prstGeom prst="rect">
            <a:avLst/>
          </a:prstGeom>
        </p:spPr>
      </p:pic>
      <p:pic>
        <p:nvPicPr>
          <p:cNvPr id="10" name="Imagen 9">
            <a:extLst>
              <a:ext uri="{FF2B5EF4-FFF2-40B4-BE49-F238E27FC236}">
                <a16:creationId xmlns:a16="http://schemas.microsoft.com/office/drawing/2014/main" id="{E3AE0521-105E-3342-8023-8BA7CC7FD26C}"/>
              </a:ext>
            </a:extLst>
          </p:cNvPr>
          <p:cNvPicPr>
            <a:picLocks noChangeAspect="1"/>
          </p:cNvPicPr>
          <p:nvPr/>
        </p:nvPicPr>
        <p:blipFill rotWithShape="1">
          <a:blip r:embed="rId4"/>
          <a:srcRect r="50000" b="3846"/>
          <a:stretch/>
        </p:blipFill>
        <p:spPr>
          <a:xfrm>
            <a:off x="3456571" y="5547085"/>
            <a:ext cx="920603" cy="885195"/>
          </a:xfrm>
          <a:prstGeom prst="rect">
            <a:avLst/>
          </a:prstGeom>
        </p:spPr>
      </p:pic>
      <p:pic>
        <p:nvPicPr>
          <p:cNvPr id="11" name="Imagen 10">
            <a:extLst>
              <a:ext uri="{FF2B5EF4-FFF2-40B4-BE49-F238E27FC236}">
                <a16:creationId xmlns:a16="http://schemas.microsoft.com/office/drawing/2014/main" id="{7099CF8E-CE84-144B-BE54-D0CCE3C00F50}"/>
              </a:ext>
            </a:extLst>
          </p:cNvPr>
          <p:cNvPicPr>
            <a:picLocks noChangeAspect="1"/>
          </p:cNvPicPr>
          <p:nvPr/>
        </p:nvPicPr>
        <p:blipFill>
          <a:blip r:embed="rId5"/>
          <a:stretch>
            <a:fillRect/>
          </a:stretch>
        </p:blipFill>
        <p:spPr>
          <a:xfrm>
            <a:off x="6498933" y="5619093"/>
            <a:ext cx="1357894" cy="762964"/>
          </a:xfrm>
          <a:prstGeom prst="rect">
            <a:avLst/>
          </a:prstGeom>
        </p:spPr>
      </p:pic>
      <p:pic>
        <p:nvPicPr>
          <p:cNvPr id="12" name="Imagen 11">
            <a:extLst>
              <a:ext uri="{FF2B5EF4-FFF2-40B4-BE49-F238E27FC236}">
                <a16:creationId xmlns:a16="http://schemas.microsoft.com/office/drawing/2014/main" id="{7F932FBC-241A-E94C-8B70-F5840E6D6378}"/>
              </a:ext>
            </a:extLst>
          </p:cNvPr>
          <p:cNvPicPr>
            <a:picLocks noChangeAspect="1"/>
          </p:cNvPicPr>
          <p:nvPr/>
        </p:nvPicPr>
        <p:blipFill>
          <a:blip r:embed="rId6"/>
          <a:stretch>
            <a:fillRect/>
          </a:stretch>
        </p:blipFill>
        <p:spPr>
          <a:xfrm>
            <a:off x="8269545" y="5406811"/>
            <a:ext cx="1803398" cy="1123949"/>
          </a:xfrm>
          <a:prstGeom prst="rect">
            <a:avLst/>
          </a:prstGeom>
        </p:spPr>
      </p:pic>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8DABA-3C6F-F140-BEEB-BA96F624E24C}"/>
              </a:ext>
            </a:extLst>
          </p:cNvPr>
          <p:cNvSpPr>
            <a:spLocks noGrp="1"/>
          </p:cNvSpPr>
          <p:nvPr>
            <p:ph type="title"/>
          </p:nvPr>
        </p:nvSpPr>
        <p:spPr>
          <a:xfrm>
            <a:off x="884653" y="125817"/>
            <a:ext cx="10660284" cy="823307"/>
          </a:xfrm>
        </p:spPr>
        <p:txBody>
          <a:bodyPr>
            <a:normAutofit fontScale="90000"/>
          </a:bodyPr>
          <a:lstStyle/>
          <a:p>
            <a:r>
              <a:rPr lang="es-ES" dirty="0"/>
              <a:t>A) El problema del conocimiento (III)</a:t>
            </a:r>
          </a:p>
        </p:txBody>
      </p:sp>
      <p:sp>
        <p:nvSpPr>
          <p:cNvPr id="3" name="Marcador de contenido 2">
            <a:extLst>
              <a:ext uri="{FF2B5EF4-FFF2-40B4-BE49-F238E27FC236}">
                <a16:creationId xmlns:a16="http://schemas.microsoft.com/office/drawing/2014/main" id="{32F30DDC-516F-E84D-9F65-6E8C6CD8F986}"/>
              </a:ext>
            </a:extLst>
          </p:cNvPr>
          <p:cNvSpPr>
            <a:spLocks noGrp="1"/>
          </p:cNvSpPr>
          <p:nvPr>
            <p:ph idx="1"/>
          </p:nvPr>
        </p:nvSpPr>
        <p:spPr>
          <a:xfrm>
            <a:off x="578734" y="1322363"/>
            <a:ext cx="10660284" cy="5252057"/>
          </a:xfrm>
        </p:spPr>
        <p:txBody>
          <a:bodyPr>
            <a:normAutofit/>
          </a:bodyPr>
          <a:lstStyle/>
          <a:p>
            <a:pPr marL="457200" indent="-457200"/>
            <a:r>
              <a:rPr lang="es-ES" dirty="0"/>
              <a:t>Esta actividad primaria es realizada por los sentidos, quienes, en colaboración con la </a:t>
            </a:r>
            <a:r>
              <a:rPr lang="es-ES" b="1" dirty="0">
                <a:solidFill>
                  <a:srgbClr val="FF0000"/>
                </a:solidFill>
              </a:rPr>
              <a:t>imaginación</a:t>
            </a:r>
            <a:r>
              <a:rPr lang="es-ES" dirty="0"/>
              <a:t> y la </a:t>
            </a:r>
            <a:r>
              <a:rPr lang="es-ES" b="1" dirty="0">
                <a:solidFill>
                  <a:srgbClr val="FF0000"/>
                </a:solidFill>
              </a:rPr>
              <a:t>memoria</a:t>
            </a:r>
            <a:r>
              <a:rPr lang="es-ES" dirty="0"/>
              <a:t>, producen una </a:t>
            </a:r>
            <a:r>
              <a:rPr lang="es-ES" b="1" dirty="0">
                <a:solidFill>
                  <a:srgbClr val="00B050"/>
                </a:solidFill>
              </a:rPr>
              <a:t>imagen sensible </a:t>
            </a:r>
            <a:r>
              <a:rPr lang="es-ES" dirty="0"/>
              <a:t>(</a:t>
            </a:r>
            <a:r>
              <a:rPr lang="es-ES" i="1" dirty="0" err="1"/>
              <a:t>phantasma</a:t>
            </a:r>
            <a:r>
              <a:rPr lang="es-ES" dirty="0"/>
              <a:t>) de la sustancia     que sigue siendo una imagen concreta y particular.</a:t>
            </a:r>
          </a:p>
          <a:p>
            <a:pPr marL="457200" indent="-457200"/>
            <a:r>
              <a:rPr lang="es-ES" dirty="0"/>
              <a:t>Sobre esa </a:t>
            </a:r>
            <a:r>
              <a:rPr lang="es-ES" b="1" dirty="0">
                <a:solidFill>
                  <a:srgbClr val="00B050"/>
                </a:solidFill>
              </a:rPr>
              <a:t>imagen sensible </a:t>
            </a:r>
            <a:r>
              <a:rPr lang="es-ES" dirty="0"/>
              <a:t>actuará el </a:t>
            </a:r>
            <a:r>
              <a:rPr lang="es-ES" b="1" dirty="0">
                <a:solidFill>
                  <a:srgbClr val="FF0000"/>
                </a:solidFill>
              </a:rPr>
              <a:t>entendimiento agente</a:t>
            </a:r>
            <a:r>
              <a:rPr lang="es-ES" dirty="0"/>
              <a:t>, dirigiéndose a ella para </a:t>
            </a:r>
            <a:r>
              <a:rPr lang="es-ES" b="1" dirty="0"/>
              <a:t>abstraer la forma o lo universal (</a:t>
            </a:r>
            <a:r>
              <a:rPr lang="es-ES" b="1" i="1" dirty="0"/>
              <a:t>especie </a:t>
            </a:r>
            <a:r>
              <a:rPr lang="es-ES" b="1" i="1" dirty="0" err="1"/>
              <a:t>intelegible</a:t>
            </a:r>
            <a:r>
              <a:rPr lang="es-ES" b="1" dirty="0"/>
              <a:t>)     </a:t>
            </a:r>
            <a:r>
              <a:rPr lang="es-ES" b="1" u="sng" dirty="0"/>
              <a:t>reacción</a:t>
            </a:r>
            <a:r>
              <a:rPr lang="es-ES" b="1" dirty="0"/>
              <a:t>: produce en el </a:t>
            </a:r>
            <a:r>
              <a:rPr lang="es-ES" b="1" dirty="0">
                <a:solidFill>
                  <a:srgbClr val="FF0000"/>
                </a:solidFill>
              </a:rPr>
              <a:t>entendimiento paciente </a:t>
            </a:r>
            <a:r>
              <a:rPr lang="es-ES" b="1" dirty="0"/>
              <a:t>la </a:t>
            </a:r>
            <a:r>
              <a:rPr lang="es-ES" b="1" i="1" dirty="0"/>
              <a:t>especie </a:t>
            </a:r>
            <a:r>
              <a:rPr lang="es-ES" b="1" i="1" dirty="0" err="1"/>
              <a:t>expressa</a:t>
            </a:r>
            <a:r>
              <a:rPr lang="es-ES" b="1" i="1" dirty="0"/>
              <a:t> </a:t>
            </a:r>
            <a:r>
              <a:rPr lang="es-ES" b="1" dirty="0"/>
              <a:t>(concepto universal o </a:t>
            </a:r>
            <a:r>
              <a:rPr lang="es-ES" b="1" i="1" dirty="0"/>
              <a:t>verbum </a:t>
            </a:r>
            <a:r>
              <a:rPr lang="es-ES" b="1" i="1" dirty="0" err="1"/>
              <a:t>mentis</a:t>
            </a:r>
            <a:r>
              <a:rPr lang="es-ES" b="1" i="1" dirty="0"/>
              <a:t>)</a:t>
            </a:r>
          </a:p>
          <a:p>
            <a:pPr marL="0" indent="0">
              <a:buNone/>
            </a:pPr>
            <a:r>
              <a:rPr lang="es-ES" dirty="0"/>
              <a:t>	Así, el </a:t>
            </a:r>
            <a:r>
              <a:rPr lang="es-ES" b="1" dirty="0">
                <a:solidFill>
                  <a:srgbClr val="FF0000"/>
                </a:solidFill>
              </a:rPr>
              <a:t>proceso de abstracción      </a:t>
            </a:r>
            <a:r>
              <a:rPr lang="es-ES" dirty="0"/>
              <a:t>consiste en </a:t>
            </a:r>
            <a:r>
              <a:rPr lang="es-ES" b="1" dirty="0">
                <a:solidFill>
                  <a:srgbClr val="00B050"/>
                </a:solidFill>
              </a:rPr>
              <a:t>separar intelectualmente lo universal</a:t>
            </a:r>
            <a:r>
              <a:rPr lang="es-ES" dirty="0"/>
              <a:t>, que sólo puede ser conocido de esta manera. </a:t>
            </a:r>
          </a:p>
          <a:p>
            <a:pPr marL="0" indent="0">
              <a:buNone/>
            </a:pPr>
            <a:endParaRPr lang="es-ES" b="1" dirty="0">
              <a:solidFill>
                <a:srgbClr val="FFC000"/>
              </a:solidFill>
            </a:endParaRPr>
          </a:p>
          <a:p>
            <a:pPr marL="0" indent="0">
              <a:buNone/>
            </a:pPr>
            <a:r>
              <a:rPr lang="es-ES" b="1" dirty="0">
                <a:solidFill>
                  <a:srgbClr val="FFC000"/>
                </a:solidFill>
              </a:rPr>
              <a:t>La consecuencia es la necesidad de tomar </a:t>
            </a:r>
            <a:r>
              <a:rPr lang="es-ES" b="1" u="sng" dirty="0">
                <a:solidFill>
                  <a:srgbClr val="FFC000"/>
                </a:solidFill>
              </a:rPr>
              <a:t>como punto de partida la experiencia sensible en todo conocimiento. También en el conocimiento de las cosas divinas.</a:t>
            </a:r>
          </a:p>
          <a:p>
            <a:pPr marL="0" indent="0">
              <a:buNone/>
            </a:pPr>
            <a:r>
              <a:rPr lang="es-ES" b="1" dirty="0"/>
              <a:t>	 </a:t>
            </a:r>
          </a:p>
          <a:p>
            <a:pPr marL="0" indent="0">
              <a:buNone/>
            </a:pPr>
            <a:r>
              <a:rPr lang="es-ES" b="1" dirty="0"/>
              <a:t>	por este motivo Tomás de Aquino adoptará el </a:t>
            </a:r>
            <a:r>
              <a:rPr lang="es-ES" b="1" dirty="0">
                <a:solidFill>
                  <a:srgbClr val="FF0000"/>
                </a:solidFill>
              </a:rPr>
              <a:t>método "a posteriori" </a:t>
            </a:r>
            <a:r>
              <a:rPr lang="es-ES" b="1" dirty="0"/>
              <a:t>en su demostración de la existencia de Dios a través de las cinco vías.</a:t>
            </a:r>
          </a:p>
          <a:p>
            <a:pPr marL="0" indent="0">
              <a:buNone/>
            </a:pPr>
            <a:endParaRPr lang="es-ES" dirty="0"/>
          </a:p>
        </p:txBody>
      </p:sp>
      <p:cxnSp>
        <p:nvCxnSpPr>
          <p:cNvPr id="5" name="Conector recto de flecha 4">
            <a:extLst>
              <a:ext uri="{FF2B5EF4-FFF2-40B4-BE49-F238E27FC236}">
                <a16:creationId xmlns:a16="http://schemas.microsoft.com/office/drawing/2014/main" id="{E9B3D11F-F6A2-B34B-9725-FF89DD33EC8C}"/>
              </a:ext>
            </a:extLst>
          </p:cNvPr>
          <p:cNvCxnSpPr/>
          <p:nvPr/>
        </p:nvCxnSpPr>
        <p:spPr>
          <a:xfrm>
            <a:off x="2208628" y="2033128"/>
            <a:ext cx="281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9A6DA51D-A4DD-404C-9486-4F65588FBC51}"/>
              </a:ext>
            </a:extLst>
          </p:cNvPr>
          <p:cNvCxnSpPr/>
          <p:nvPr/>
        </p:nvCxnSpPr>
        <p:spPr>
          <a:xfrm>
            <a:off x="8215532" y="2771335"/>
            <a:ext cx="281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6C1D4872-5871-8C45-A56F-72AD9DF57329}"/>
              </a:ext>
            </a:extLst>
          </p:cNvPr>
          <p:cNvCxnSpPr/>
          <p:nvPr/>
        </p:nvCxnSpPr>
        <p:spPr>
          <a:xfrm>
            <a:off x="5247249" y="3727938"/>
            <a:ext cx="309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a:extLst>
              <a:ext uri="{FF2B5EF4-FFF2-40B4-BE49-F238E27FC236}">
                <a16:creationId xmlns:a16="http://schemas.microsoft.com/office/drawing/2014/main" id="{14973E8A-C30C-FA4E-911E-6A1A828930C0}"/>
              </a:ext>
            </a:extLst>
          </p:cNvPr>
          <p:cNvSpPr/>
          <p:nvPr/>
        </p:nvSpPr>
        <p:spPr>
          <a:xfrm>
            <a:off x="5134708" y="4234375"/>
            <a:ext cx="576775" cy="337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de flecha 11">
            <a:extLst>
              <a:ext uri="{FF2B5EF4-FFF2-40B4-BE49-F238E27FC236}">
                <a16:creationId xmlns:a16="http://schemas.microsoft.com/office/drawing/2014/main" id="{3AFF3D92-E454-1C48-97C6-8CB08739D39D}"/>
              </a:ext>
            </a:extLst>
          </p:cNvPr>
          <p:cNvCxnSpPr/>
          <p:nvPr/>
        </p:nvCxnSpPr>
        <p:spPr>
          <a:xfrm>
            <a:off x="884653" y="5416062"/>
            <a:ext cx="479913" cy="506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193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onocimientoAristóteles.jpg"/>
          <p:cNvPicPr>
            <a:picLocks noGrp="1" noChangeAspect="1"/>
          </p:cNvPicPr>
          <p:nvPr>
            <p:ph idx="1"/>
          </p:nvPr>
        </p:nvPicPr>
        <p:blipFill>
          <a:blip r:embed="rId2"/>
          <a:stretch>
            <a:fillRect/>
          </a:stretch>
        </p:blipFill>
        <p:spPr>
          <a:xfrm>
            <a:off x="0" y="415827"/>
            <a:ext cx="12126484" cy="6026345"/>
          </a:xfrm>
        </p:spPr>
      </p:pic>
      <p:sp>
        <p:nvSpPr>
          <p:cNvPr id="2" name="CuadroTexto 1">
            <a:extLst>
              <a:ext uri="{FF2B5EF4-FFF2-40B4-BE49-F238E27FC236}">
                <a16:creationId xmlns:a16="http://schemas.microsoft.com/office/drawing/2014/main" id="{A15EBFD1-E579-3940-82C9-D03C880A90E5}"/>
              </a:ext>
            </a:extLst>
          </p:cNvPr>
          <p:cNvSpPr txBox="1"/>
          <p:nvPr/>
        </p:nvSpPr>
        <p:spPr>
          <a:xfrm>
            <a:off x="745588" y="0"/>
            <a:ext cx="4037428" cy="646331"/>
          </a:xfrm>
          <a:prstGeom prst="rect">
            <a:avLst/>
          </a:prstGeom>
          <a:noFill/>
        </p:spPr>
        <p:txBody>
          <a:bodyPr wrap="square" rtlCol="0">
            <a:spAutoFit/>
          </a:bodyPr>
          <a:lstStyle/>
          <a:p>
            <a:r>
              <a:rPr lang="es-ES" sz="3600" b="1" dirty="0">
                <a:solidFill>
                  <a:schemeClr val="accent2">
                    <a:lumMod val="50000"/>
                  </a:schemeClr>
                </a:solidFill>
              </a:rPr>
              <a:t>Recordemos…</a:t>
            </a:r>
          </a:p>
        </p:txBody>
      </p:sp>
      <p:sp>
        <p:nvSpPr>
          <p:cNvPr id="3" name="Rayo 2">
            <a:extLst>
              <a:ext uri="{FF2B5EF4-FFF2-40B4-BE49-F238E27FC236}">
                <a16:creationId xmlns:a16="http://schemas.microsoft.com/office/drawing/2014/main" id="{51C4D6D3-80BF-834A-ADED-1F31DE7BE0BB}"/>
              </a:ext>
            </a:extLst>
          </p:cNvPr>
          <p:cNvSpPr/>
          <p:nvPr/>
        </p:nvSpPr>
        <p:spPr>
          <a:xfrm>
            <a:off x="309489" y="168812"/>
            <a:ext cx="562708" cy="60491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0A342-A6F0-5749-9C3B-AD91F7BEE93F}"/>
              </a:ext>
            </a:extLst>
          </p:cNvPr>
          <p:cNvSpPr>
            <a:spLocks noGrp="1"/>
          </p:cNvSpPr>
          <p:nvPr>
            <p:ph type="title"/>
          </p:nvPr>
        </p:nvSpPr>
        <p:spPr>
          <a:xfrm>
            <a:off x="1069848" y="-7033"/>
            <a:ext cx="10832826" cy="922052"/>
          </a:xfrm>
        </p:spPr>
        <p:txBody>
          <a:bodyPr/>
          <a:lstStyle/>
          <a:p>
            <a:r>
              <a:rPr lang="es-ES" dirty="0"/>
              <a:t>A) El problema del conocimiento (IV)</a:t>
            </a:r>
          </a:p>
        </p:txBody>
      </p:sp>
      <p:sp>
        <p:nvSpPr>
          <p:cNvPr id="3" name="Marcador de contenido 2">
            <a:extLst>
              <a:ext uri="{FF2B5EF4-FFF2-40B4-BE49-F238E27FC236}">
                <a16:creationId xmlns:a16="http://schemas.microsoft.com/office/drawing/2014/main" id="{3237BF28-CB46-C749-A3EA-07ACDA52072A}"/>
              </a:ext>
            </a:extLst>
          </p:cNvPr>
          <p:cNvSpPr>
            <a:spLocks noGrp="1"/>
          </p:cNvSpPr>
          <p:nvPr>
            <p:ph idx="1"/>
          </p:nvPr>
        </p:nvSpPr>
        <p:spPr>
          <a:xfrm>
            <a:off x="490025" y="1038112"/>
            <a:ext cx="11211950" cy="5612390"/>
          </a:xfrm>
        </p:spPr>
        <p:txBody>
          <a:bodyPr/>
          <a:lstStyle/>
          <a:p>
            <a:pPr marL="0" indent="0">
              <a:buNone/>
            </a:pPr>
            <a:r>
              <a:rPr lang="es-ES" sz="2800" b="1" dirty="0">
                <a:solidFill>
                  <a:srgbClr val="FF0000"/>
                </a:solidFill>
              </a:rPr>
              <a:t>¿Qué ocurre entonces con aquellas sustancias no materiales? </a:t>
            </a:r>
          </a:p>
          <a:p>
            <a:pPr marL="0" indent="0">
              <a:buNone/>
            </a:pPr>
            <a:r>
              <a:rPr lang="es-ES" b="1" dirty="0">
                <a:solidFill>
                  <a:srgbClr val="00B050"/>
                </a:solidFill>
              </a:rPr>
              <a:t>No es posible tener en esta vida un conocimiento directo de ellas </a:t>
            </a:r>
            <a:r>
              <a:rPr lang="es-ES" dirty="0"/>
              <a:t>(los ángeles y Dios). </a:t>
            </a:r>
          </a:p>
          <a:p>
            <a:pPr marL="0" indent="0" algn="ctr">
              <a:buNone/>
            </a:pPr>
            <a:r>
              <a:rPr lang="es-ES" b="1" dirty="0">
                <a:solidFill>
                  <a:srgbClr val="FFC000"/>
                </a:solidFill>
              </a:rPr>
              <a:t>El conocimiento de estas sustancias sólo se puede obtener por </a:t>
            </a:r>
            <a:r>
              <a:rPr lang="es-ES" sz="2400" b="1" dirty="0">
                <a:solidFill>
                  <a:srgbClr val="00B050"/>
                </a:solidFill>
              </a:rPr>
              <a:t>analogía</a:t>
            </a:r>
            <a:r>
              <a:rPr lang="es-ES" b="1" dirty="0">
                <a:solidFill>
                  <a:srgbClr val="FFC000"/>
                </a:solidFill>
              </a:rPr>
              <a:t>, en la medida en que podamos tener un conocimiento de los principios y de las causas del ser.</a:t>
            </a:r>
          </a:p>
        </p:txBody>
      </p:sp>
      <p:pic>
        <p:nvPicPr>
          <p:cNvPr id="4" name="Imagen 3">
            <a:extLst>
              <a:ext uri="{FF2B5EF4-FFF2-40B4-BE49-F238E27FC236}">
                <a16:creationId xmlns:a16="http://schemas.microsoft.com/office/drawing/2014/main" id="{8021518D-2923-EC4E-A3DD-9DE470DDB615}"/>
              </a:ext>
            </a:extLst>
          </p:cNvPr>
          <p:cNvPicPr>
            <a:picLocks noChangeAspect="1"/>
          </p:cNvPicPr>
          <p:nvPr/>
        </p:nvPicPr>
        <p:blipFill rotWithShape="1">
          <a:blip r:embed="rId2"/>
          <a:srcRect l="-1307" t="10871" r="-1" b="69066"/>
          <a:stretch/>
        </p:blipFill>
        <p:spPr>
          <a:xfrm>
            <a:off x="1464212" y="2901462"/>
            <a:ext cx="9263576" cy="1375820"/>
          </a:xfrm>
          <a:prstGeom prst="rect">
            <a:avLst/>
          </a:prstGeom>
        </p:spPr>
      </p:pic>
      <p:sp>
        <p:nvSpPr>
          <p:cNvPr id="5" name="CuadroTexto 4">
            <a:extLst>
              <a:ext uri="{FF2B5EF4-FFF2-40B4-BE49-F238E27FC236}">
                <a16:creationId xmlns:a16="http://schemas.microsoft.com/office/drawing/2014/main" id="{406F428F-C3DC-644A-BBC0-03CD5E99B09E}"/>
              </a:ext>
            </a:extLst>
          </p:cNvPr>
          <p:cNvSpPr txBox="1"/>
          <p:nvPr/>
        </p:nvSpPr>
        <p:spPr>
          <a:xfrm>
            <a:off x="616634" y="4754879"/>
            <a:ext cx="10623452" cy="1754326"/>
          </a:xfrm>
          <a:prstGeom prst="rect">
            <a:avLst/>
          </a:prstGeom>
          <a:noFill/>
        </p:spPr>
        <p:txBody>
          <a:bodyPr wrap="square" rtlCol="0">
            <a:spAutoFit/>
          </a:bodyPr>
          <a:lstStyle/>
          <a:p>
            <a:r>
              <a:rPr lang="es-ES" i="1" dirty="0"/>
              <a:t>Santo Tomás propone que</a:t>
            </a:r>
            <a:r>
              <a:rPr lang="es-ES" b="1" i="1" dirty="0">
                <a:solidFill>
                  <a:srgbClr val="00B050"/>
                </a:solidFill>
              </a:rPr>
              <a:t> entendamos los predicados divinos en un sentido análogo</a:t>
            </a:r>
            <a:r>
              <a:rPr lang="es-ES" dirty="0"/>
              <a:t>: podemos decir que Dios conoce y que el hombre conoce porque ambos tipos de actividad son adquisición de conocimiento, forma de poseer la verdad, pero en el caso de Dios esta forma es totalmente distinta a la humana (por ejemplo porque la mayor parte de nuestros conocimientos son imperfectos, limitados y consecuencia de la argumentación, mientras que en Dios su conocimiento es perfecto, sin límites y directo).</a:t>
            </a:r>
          </a:p>
        </p:txBody>
      </p:sp>
      <p:sp>
        <p:nvSpPr>
          <p:cNvPr id="8" name="Flecha abajo 7">
            <a:extLst>
              <a:ext uri="{FF2B5EF4-FFF2-40B4-BE49-F238E27FC236}">
                <a16:creationId xmlns:a16="http://schemas.microsoft.com/office/drawing/2014/main" id="{7517EEF2-742E-F347-B199-55D06D833264}"/>
              </a:ext>
            </a:extLst>
          </p:cNvPr>
          <p:cNvSpPr/>
          <p:nvPr/>
        </p:nvSpPr>
        <p:spPr>
          <a:xfrm>
            <a:off x="5613009" y="4403188"/>
            <a:ext cx="482991" cy="3516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5020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09BCF-0DE5-464B-BFE1-9855F5075A88}"/>
              </a:ext>
            </a:extLst>
          </p:cNvPr>
          <p:cNvSpPr>
            <a:spLocks noGrp="1"/>
          </p:cNvSpPr>
          <p:nvPr>
            <p:ph type="title"/>
          </p:nvPr>
        </p:nvSpPr>
        <p:spPr>
          <a:xfrm>
            <a:off x="290732" y="0"/>
            <a:ext cx="11399520" cy="914400"/>
          </a:xfrm>
        </p:spPr>
        <p:txBody>
          <a:bodyPr>
            <a:normAutofit fontScale="90000"/>
          </a:bodyPr>
          <a:lstStyle/>
          <a:p>
            <a:r>
              <a:rPr lang="es-ES" dirty="0"/>
              <a:t>A) El problema del conocimiento – teología </a:t>
            </a:r>
          </a:p>
        </p:txBody>
      </p:sp>
      <p:sp>
        <p:nvSpPr>
          <p:cNvPr id="3" name="Marcador de contenido 2">
            <a:extLst>
              <a:ext uri="{FF2B5EF4-FFF2-40B4-BE49-F238E27FC236}">
                <a16:creationId xmlns:a16="http://schemas.microsoft.com/office/drawing/2014/main" id="{64E3C91C-4DCD-0340-913C-EBF76D898662}"/>
              </a:ext>
            </a:extLst>
          </p:cNvPr>
          <p:cNvSpPr>
            <a:spLocks noGrp="1"/>
          </p:cNvSpPr>
          <p:nvPr>
            <p:ph idx="1"/>
          </p:nvPr>
        </p:nvSpPr>
        <p:spPr>
          <a:xfrm>
            <a:off x="501748" y="914400"/>
            <a:ext cx="11061895" cy="3418449"/>
          </a:xfrm>
        </p:spPr>
        <p:txBody>
          <a:bodyPr>
            <a:normAutofit/>
          </a:bodyPr>
          <a:lstStyle/>
          <a:p>
            <a:pPr marL="0" indent="0">
              <a:buNone/>
            </a:pPr>
            <a:r>
              <a:rPr lang="es-ES" sz="2800" b="1" dirty="0">
                <a:solidFill>
                  <a:srgbClr val="FF0000"/>
                </a:solidFill>
              </a:rPr>
              <a:t>Sobre las verdades</a:t>
            </a:r>
          </a:p>
          <a:p>
            <a:r>
              <a:rPr lang="es-ES" sz="2400" b="1" dirty="0">
                <a:solidFill>
                  <a:srgbClr val="00B050"/>
                </a:solidFill>
              </a:rPr>
              <a:t>Verdades propias de la teología</a:t>
            </a:r>
            <a:r>
              <a:rPr lang="es-ES" sz="2400" dirty="0">
                <a:solidFill>
                  <a:srgbClr val="00B050"/>
                </a:solidFill>
              </a:rPr>
              <a:t>        </a:t>
            </a:r>
            <a:r>
              <a:rPr lang="es-ES" dirty="0"/>
              <a:t>puesto que no pueden ser conocidas por la razón (es decir, no pueden ser demostradas racionalmente) y son </a:t>
            </a:r>
            <a:r>
              <a:rPr lang="es-ES" b="1" dirty="0"/>
              <a:t>conocidas solo por la Revelación        </a:t>
            </a:r>
            <a:r>
              <a:rPr lang="es-ES" dirty="0"/>
              <a:t>los artículos de fe, como el dogma de la Trinidad, por ejemplo. </a:t>
            </a:r>
          </a:p>
          <a:p>
            <a:r>
              <a:rPr lang="es-ES" sz="2400" b="1" dirty="0">
                <a:solidFill>
                  <a:srgbClr val="00B050"/>
                </a:solidFill>
              </a:rPr>
              <a:t>Verdades propias de la filosofía o de la ciencia      </a:t>
            </a:r>
            <a:r>
              <a:rPr lang="es-ES" dirty="0"/>
              <a:t>en el sentido de que </a:t>
            </a:r>
            <a:r>
              <a:rPr lang="es-ES" b="1" dirty="0"/>
              <a:t>no han sido reveladas     </a:t>
            </a:r>
            <a:r>
              <a:rPr lang="es-ES" dirty="0"/>
              <a:t>las verdades de razón, como los teoremas de la geometría, por ejemplo. </a:t>
            </a:r>
          </a:p>
          <a:p>
            <a:r>
              <a:rPr lang="es-ES" sz="2400" b="1" dirty="0">
                <a:solidFill>
                  <a:srgbClr val="00B050"/>
                </a:solidFill>
              </a:rPr>
              <a:t>Verdades comunes a la teología y a la filosofía      </a:t>
            </a:r>
            <a:r>
              <a:rPr lang="es-ES" b="1" dirty="0"/>
              <a:t>puesto que han sido reveladas, aunque al mismo tiempo pueden ser establecidas por la razón</a:t>
            </a:r>
            <a:r>
              <a:rPr lang="es-ES" dirty="0"/>
              <a:t>.      A estas verdades comunes las denomina Santo Tomás </a:t>
            </a:r>
            <a:r>
              <a:rPr lang="es-ES" b="1" dirty="0"/>
              <a:t>preámbulos de la fe</a:t>
            </a:r>
            <a:r>
              <a:rPr lang="es-ES" dirty="0"/>
              <a:t>. </a:t>
            </a:r>
          </a:p>
          <a:p>
            <a:endParaRPr lang="es-ES" dirty="0"/>
          </a:p>
        </p:txBody>
      </p:sp>
      <p:sp>
        <p:nvSpPr>
          <p:cNvPr id="5" name="Rectángulo redondeado 4">
            <a:extLst>
              <a:ext uri="{FF2B5EF4-FFF2-40B4-BE49-F238E27FC236}">
                <a16:creationId xmlns:a16="http://schemas.microsoft.com/office/drawing/2014/main" id="{3828D209-F3B2-2F4A-B1B5-99619661C3FA}"/>
              </a:ext>
            </a:extLst>
          </p:cNvPr>
          <p:cNvSpPr/>
          <p:nvPr/>
        </p:nvSpPr>
        <p:spPr>
          <a:xfrm>
            <a:off x="234461" y="4501663"/>
            <a:ext cx="11455791" cy="219104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rPr>
              <a:t>Cabe preguntarse por qué esos conocimientos que son accesibles para la razón han sido también objeto de revelación</a:t>
            </a:r>
            <a:r>
              <a:rPr lang="es-ES" dirty="0">
                <a:solidFill>
                  <a:schemeClr val="tx1"/>
                </a:solidFill>
              </a:rPr>
              <a:t>. Santo Tomás responde que, </a:t>
            </a:r>
            <a:r>
              <a:rPr lang="es-ES" b="1" dirty="0">
                <a:solidFill>
                  <a:srgbClr val="00B050"/>
                </a:solidFill>
              </a:rPr>
              <a:t>puesto que Dios es el fin del hombre</a:t>
            </a:r>
            <a:r>
              <a:rPr lang="es-ES" dirty="0">
                <a:solidFill>
                  <a:schemeClr val="tx1"/>
                </a:solidFill>
              </a:rPr>
              <a:t>, es moralmente necesario que el conocimiento de verdades tan importantes para la vida no se deje simplemente en manos de quienes tengan la capacidad, el tesón y el tiempo libre para descubrirlas. Tales verdades no son artículos de fe, sino </a:t>
            </a:r>
            <a:r>
              <a:rPr lang="es-ES" b="1" dirty="0">
                <a:solidFill>
                  <a:srgbClr val="00B050"/>
                </a:solidFill>
              </a:rPr>
              <a:t>preámbulos</a:t>
            </a:r>
            <a:r>
              <a:rPr lang="es-ES" dirty="0">
                <a:solidFill>
                  <a:schemeClr val="tx1"/>
                </a:solidFill>
              </a:rPr>
              <a:t> a los artículos. </a:t>
            </a:r>
            <a:r>
              <a:rPr lang="es-ES" b="1" dirty="0">
                <a:solidFill>
                  <a:schemeClr val="tx1"/>
                </a:solidFill>
              </a:rPr>
              <a:t>Pueden ser descubiertas por la razón, pero nada impide que sean objeto de fe para un hombre que no pueda entender o que no tenga tiempo de considerar la demostración filosófica. </a:t>
            </a:r>
          </a:p>
        </p:txBody>
      </p:sp>
      <p:cxnSp>
        <p:nvCxnSpPr>
          <p:cNvPr id="7" name="Conector recto de flecha 6">
            <a:extLst>
              <a:ext uri="{FF2B5EF4-FFF2-40B4-BE49-F238E27FC236}">
                <a16:creationId xmlns:a16="http://schemas.microsoft.com/office/drawing/2014/main" id="{ABE9BD61-CFB7-A548-A929-262E62A375E8}"/>
              </a:ext>
            </a:extLst>
          </p:cNvPr>
          <p:cNvCxnSpPr/>
          <p:nvPr/>
        </p:nvCxnSpPr>
        <p:spPr>
          <a:xfrm>
            <a:off x="5542671" y="1702191"/>
            <a:ext cx="5533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6CFADD90-631F-6A4E-9470-788D196957DD}"/>
              </a:ext>
            </a:extLst>
          </p:cNvPr>
          <p:cNvCxnSpPr/>
          <p:nvPr/>
        </p:nvCxnSpPr>
        <p:spPr>
          <a:xfrm>
            <a:off x="2180492" y="2250831"/>
            <a:ext cx="436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69F18FD9-3A9E-B040-B7BD-18C5E232A78F}"/>
              </a:ext>
            </a:extLst>
          </p:cNvPr>
          <p:cNvCxnSpPr/>
          <p:nvPr/>
        </p:nvCxnSpPr>
        <p:spPr>
          <a:xfrm>
            <a:off x="7709095" y="3429000"/>
            <a:ext cx="407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5103A1EF-102A-E04A-82B0-16D05C9B87A4}"/>
              </a:ext>
            </a:extLst>
          </p:cNvPr>
          <p:cNvCxnSpPr/>
          <p:nvPr/>
        </p:nvCxnSpPr>
        <p:spPr>
          <a:xfrm>
            <a:off x="7737230" y="2722098"/>
            <a:ext cx="379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F7087CA3-8DE1-6D43-8DBE-F821CA793BCB}"/>
              </a:ext>
            </a:extLst>
          </p:cNvPr>
          <p:cNvCxnSpPr/>
          <p:nvPr/>
        </p:nvCxnSpPr>
        <p:spPr>
          <a:xfrm>
            <a:off x="9917723" y="3713871"/>
            <a:ext cx="407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a:extLst>
              <a:ext uri="{FF2B5EF4-FFF2-40B4-BE49-F238E27FC236}">
                <a16:creationId xmlns:a16="http://schemas.microsoft.com/office/drawing/2014/main" id="{06D7F1A7-E89B-5E41-9F13-F8C57FCF99E0}"/>
              </a:ext>
            </a:extLst>
          </p:cNvPr>
          <p:cNvSpPr/>
          <p:nvPr/>
        </p:nvSpPr>
        <p:spPr>
          <a:xfrm>
            <a:off x="6030351" y="4255477"/>
            <a:ext cx="311835" cy="154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a:off x="2616591" y="3018971"/>
            <a:ext cx="3298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42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30090C-3B7C-744E-A346-0061FB0E2855}"/>
              </a:ext>
            </a:extLst>
          </p:cNvPr>
          <p:cNvSpPr>
            <a:spLocks noGrp="1"/>
          </p:cNvSpPr>
          <p:nvPr>
            <p:ph type="title"/>
          </p:nvPr>
        </p:nvSpPr>
        <p:spPr>
          <a:xfrm>
            <a:off x="196948" y="0"/>
            <a:ext cx="11995052" cy="1575582"/>
          </a:xfrm>
        </p:spPr>
        <p:txBody>
          <a:bodyPr/>
          <a:lstStyle/>
          <a:p>
            <a:r>
              <a:rPr lang="es-ES" dirty="0"/>
              <a:t>A) El problema del conocimiento – teología </a:t>
            </a:r>
          </a:p>
        </p:txBody>
      </p:sp>
      <p:sp>
        <p:nvSpPr>
          <p:cNvPr id="3" name="Marcador de contenido 2">
            <a:extLst>
              <a:ext uri="{FF2B5EF4-FFF2-40B4-BE49-F238E27FC236}">
                <a16:creationId xmlns:a16="http://schemas.microsoft.com/office/drawing/2014/main" id="{0D64DB2C-2AAB-8348-ACA5-2D086B43EBFE}"/>
              </a:ext>
            </a:extLst>
          </p:cNvPr>
          <p:cNvSpPr>
            <a:spLocks noGrp="1"/>
          </p:cNvSpPr>
          <p:nvPr>
            <p:ph idx="1"/>
          </p:nvPr>
        </p:nvSpPr>
        <p:spPr>
          <a:xfrm>
            <a:off x="562708" y="1575582"/>
            <a:ext cx="10860258" cy="5064369"/>
          </a:xfrm>
        </p:spPr>
        <p:txBody>
          <a:bodyPr>
            <a:normAutofit/>
          </a:bodyPr>
          <a:lstStyle/>
          <a:p>
            <a:r>
              <a:rPr lang="es-ES" dirty="0"/>
              <a:t>Así, el </a:t>
            </a:r>
            <a:r>
              <a:rPr lang="es-ES" b="1" dirty="0">
                <a:solidFill>
                  <a:srgbClr val="FF0000"/>
                </a:solidFill>
              </a:rPr>
              <a:t>filósofo</a:t>
            </a:r>
            <a:r>
              <a:rPr lang="es-ES" dirty="0"/>
              <a:t> llega en sus argumentos a </a:t>
            </a:r>
            <a:r>
              <a:rPr lang="es-ES" b="1" dirty="0">
                <a:solidFill>
                  <a:srgbClr val="00B050"/>
                </a:solidFill>
              </a:rPr>
              <a:t>la idea de Dios como creador</a:t>
            </a:r>
            <a:r>
              <a:rPr lang="es-ES" dirty="0"/>
              <a:t>, y el </a:t>
            </a:r>
            <a:r>
              <a:rPr lang="es-ES" b="1" dirty="0">
                <a:solidFill>
                  <a:srgbClr val="FF0000"/>
                </a:solidFill>
              </a:rPr>
              <a:t>teólogo</a:t>
            </a:r>
            <a:r>
              <a:rPr lang="es-ES" dirty="0"/>
              <a:t> también trata de </a:t>
            </a:r>
            <a:r>
              <a:rPr lang="es-ES" b="1" dirty="0">
                <a:solidFill>
                  <a:srgbClr val="00B050"/>
                </a:solidFill>
              </a:rPr>
              <a:t>Dios como creador</a:t>
            </a:r>
          </a:p>
          <a:p>
            <a:endParaRPr lang="es-ES" b="1" dirty="0">
              <a:solidFill>
                <a:srgbClr val="00B050"/>
              </a:solidFill>
            </a:endParaRPr>
          </a:p>
          <a:p>
            <a:pPr marL="0" indent="0">
              <a:buNone/>
            </a:pPr>
            <a:r>
              <a:rPr lang="es-ES" b="1" dirty="0">
                <a:solidFill>
                  <a:srgbClr val="FFC000"/>
                </a:solidFill>
              </a:rPr>
              <a:t>pero para el filósofo este conocimiento se alcanza como conclusión de un argumento puramente racional, mientras que el teólogo acepta el hecho de que Dios es Creador porque está contenido en la revelación, de modo que constituye para él una premisa más bien que una conclusión. </a:t>
            </a:r>
          </a:p>
          <a:p>
            <a:pPr marL="0" indent="0">
              <a:buNone/>
            </a:pPr>
            <a:endParaRPr lang="es-ES" b="1" dirty="0">
              <a:solidFill>
                <a:srgbClr val="FFC000"/>
              </a:solidFill>
            </a:endParaRPr>
          </a:p>
          <a:p>
            <a:pPr marL="0" indent="0">
              <a:buNone/>
            </a:pPr>
            <a:r>
              <a:rPr lang="es-ES" b="1" u="sng" dirty="0"/>
              <a:t>Hay que diferenciar entre</a:t>
            </a:r>
            <a:r>
              <a:rPr lang="es-ES" b="1" dirty="0"/>
              <a:t>:</a:t>
            </a:r>
          </a:p>
          <a:p>
            <a:r>
              <a:rPr lang="es-ES" b="1" dirty="0"/>
              <a:t> la </a:t>
            </a:r>
            <a:r>
              <a:rPr lang="es-ES" b="1" dirty="0">
                <a:solidFill>
                  <a:srgbClr val="FF0000"/>
                </a:solidFill>
              </a:rPr>
              <a:t>teología dogmática    </a:t>
            </a:r>
            <a:r>
              <a:rPr lang="es-ES" b="1" dirty="0"/>
              <a:t> </a:t>
            </a:r>
            <a:r>
              <a:rPr lang="es-ES" dirty="0"/>
              <a:t>que se ocupa de la </a:t>
            </a:r>
            <a:r>
              <a:rPr lang="es-ES" b="1" dirty="0">
                <a:solidFill>
                  <a:srgbClr val="00B050"/>
                </a:solidFill>
              </a:rPr>
              <a:t>doctrina sagrada </a:t>
            </a:r>
            <a:r>
              <a:rPr lang="es-ES" b="1" dirty="0"/>
              <a:t>revelada por Dios, </a:t>
            </a:r>
          </a:p>
          <a:p>
            <a:r>
              <a:rPr lang="es-ES" b="1" dirty="0"/>
              <a:t>y la </a:t>
            </a:r>
            <a:r>
              <a:rPr lang="es-ES" b="1" dirty="0">
                <a:solidFill>
                  <a:srgbClr val="FF0000"/>
                </a:solidFill>
              </a:rPr>
              <a:t>teología natural     </a:t>
            </a:r>
            <a:r>
              <a:rPr lang="es-ES" dirty="0"/>
              <a:t>que es una parte de la </a:t>
            </a:r>
            <a:r>
              <a:rPr lang="es-ES" b="1" dirty="0">
                <a:solidFill>
                  <a:srgbClr val="00B050"/>
                </a:solidFill>
              </a:rPr>
              <a:t>metafísica o filosofía</a:t>
            </a:r>
            <a:r>
              <a:rPr lang="es-ES" b="1" dirty="0"/>
              <a:t>, cuyo ámbito propio son esas verdades comunes tanto a la fe como a la razón, considerándolas desde el punto de vista de la razón y no en cuanto datos de la revelación. </a:t>
            </a:r>
          </a:p>
          <a:p>
            <a:endParaRPr lang="es-ES" dirty="0"/>
          </a:p>
        </p:txBody>
      </p:sp>
      <p:sp>
        <p:nvSpPr>
          <p:cNvPr id="4" name="Flecha abajo 3">
            <a:extLst>
              <a:ext uri="{FF2B5EF4-FFF2-40B4-BE49-F238E27FC236}">
                <a16:creationId xmlns:a16="http://schemas.microsoft.com/office/drawing/2014/main" id="{32D9E0F0-7564-774B-BD46-A4BEC6375CF7}"/>
              </a:ext>
            </a:extLst>
          </p:cNvPr>
          <p:cNvSpPr/>
          <p:nvPr/>
        </p:nvSpPr>
        <p:spPr>
          <a:xfrm>
            <a:off x="5964702" y="2166425"/>
            <a:ext cx="562707" cy="436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a:extLst>
              <a:ext uri="{FF2B5EF4-FFF2-40B4-BE49-F238E27FC236}">
                <a16:creationId xmlns:a16="http://schemas.microsoft.com/office/drawing/2014/main" id="{AFF63D25-4293-F24E-BDE9-05CD5E2DA148}"/>
              </a:ext>
            </a:extLst>
          </p:cNvPr>
          <p:cNvSpPr/>
          <p:nvPr/>
        </p:nvSpPr>
        <p:spPr>
          <a:xfrm>
            <a:off x="5866228" y="4009292"/>
            <a:ext cx="675249"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a:extLst>
              <a:ext uri="{FF2B5EF4-FFF2-40B4-BE49-F238E27FC236}">
                <a16:creationId xmlns:a16="http://schemas.microsoft.com/office/drawing/2014/main" id="{1823B85E-B819-5146-A038-DE1307B1FF6C}"/>
              </a:ext>
            </a:extLst>
          </p:cNvPr>
          <p:cNvCxnSpPr/>
          <p:nvPr/>
        </p:nvCxnSpPr>
        <p:spPr>
          <a:xfrm>
            <a:off x="3615397" y="4994030"/>
            <a:ext cx="309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7705B284-BBC7-BA4F-B255-EF918475FD90}"/>
              </a:ext>
            </a:extLst>
          </p:cNvPr>
          <p:cNvCxnSpPr/>
          <p:nvPr/>
        </p:nvCxnSpPr>
        <p:spPr>
          <a:xfrm>
            <a:off x="3291840" y="5430129"/>
            <a:ext cx="323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658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3D8489-4729-CB47-81F1-192F211BCEFC}"/>
              </a:ext>
            </a:extLst>
          </p:cNvPr>
          <p:cNvSpPr>
            <a:spLocks noGrp="1"/>
          </p:cNvSpPr>
          <p:nvPr>
            <p:ph type="title"/>
          </p:nvPr>
        </p:nvSpPr>
        <p:spPr>
          <a:xfrm>
            <a:off x="1069848" y="147008"/>
            <a:ext cx="10324983" cy="739257"/>
          </a:xfrm>
        </p:spPr>
        <p:txBody>
          <a:bodyPr>
            <a:normAutofit fontScale="90000"/>
          </a:bodyPr>
          <a:lstStyle/>
          <a:p>
            <a:r>
              <a:rPr lang="es-ES" dirty="0"/>
              <a:t>B) El problema de DIOS (i)</a:t>
            </a:r>
          </a:p>
        </p:txBody>
      </p:sp>
      <p:sp>
        <p:nvSpPr>
          <p:cNvPr id="3" name="Marcador de contenido 2">
            <a:extLst>
              <a:ext uri="{FF2B5EF4-FFF2-40B4-BE49-F238E27FC236}">
                <a16:creationId xmlns:a16="http://schemas.microsoft.com/office/drawing/2014/main" id="{820AE66F-CAD0-224D-9045-E5587DD66C0F}"/>
              </a:ext>
            </a:extLst>
          </p:cNvPr>
          <p:cNvSpPr>
            <a:spLocks noGrp="1"/>
          </p:cNvSpPr>
          <p:nvPr>
            <p:ph idx="1"/>
          </p:nvPr>
        </p:nvSpPr>
        <p:spPr>
          <a:xfrm>
            <a:off x="675250" y="1139483"/>
            <a:ext cx="10719582" cy="5416062"/>
          </a:xfrm>
        </p:spPr>
        <p:txBody>
          <a:bodyPr/>
          <a:lstStyle/>
          <a:p>
            <a:r>
              <a:rPr lang="es-ES" dirty="0"/>
              <a:t>El </a:t>
            </a:r>
            <a:r>
              <a:rPr lang="es-ES" sz="2400" b="1" dirty="0">
                <a:solidFill>
                  <a:srgbClr val="FF0000"/>
                </a:solidFill>
              </a:rPr>
              <a:t>argumento ontológico de San Anselmo </a:t>
            </a:r>
            <a:r>
              <a:rPr lang="es-ES" dirty="0"/>
              <a:t>de Canterbury (siglo XI)     </a:t>
            </a:r>
            <a:r>
              <a:rPr lang="es-ES" b="1" dirty="0"/>
              <a:t>afirma que la existencia está contenida como una perfección en el concepto mismo de Dios, con lo que basta con saber lo que la palabra Dios significa para comprender que Dios existe, pues negarlo implicaría contradicción      </a:t>
            </a:r>
            <a:r>
              <a:rPr lang="es-ES" dirty="0"/>
              <a:t>Tal ser tiene que existir en la realidad, pues es más grande lo que existe en la realidad que aquello que existe solo en el pensamiento       Luego, </a:t>
            </a:r>
            <a:r>
              <a:rPr lang="es-ES" b="1" dirty="0"/>
              <a:t>la existencia de Dios es evidente </a:t>
            </a:r>
            <a:r>
              <a:rPr lang="es-ES" dirty="0"/>
              <a:t>por sí.    </a:t>
            </a:r>
            <a:r>
              <a:rPr lang="es-ES" b="1" dirty="0">
                <a:solidFill>
                  <a:srgbClr val="00B050"/>
                </a:solidFill>
              </a:rPr>
              <a:t>Dios es aquello mayor de lo cual no cabe pensar nada </a:t>
            </a:r>
          </a:p>
          <a:p>
            <a:r>
              <a:rPr lang="es-ES" b="1" dirty="0">
                <a:solidFill>
                  <a:srgbClr val="FF0000"/>
                </a:solidFill>
              </a:rPr>
              <a:t>Santo Tomás </a:t>
            </a:r>
            <a:r>
              <a:rPr lang="es-ES" dirty="0"/>
              <a:t>argumenta que </a:t>
            </a:r>
            <a:r>
              <a:rPr lang="es-ES" b="1" dirty="0"/>
              <a:t>aun concediendo que todos concibieran a Dios como el Ser mayor que el cual nada puede pensarse, no se sigue necesariamente que tal ser exista fuera de la mente</a:t>
            </a:r>
            <a:r>
              <a:rPr lang="es-ES" dirty="0"/>
              <a:t> (argumentación débil)   </a:t>
            </a:r>
          </a:p>
          <a:p>
            <a:pPr marL="0" indent="0">
              <a:buNone/>
            </a:pPr>
            <a:endParaRPr lang="es-ES" dirty="0"/>
          </a:p>
          <a:p>
            <a:pPr marL="0" indent="0">
              <a:buNone/>
            </a:pPr>
            <a:r>
              <a:rPr lang="es-ES" dirty="0"/>
              <a:t> </a:t>
            </a:r>
            <a:r>
              <a:rPr lang="es-ES" dirty="0">
                <a:solidFill>
                  <a:srgbClr val="FFC000"/>
                </a:solidFill>
              </a:rPr>
              <a:t>Sato Tomás afirma que, </a:t>
            </a:r>
            <a:r>
              <a:rPr lang="es-ES" b="1" dirty="0">
                <a:solidFill>
                  <a:srgbClr val="FFC000"/>
                </a:solidFill>
              </a:rPr>
              <a:t>debido a la debilidad del intelecto humano</a:t>
            </a:r>
            <a:r>
              <a:rPr lang="es-ES" b="1" u="sng" dirty="0">
                <a:solidFill>
                  <a:srgbClr val="FFC000"/>
                </a:solidFill>
              </a:rPr>
              <a:t>, no podemos determinar a priori la existencia de un Ser Supremo</a:t>
            </a:r>
            <a:r>
              <a:rPr lang="es-ES" b="1" dirty="0">
                <a:solidFill>
                  <a:srgbClr val="FFC000"/>
                </a:solidFill>
              </a:rPr>
              <a:t>,</a:t>
            </a:r>
            <a:r>
              <a:rPr lang="es-ES" dirty="0">
                <a:solidFill>
                  <a:srgbClr val="FFC000"/>
                </a:solidFill>
              </a:rPr>
              <a:t> y llegamos al conocimiento de que tal Ser existe no por un análisis de la idea de un Ser así, sino mediante </a:t>
            </a:r>
            <a:r>
              <a:rPr lang="es-ES" b="1" dirty="0">
                <a:solidFill>
                  <a:srgbClr val="FFC000"/>
                </a:solidFill>
              </a:rPr>
              <a:t>argumentaciones basadas en sus efectos, </a:t>
            </a:r>
            <a:r>
              <a:rPr lang="es-ES" b="1" dirty="0">
                <a:solidFill>
                  <a:srgbClr val="00B050"/>
                </a:solidFill>
              </a:rPr>
              <a:t>argumentaciones</a:t>
            </a:r>
            <a:r>
              <a:rPr lang="es-ES" b="1" i="1" dirty="0">
                <a:solidFill>
                  <a:srgbClr val="00B050"/>
                </a:solidFill>
              </a:rPr>
              <a:t> a posteriori</a:t>
            </a:r>
            <a:r>
              <a:rPr lang="es-ES" b="1" dirty="0">
                <a:solidFill>
                  <a:srgbClr val="FFC000"/>
                </a:solidFill>
              </a:rPr>
              <a:t>     Las </a:t>
            </a:r>
            <a:r>
              <a:rPr lang="es-ES" b="1" dirty="0">
                <a:solidFill>
                  <a:srgbClr val="FF0000"/>
                </a:solidFill>
              </a:rPr>
              <a:t>cinco vías son los argumentos tomistas para demostrar la existencia de Dios.</a:t>
            </a:r>
          </a:p>
          <a:p>
            <a:endParaRPr lang="es-ES" dirty="0"/>
          </a:p>
        </p:txBody>
      </p:sp>
      <p:cxnSp>
        <p:nvCxnSpPr>
          <p:cNvPr id="5" name="Conector recto de flecha 4">
            <a:extLst>
              <a:ext uri="{FF2B5EF4-FFF2-40B4-BE49-F238E27FC236}">
                <a16:creationId xmlns:a16="http://schemas.microsoft.com/office/drawing/2014/main" id="{B1EE950E-CFF7-7F4E-ACFF-CBD6A5109CA5}"/>
              </a:ext>
            </a:extLst>
          </p:cNvPr>
          <p:cNvCxnSpPr/>
          <p:nvPr/>
        </p:nvCxnSpPr>
        <p:spPr>
          <a:xfrm>
            <a:off x="3108960" y="2771335"/>
            <a:ext cx="3938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E6F73609-4534-DC4A-B19A-C25D474EEDAE}"/>
              </a:ext>
            </a:extLst>
          </p:cNvPr>
          <p:cNvCxnSpPr/>
          <p:nvPr/>
        </p:nvCxnSpPr>
        <p:spPr>
          <a:xfrm>
            <a:off x="9917723" y="1350498"/>
            <a:ext cx="295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6FE33C37-D223-4341-80AE-B3F9DEA8C4C7}"/>
              </a:ext>
            </a:extLst>
          </p:cNvPr>
          <p:cNvCxnSpPr/>
          <p:nvPr/>
        </p:nvCxnSpPr>
        <p:spPr>
          <a:xfrm>
            <a:off x="7779434" y="2222695"/>
            <a:ext cx="393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F8CDA7D-E199-5A40-87EC-0C36FDB2D0A4}"/>
              </a:ext>
            </a:extLst>
          </p:cNvPr>
          <p:cNvCxnSpPr/>
          <p:nvPr/>
        </p:nvCxnSpPr>
        <p:spPr>
          <a:xfrm>
            <a:off x="9270610" y="2771335"/>
            <a:ext cx="295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lecha abajo 11">
            <a:extLst>
              <a:ext uri="{FF2B5EF4-FFF2-40B4-BE49-F238E27FC236}">
                <a16:creationId xmlns:a16="http://schemas.microsoft.com/office/drawing/2014/main" id="{74F48F73-AF20-3140-A82F-8865B80376FC}"/>
              </a:ext>
            </a:extLst>
          </p:cNvPr>
          <p:cNvSpPr/>
          <p:nvPr/>
        </p:nvSpPr>
        <p:spPr>
          <a:xfrm>
            <a:off x="5401994" y="4164037"/>
            <a:ext cx="562708" cy="422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Conector recto de flecha 13">
            <a:extLst>
              <a:ext uri="{FF2B5EF4-FFF2-40B4-BE49-F238E27FC236}">
                <a16:creationId xmlns:a16="http://schemas.microsoft.com/office/drawing/2014/main" id="{849A80EC-23CE-F04D-9802-63FA1959CF73}"/>
              </a:ext>
            </a:extLst>
          </p:cNvPr>
          <p:cNvCxnSpPr/>
          <p:nvPr/>
        </p:nvCxnSpPr>
        <p:spPr>
          <a:xfrm>
            <a:off x="9636369" y="5641145"/>
            <a:ext cx="281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19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
            <a:ext cx="10637520" cy="801858"/>
          </a:xfrm>
        </p:spPr>
        <p:txBody>
          <a:bodyPr>
            <a:normAutofit fontScale="90000"/>
          </a:bodyPr>
          <a:lstStyle/>
          <a:p>
            <a:pPr algn="ctr"/>
            <a:r>
              <a:rPr lang="es-ES" dirty="0"/>
              <a:t>B) El problema de DIOS (i)</a:t>
            </a:r>
          </a:p>
        </p:txBody>
      </p:sp>
      <p:sp>
        <p:nvSpPr>
          <p:cNvPr id="3" name="Marcador de contenido 2"/>
          <p:cNvSpPr>
            <a:spLocks noGrp="1"/>
          </p:cNvSpPr>
          <p:nvPr>
            <p:ph idx="1"/>
          </p:nvPr>
        </p:nvSpPr>
        <p:spPr>
          <a:xfrm>
            <a:off x="337625" y="801859"/>
            <a:ext cx="11516750" cy="3545058"/>
          </a:xfrm>
        </p:spPr>
        <p:txBody>
          <a:bodyPr>
            <a:normAutofit fontScale="92500"/>
          </a:bodyPr>
          <a:lstStyle/>
          <a:p>
            <a:pPr marL="457200" indent="-457200"/>
            <a:r>
              <a:rPr lang="es-ES" dirty="0"/>
              <a:t>Algunos filósofos cristianos han afirmado que la existencia de Dios no necesita ser demostrada.       Sin embargo, tal posición choca con un </a:t>
            </a:r>
            <a:r>
              <a:rPr lang="es-ES" sz="2400" b="1" dirty="0"/>
              <a:t>hecho evidente</a:t>
            </a:r>
            <a:r>
              <a:rPr lang="es-ES" dirty="0"/>
              <a:t>: hay </a:t>
            </a:r>
            <a:r>
              <a:rPr lang="es-ES" b="1" dirty="0">
                <a:solidFill>
                  <a:srgbClr val="00B050"/>
                </a:solidFill>
              </a:rPr>
              <a:t>personas que niegan la existencia de </a:t>
            </a:r>
            <a:r>
              <a:rPr lang="es-ES" b="1" dirty="0" smtClean="0">
                <a:solidFill>
                  <a:srgbClr val="00B050"/>
                </a:solidFill>
              </a:rPr>
              <a:t>Dios</a:t>
            </a:r>
            <a:r>
              <a:rPr lang="es-ES" b="1" dirty="0">
                <a:solidFill>
                  <a:srgbClr val="00B050"/>
                </a:solidFill>
              </a:rPr>
              <a:t> </a:t>
            </a:r>
            <a:r>
              <a:rPr lang="es-ES" b="1" dirty="0" smtClean="0">
                <a:solidFill>
                  <a:srgbClr val="00B050"/>
                </a:solidFill>
              </a:rPr>
              <a:t>        </a:t>
            </a:r>
            <a:r>
              <a:rPr lang="es-ES" dirty="0" smtClean="0"/>
              <a:t> </a:t>
            </a:r>
            <a:r>
              <a:rPr lang="es-ES" dirty="0"/>
              <a:t>por tanto, no </a:t>
            </a:r>
            <a:r>
              <a:rPr lang="es-ES" b="1" dirty="0">
                <a:solidFill>
                  <a:srgbClr val="00B050"/>
                </a:solidFill>
              </a:rPr>
              <a:t>su existencia no es evidente para nosotros.</a:t>
            </a:r>
          </a:p>
          <a:p>
            <a:pPr marL="0" indent="0">
              <a:buNone/>
            </a:pPr>
            <a:r>
              <a:rPr lang="es-ES" dirty="0"/>
              <a:t>	Para Santo Tomás, aunque la existencia de Dios no sea evidente para nosotros, sí que es </a:t>
            </a:r>
            <a:r>
              <a:rPr lang="es-ES" sz="2400" b="1" dirty="0">
                <a:solidFill>
                  <a:srgbClr val="FF0000"/>
                </a:solidFill>
              </a:rPr>
              <a:t>demostrable      </a:t>
            </a:r>
            <a:r>
              <a:rPr lang="es-ES" sz="2400" b="1" dirty="0"/>
              <a:t>argumentos </a:t>
            </a:r>
            <a:r>
              <a:rPr lang="es-ES" sz="2400" b="1" i="1" dirty="0"/>
              <a:t>a posteriori</a:t>
            </a:r>
            <a:endParaRPr lang="es-ES" i="1" dirty="0"/>
          </a:p>
          <a:p>
            <a:pPr marL="457200" indent="-457200"/>
            <a:r>
              <a:rPr lang="es-ES" dirty="0"/>
              <a:t>Según Santo Tomás la existencia de Dios es un </a:t>
            </a:r>
            <a:r>
              <a:rPr lang="es-ES" sz="2400" b="1" dirty="0">
                <a:solidFill>
                  <a:srgbClr val="00B050"/>
                </a:solidFill>
              </a:rPr>
              <a:t>conocimiento natural </a:t>
            </a:r>
            <a:r>
              <a:rPr lang="es-ES" dirty="0"/>
              <a:t>en el ser humano, al que puede llegar con el </a:t>
            </a:r>
            <a:r>
              <a:rPr lang="es-ES" b="1" dirty="0">
                <a:solidFill>
                  <a:srgbClr val="00B050"/>
                </a:solidFill>
              </a:rPr>
              <a:t>uso adecuado y lógico de su razón      </a:t>
            </a:r>
            <a:r>
              <a:rPr lang="es-ES" b="1" dirty="0"/>
              <a:t>incluso sin haber conocido la Revelación cristiana, ni haber realizado un acto de fe</a:t>
            </a:r>
            <a:r>
              <a:rPr lang="es-ES" dirty="0"/>
              <a:t>. </a:t>
            </a:r>
          </a:p>
          <a:p>
            <a:pPr marL="0" indent="0" algn="ctr">
              <a:buNone/>
            </a:pPr>
            <a:r>
              <a:rPr lang="es-ES" b="1" dirty="0">
                <a:solidFill>
                  <a:srgbClr val="FFC000"/>
                </a:solidFill>
              </a:rPr>
              <a:t>La razón, dirigida lógica y científicamente puede alcanzar la certeza de la existencia de Dios, e incluso de la inmortalidad y espiritualidad del alma. A estas dos afirmaciones las llama, los </a:t>
            </a:r>
            <a:r>
              <a:rPr lang="es-ES" b="1" i="1" dirty="0">
                <a:solidFill>
                  <a:srgbClr val="00B050"/>
                </a:solidFill>
              </a:rPr>
              <a:t>preámbulos de la fe</a:t>
            </a:r>
            <a:r>
              <a:rPr lang="es-ES" b="1" i="1" dirty="0">
                <a:solidFill>
                  <a:srgbClr val="FFC000"/>
                </a:solidFill>
              </a:rPr>
              <a:t>       </a:t>
            </a:r>
            <a:r>
              <a:rPr lang="es-ES" b="1" dirty="0">
                <a:solidFill>
                  <a:srgbClr val="FFC000"/>
                </a:solidFill>
              </a:rPr>
              <a:t>La razón precede a la fe y la filosofía a la Teología.</a:t>
            </a:r>
          </a:p>
          <a:p>
            <a:pPr marL="731520" lvl="1" indent="-457200"/>
            <a:endParaRPr lang="es-ES" b="1" dirty="0"/>
          </a:p>
          <a:p>
            <a:pPr marL="457200" indent="-457200"/>
            <a:endParaRPr lang="es-ES" dirty="0"/>
          </a:p>
          <a:p>
            <a:pPr lvl="1"/>
            <a:endParaRPr lang="es-ES" dirty="0"/>
          </a:p>
          <a:p>
            <a:pPr lvl="1"/>
            <a:endParaRPr lang="es-ES" dirty="0"/>
          </a:p>
        </p:txBody>
      </p:sp>
      <p:cxnSp>
        <p:nvCxnSpPr>
          <p:cNvPr id="5" name="Conector recto de flecha 4">
            <a:extLst>
              <a:ext uri="{FF2B5EF4-FFF2-40B4-BE49-F238E27FC236}">
                <a16:creationId xmlns:a16="http://schemas.microsoft.com/office/drawing/2014/main" id="{B135E4C1-3EF4-A146-93E6-D923B3788D09}"/>
              </a:ext>
            </a:extLst>
          </p:cNvPr>
          <p:cNvCxnSpPr/>
          <p:nvPr/>
        </p:nvCxnSpPr>
        <p:spPr>
          <a:xfrm>
            <a:off x="3207434" y="1547447"/>
            <a:ext cx="4360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991E5CC8-7D90-CC48-BE51-4EC217DFD26F}"/>
              </a:ext>
            </a:extLst>
          </p:cNvPr>
          <p:cNvCxnSpPr/>
          <p:nvPr/>
        </p:nvCxnSpPr>
        <p:spPr>
          <a:xfrm>
            <a:off x="912055" y="1720185"/>
            <a:ext cx="309489" cy="267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245D245C-2D8C-5C44-971F-3E0C40FC4AF4}"/>
              </a:ext>
            </a:extLst>
          </p:cNvPr>
          <p:cNvCxnSpPr/>
          <p:nvPr/>
        </p:nvCxnSpPr>
        <p:spPr>
          <a:xfrm>
            <a:off x="7188367" y="2954661"/>
            <a:ext cx="3516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BF4AB31-4175-2542-B74D-91929813D311}"/>
              </a:ext>
            </a:extLst>
          </p:cNvPr>
          <p:cNvCxnSpPr>
            <a:cxnSpLocks/>
          </p:cNvCxnSpPr>
          <p:nvPr/>
        </p:nvCxnSpPr>
        <p:spPr>
          <a:xfrm>
            <a:off x="4332850" y="4248443"/>
            <a:ext cx="295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ángulo redondeado 12">
            <a:extLst>
              <a:ext uri="{FF2B5EF4-FFF2-40B4-BE49-F238E27FC236}">
                <a16:creationId xmlns:a16="http://schemas.microsoft.com/office/drawing/2014/main" id="{CBB7E281-7214-234B-9F91-0215451566C6}"/>
              </a:ext>
            </a:extLst>
          </p:cNvPr>
          <p:cNvSpPr/>
          <p:nvPr/>
        </p:nvSpPr>
        <p:spPr>
          <a:xfrm>
            <a:off x="225083" y="4614203"/>
            <a:ext cx="11479237" cy="213829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1">
            <a:schemeClr val="accent1"/>
          </a:lnRef>
          <a:fillRef idx="2">
            <a:schemeClr val="accent1"/>
          </a:fillRef>
          <a:effectRef idx="1">
            <a:schemeClr val="accent1"/>
          </a:effectRef>
          <a:fontRef idx="minor">
            <a:schemeClr val="dk1"/>
          </a:fontRef>
        </p:style>
        <p:txBody>
          <a:bodyPr rtlCol="0" anchor="ctr"/>
          <a:lstStyle/>
          <a:p>
            <a:r>
              <a:rPr lang="es-ES" sz="2000" b="1" dirty="0">
                <a:solidFill>
                  <a:srgbClr val="FF0000"/>
                </a:solidFill>
              </a:rPr>
              <a:t>Hay verdades</a:t>
            </a:r>
            <a:r>
              <a:rPr lang="es-ES" b="1" dirty="0"/>
              <a:t> son</a:t>
            </a:r>
            <a:r>
              <a:rPr lang="es-ES" b="1" dirty="0">
                <a:solidFill>
                  <a:srgbClr val="00B050"/>
                </a:solidFill>
              </a:rPr>
              <a:t> propias de la teología</a:t>
            </a:r>
            <a:r>
              <a:rPr lang="es-ES" dirty="0"/>
              <a:t>, puesto que no pueden ser conocidas por la razón (es decir, no pueden ser demostradas racionalmente) y son conocidas solo </a:t>
            </a:r>
            <a:r>
              <a:rPr lang="es-ES" b="1" dirty="0">
                <a:solidFill>
                  <a:srgbClr val="00B050"/>
                </a:solidFill>
              </a:rPr>
              <a:t>por la Revelación </a:t>
            </a:r>
            <a:r>
              <a:rPr lang="es-ES" dirty="0"/>
              <a:t>(los artículos de fe, como el dogma de la Trinidad, por ejemplo), mientras que </a:t>
            </a:r>
            <a:r>
              <a:rPr lang="es-ES" sz="2000" b="1" dirty="0">
                <a:solidFill>
                  <a:srgbClr val="FF0000"/>
                </a:solidFill>
              </a:rPr>
              <a:t>otras verdades </a:t>
            </a:r>
            <a:r>
              <a:rPr lang="es-ES" b="1" dirty="0">
                <a:solidFill>
                  <a:srgbClr val="00B050"/>
                </a:solidFill>
              </a:rPr>
              <a:t>son propias solo de la filosofía o de la ciencia</a:t>
            </a:r>
            <a:r>
              <a:rPr lang="es-ES" dirty="0"/>
              <a:t>, en el sentido de que no han sido reveladas (las verdades de razón, como los teoremas de la geometría, por ejemplo). Pero hay </a:t>
            </a:r>
            <a:r>
              <a:rPr lang="es-ES" sz="2000" b="1" dirty="0">
                <a:solidFill>
                  <a:srgbClr val="FF0000"/>
                </a:solidFill>
              </a:rPr>
              <a:t>algunas</a:t>
            </a:r>
            <a:r>
              <a:rPr lang="es-ES" dirty="0"/>
              <a:t> </a:t>
            </a:r>
            <a:r>
              <a:rPr lang="es-ES" sz="2000" b="1" dirty="0">
                <a:solidFill>
                  <a:srgbClr val="FF0000"/>
                </a:solidFill>
              </a:rPr>
              <a:t>verdades</a:t>
            </a:r>
            <a:r>
              <a:rPr lang="es-ES" dirty="0"/>
              <a:t> que son </a:t>
            </a:r>
            <a:r>
              <a:rPr lang="es-ES" b="1" dirty="0">
                <a:solidFill>
                  <a:srgbClr val="00B050"/>
                </a:solidFill>
              </a:rPr>
              <a:t>comunes a la teología y a la filosofía</a:t>
            </a:r>
            <a:r>
              <a:rPr lang="es-ES" dirty="0"/>
              <a:t>, puesto que han sido </a:t>
            </a:r>
            <a:r>
              <a:rPr lang="es-ES" b="1" dirty="0">
                <a:solidFill>
                  <a:srgbClr val="00B050"/>
                </a:solidFill>
              </a:rPr>
              <a:t>reveladas</a:t>
            </a:r>
            <a:r>
              <a:rPr lang="es-ES" dirty="0"/>
              <a:t>, aunque al mismo tiempo </a:t>
            </a:r>
            <a:r>
              <a:rPr lang="es-ES" b="1" dirty="0">
                <a:solidFill>
                  <a:srgbClr val="00B050"/>
                </a:solidFill>
              </a:rPr>
              <a:t>pueden ser establecidas por la razón.       </a:t>
            </a:r>
            <a:r>
              <a:rPr lang="es-ES" dirty="0"/>
              <a:t>A estas verdades comunes las denomina Santo </a:t>
            </a:r>
            <a:r>
              <a:rPr lang="es-ES" dirty="0" err="1"/>
              <a:t>Tomás</a:t>
            </a:r>
            <a:r>
              <a:rPr lang="es-ES" dirty="0"/>
              <a:t> </a:t>
            </a:r>
            <a:r>
              <a:rPr lang="es-ES" sz="2400" b="1" dirty="0">
                <a:solidFill>
                  <a:srgbClr val="FF0000"/>
                </a:solidFill>
              </a:rPr>
              <a:t>preámbulos de la fe</a:t>
            </a:r>
            <a:r>
              <a:rPr lang="es-ES" dirty="0"/>
              <a:t>. </a:t>
            </a:r>
          </a:p>
        </p:txBody>
      </p:sp>
      <p:cxnSp>
        <p:nvCxnSpPr>
          <p:cNvPr id="17" name="Conector recto de flecha 16">
            <a:extLst>
              <a:ext uri="{FF2B5EF4-FFF2-40B4-BE49-F238E27FC236}">
                <a16:creationId xmlns:a16="http://schemas.microsoft.com/office/drawing/2014/main" id="{9C7C6CB7-5A8F-2B4D-9A0C-BD557F10428F}"/>
              </a:ext>
            </a:extLst>
          </p:cNvPr>
          <p:cNvCxnSpPr/>
          <p:nvPr/>
        </p:nvCxnSpPr>
        <p:spPr>
          <a:xfrm>
            <a:off x="1066800" y="6583680"/>
            <a:ext cx="379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AAC06461-F82C-CB4F-95AD-8855B5CFFE4A}"/>
              </a:ext>
            </a:extLst>
          </p:cNvPr>
          <p:cNvSpPr txBox="1"/>
          <p:nvPr/>
        </p:nvSpPr>
        <p:spPr>
          <a:xfrm>
            <a:off x="560363" y="4266438"/>
            <a:ext cx="2489981" cy="400110"/>
          </a:xfrm>
          <a:prstGeom prst="rect">
            <a:avLst/>
          </a:prstGeom>
          <a:noFill/>
        </p:spPr>
        <p:txBody>
          <a:bodyPr wrap="square" rtlCol="0">
            <a:spAutoFit/>
          </a:bodyPr>
          <a:lstStyle/>
          <a:p>
            <a:r>
              <a:rPr lang="es-ES" sz="2000" b="1" dirty="0">
                <a:solidFill>
                  <a:schemeClr val="accent2">
                    <a:lumMod val="50000"/>
                  </a:schemeClr>
                </a:solidFill>
              </a:rPr>
              <a:t>Recordemos….</a:t>
            </a:r>
          </a:p>
        </p:txBody>
      </p:sp>
      <p:sp>
        <p:nvSpPr>
          <p:cNvPr id="19" name="Rayo 18">
            <a:extLst>
              <a:ext uri="{FF2B5EF4-FFF2-40B4-BE49-F238E27FC236}">
                <a16:creationId xmlns:a16="http://schemas.microsoft.com/office/drawing/2014/main" id="{9EC01BA5-D29C-B945-964E-27D617A7693E}"/>
              </a:ext>
            </a:extLst>
          </p:cNvPr>
          <p:cNvSpPr/>
          <p:nvPr/>
        </p:nvSpPr>
        <p:spPr>
          <a:xfrm>
            <a:off x="262597" y="4311748"/>
            <a:ext cx="450166" cy="337625"/>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de flecha 20">
            <a:extLst>
              <a:ext uri="{FF2B5EF4-FFF2-40B4-BE49-F238E27FC236}">
                <a16:creationId xmlns:a16="http://schemas.microsoft.com/office/drawing/2014/main" id="{2E23BEED-F1AA-5047-9E7F-30DE23B76970}"/>
              </a:ext>
            </a:extLst>
          </p:cNvPr>
          <p:cNvCxnSpPr/>
          <p:nvPr/>
        </p:nvCxnSpPr>
        <p:spPr>
          <a:xfrm>
            <a:off x="2236763" y="2243797"/>
            <a:ext cx="309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7" y="138269"/>
            <a:ext cx="10221607" cy="1191767"/>
          </a:xfrm>
        </p:spPr>
        <p:txBody>
          <a:bodyPr/>
          <a:lstStyle/>
          <a:p>
            <a:r>
              <a:rPr lang="es-ES" dirty="0"/>
              <a:t>PROBLEMAS DE LA FILOSOFÍA MEDIEVAL</a:t>
            </a:r>
          </a:p>
        </p:txBody>
      </p:sp>
      <p:sp>
        <p:nvSpPr>
          <p:cNvPr id="3" name="2 Marcador de contenido"/>
          <p:cNvSpPr>
            <a:spLocks noGrp="1"/>
          </p:cNvSpPr>
          <p:nvPr>
            <p:ph idx="1"/>
          </p:nvPr>
        </p:nvSpPr>
        <p:spPr>
          <a:xfrm>
            <a:off x="637309" y="1690255"/>
            <a:ext cx="10490939" cy="4481945"/>
          </a:xfrm>
        </p:spPr>
        <p:txBody>
          <a:bodyPr/>
          <a:lstStyle/>
          <a:p>
            <a:r>
              <a:rPr lang="es-ES" dirty="0"/>
              <a:t>El </a:t>
            </a:r>
            <a:r>
              <a:rPr lang="es-ES" sz="2400" b="1" dirty="0">
                <a:solidFill>
                  <a:srgbClr val="FF0000"/>
                </a:solidFill>
              </a:rPr>
              <a:t>problema de la realidad </a:t>
            </a:r>
            <a:r>
              <a:rPr lang="es-ES" dirty="0"/>
              <a:t>se centra en la </a:t>
            </a:r>
            <a:r>
              <a:rPr lang="es-ES" b="1" dirty="0">
                <a:solidFill>
                  <a:srgbClr val="00B050"/>
                </a:solidFill>
              </a:rPr>
              <a:t>reflexión sobre un mundo creado y un Dios creador</a:t>
            </a:r>
            <a:r>
              <a:rPr lang="es-ES" dirty="0"/>
              <a:t>     </a:t>
            </a:r>
            <a:r>
              <a:rPr lang="es-ES" b="1" dirty="0"/>
              <a:t>cómo es posible la creación y cómo puede demostrarse la existencia de Dios.</a:t>
            </a:r>
          </a:p>
          <a:p>
            <a:r>
              <a:rPr lang="es-ES" dirty="0"/>
              <a:t>El </a:t>
            </a:r>
            <a:r>
              <a:rPr lang="es-ES" sz="2400" b="1" dirty="0">
                <a:solidFill>
                  <a:srgbClr val="FF0000"/>
                </a:solidFill>
              </a:rPr>
              <a:t>problema del conocimiento </a:t>
            </a:r>
            <a:r>
              <a:rPr lang="es-ES" dirty="0"/>
              <a:t>se centra en la </a:t>
            </a:r>
            <a:r>
              <a:rPr lang="es-ES" b="1" dirty="0">
                <a:solidFill>
                  <a:srgbClr val="00B050"/>
                </a:solidFill>
              </a:rPr>
              <a:t>relación entre fe y razón</a:t>
            </a:r>
            <a:r>
              <a:rPr lang="es-ES" dirty="0"/>
              <a:t>, y propone cuatro </a:t>
            </a:r>
            <a:r>
              <a:rPr lang="es-ES" b="1" u="sng" dirty="0"/>
              <a:t>soluciones</a:t>
            </a:r>
            <a:r>
              <a:rPr lang="es-ES" dirty="0"/>
              <a:t>:</a:t>
            </a:r>
          </a:p>
          <a:p>
            <a:pPr lvl="1"/>
            <a:r>
              <a:rPr lang="es-ES" b="1" dirty="0"/>
              <a:t>Primacía de la fe </a:t>
            </a:r>
            <a:r>
              <a:rPr lang="es-ES" dirty="0"/>
              <a:t>(San Agustín y su escuela).</a:t>
            </a:r>
          </a:p>
          <a:p>
            <a:pPr lvl="1"/>
            <a:r>
              <a:rPr lang="es-ES" b="1" dirty="0"/>
              <a:t>Primacía de la filosofía </a:t>
            </a:r>
            <a:r>
              <a:rPr lang="es-ES" dirty="0"/>
              <a:t>(</a:t>
            </a:r>
            <a:r>
              <a:rPr lang="es-ES" dirty="0" err="1"/>
              <a:t>Averroes</a:t>
            </a:r>
            <a:r>
              <a:rPr lang="es-ES" dirty="0"/>
              <a:t>).</a:t>
            </a:r>
          </a:p>
          <a:p>
            <a:pPr lvl="1"/>
            <a:r>
              <a:rPr lang="es-ES" b="1" dirty="0"/>
              <a:t>Compatibilidad y autonomía </a:t>
            </a:r>
            <a:r>
              <a:rPr lang="es-ES" dirty="0"/>
              <a:t>(Santo Tomás).</a:t>
            </a:r>
          </a:p>
          <a:p>
            <a:pPr lvl="1"/>
            <a:r>
              <a:rPr lang="es-ES" b="1" dirty="0"/>
              <a:t>Separación</a:t>
            </a:r>
            <a:r>
              <a:rPr lang="es-ES" dirty="0"/>
              <a:t> (</a:t>
            </a:r>
            <a:r>
              <a:rPr lang="es-ES" dirty="0" err="1"/>
              <a:t>Ockham</a:t>
            </a:r>
            <a:r>
              <a:rPr lang="es-ES" dirty="0"/>
              <a:t>)</a:t>
            </a:r>
          </a:p>
          <a:p>
            <a:r>
              <a:rPr lang="es-ES" dirty="0"/>
              <a:t>El </a:t>
            </a:r>
            <a:r>
              <a:rPr lang="es-ES" sz="2400" b="1" dirty="0">
                <a:solidFill>
                  <a:srgbClr val="FF0000"/>
                </a:solidFill>
              </a:rPr>
              <a:t>problema del ser humano </a:t>
            </a:r>
            <a:r>
              <a:rPr lang="es-ES" dirty="0"/>
              <a:t>aborda la </a:t>
            </a:r>
            <a:r>
              <a:rPr lang="es-ES" b="1" dirty="0">
                <a:solidFill>
                  <a:srgbClr val="00B050"/>
                </a:solidFill>
              </a:rPr>
              <a:t>naturaleza del alma, su inmortalidad y su relación con el cuerpo humano.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0F879-2C6A-3249-A66B-54A14FEB408C}"/>
              </a:ext>
            </a:extLst>
          </p:cNvPr>
          <p:cNvSpPr>
            <a:spLocks noGrp="1"/>
          </p:cNvSpPr>
          <p:nvPr>
            <p:ph type="title"/>
          </p:nvPr>
        </p:nvSpPr>
        <p:spPr>
          <a:xfrm>
            <a:off x="1069848" y="0"/>
            <a:ext cx="10465660" cy="964340"/>
          </a:xfrm>
        </p:spPr>
        <p:txBody>
          <a:bodyPr/>
          <a:lstStyle/>
          <a:p>
            <a:r>
              <a:rPr lang="es-ES" dirty="0"/>
              <a:t>B) El problema de DIOS (</a:t>
            </a:r>
            <a:r>
              <a:rPr lang="es-ES" dirty="0" err="1"/>
              <a:t>iI</a:t>
            </a:r>
            <a:r>
              <a:rPr lang="es-ES" dirty="0"/>
              <a:t>)</a:t>
            </a:r>
          </a:p>
        </p:txBody>
      </p:sp>
      <p:sp>
        <p:nvSpPr>
          <p:cNvPr id="3" name="Marcador de contenido 2">
            <a:extLst>
              <a:ext uri="{FF2B5EF4-FFF2-40B4-BE49-F238E27FC236}">
                <a16:creationId xmlns:a16="http://schemas.microsoft.com/office/drawing/2014/main" id="{0C026171-E1B5-DD49-897C-667518950A70}"/>
              </a:ext>
            </a:extLst>
          </p:cNvPr>
          <p:cNvSpPr>
            <a:spLocks noGrp="1"/>
          </p:cNvSpPr>
          <p:nvPr>
            <p:ph idx="1"/>
          </p:nvPr>
        </p:nvSpPr>
        <p:spPr>
          <a:xfrm>
            <a:off x="662587" y="1181685"/>
            <a:ext cx="10704107" cy="5345723"/>
          </a:xfrm>
        </p:spPr>
        <p:txBody>
          <a:bodyPr/>
          <a:lstStyle/>
          <a:p>
            <a:r>
              <a:rPr lang="es-ES" dirty="0"/>
              <a:t>Como la </a:t>
            </a:r>
            <a:r>
              <a:rPr lang="es-ES" b="1" dirty="0">
                <a:solidFill>
                  <a:srgbClr val="00B050"/>
                </a:solidFill>
              </a:rPr>
              <a:t>existencia de Dios es demostrable       </a:t>
            </a:r>
            <a:r>
              <a:rPr lang="es-ES" dirty="0"/>
              <a:t>surge la necesidad de </a:t>
            </a:r>
            <a:r>
              <a:rPr lang="es-ES" sz="2800" dirty="0"/>
              <a:t>las </a:t>
            </a:r>
            <a:r>
              <a:rPr lang="es-ES" sz="2800" b="1" dirty="0">
                <a:solidFill>
                  <a:srgbClr val="FF0000"/>
                </a:solidFill>
              </a:rPr>
              <a:t>Cinco Vías</a:t>
            </a:r>
            <a:r>
              <a:rPr lang="es-ES" sz="2800" b="1" dirty="0"/>
              <a:t> </a:t>
            </a:r>
            <a:r>
              <a:rPr lang="es-ES" dirty="0"/>
              <a:t>de Santo Tomás </a:t>
            </a:r>
            <a:r>
              <a:rPr lang="es-ES" b="1" dirty="0"/>
              <a:t>para demostrar la existencia de Dios</a:t>
            </a:r>
            <a:r>
              <a:rPr lang="es-ES" b="1" dirty="0">
                <a:solidFill>
                  <a:srgbClr val="FF0000"/>
                </a:solidFill>
              </a:rPr>
              <a:t>   </a:t>
            </a:r>
            <a:r>
              <a:rPr lang="es-ES" dirty="0"/>
              <a:t>Las cinco vías tomistas son cinco argumentos que </a:t>
            </a:r>
            <a:r>
              <a:rPr lang="es-ES" b="1" dirty="0">
                <a:solidFill>
                  <a:srgbClr val="00B050"/>
                </a:solidFill>
              </a:rPr>
              <a:t>permiten a la mente humana acceder al conocimiento de la existencia de un Ser Supremo a partir de la experiencia sensible.   </a:t>
            </a:r>
            <a:r>
              <a:rPr lang="es-ES" dirty="0"/>
              <a:t> Todas ellas recurren al </a:t>
            </a:r>
            <a:r>
              <a:rPr lang="es-ES" b="1" u="sng" dirty="0">
                <a:solidFill>
                  <a:srgbClr val="00B050"/>
                </a:solidFill>
              </a:rPr>
              <a:t>principio de causalidad</a:t>
            </a:r>
            <a:r>
              <a:rPr lang="es-ES" dirty="0"/>
              <a:t>, que </a:t>
            </a:r>
            <a:r>
              <a:rPr lang="es-ES" b="1" dirty="0"/>
              <a:t>enlaza los hechos empíricos con una realidad suprema que trasciende la experiencia. </a:t>
            </a:r>
          </a:p>
          <a:p>
            <a:pPr marL="0" indent="0">
              <a:buNone/>
            </a:pPr>
            <a:r>
              <a:rPr lang="es-ES" b="1" dirty="0">
                <a:solidFill>
                  <a:srgbClr val="FF0000"/>
                </a:solidFill>
              </a:rPr>
              <a:t>            </a:t>
            </a:r>
            <a:r>
              <a:rPr lang="es-ES" dirty="0"/>
              <a:t>Éstas siguen un </a:t>
            </a:r>
            <a:r>
              <a:rPr lang="es-ES" sz="2400" b="1" u="sng" dirty="0">
                <a:solidFill>
                  <a:srgbClr val="FFC000"/>
                </a:solidFill>
              </a:rPr>
              <a:t>esquema fijo</a:t>
            </a:r>
            <a:r>
              <a:rPr lang="es-ES" sz="2400" b="1" dirty="0">
                <a:solidFill>
                  <a:srgbClr val="FFC000"/>
                </a:solidFill>
              </a:rPr>
              <a:t>:</a:t>
            </a:r>
          </a:p>
          <a:p>
            <a:pPr marL="0" indent="0">
              <a:buNone/>
            </a:pPr>
            <a:endParaRPr lang="es-ES" dirty="0"/>
          </a:p>
          <a:p>
            <a:pPr lvl="1">
              <a:buFont typeface="Wingdings" pitchFamily="2" charset="2"/>
              <a:buChar char="Ø"/>
            </a:pPr>
            <a:r>
              <a:rPr lang="es-ES" b="1" dirty="0"/>
              <a:t>Constatación de un hecho de </a:t>
            </a:r>
            <a:r>
              <a:rPr lang="es-ES" b="1" dirty="0" smtClean="0"/>
              <a:t>experiencia    </a:t>
            </a:r>
          </a:p>
          <a:p>
            <a:pPr marL="274320" lvl="1" indent="0">
              <a:buNone/>
            </a:pPr>
            <a:r>
              <a:rPr lang="es-ES" b="1" dirty="0" smtClean="0"/>
              <a:t> </a:t>
            </a:r>
            <a:endParaRPr lang="es-ES" b="1" dirty="0"/>
          </a:p>
          <a:p>
            <a:pPr lvl="1">
              <a:buFont typeface="Wingdings" pitchFamily="2" charset="2"/>
              <a:buChar char="Ø"/>
            </a:pPr>
            <a:r>
              <a:rPr lang="es-ES" b="1" dirty="0"/>
              <a:t>Aplicación del principio de causalidad </a:t>
            </a:r>
            <a:r>
              <a:rPr lang="es-ES" dirty="0"/>
              <a:t>(“Todo efecto tiene una causa anterior”)</a:t>
            </a:r>
          </a:p>
          <a:p>
            <a:pPr marL="274320" lvl="1" indent="0">
              <a:buNone/>
            </a:pPr>
            <a:endParaRPr lang="es-ES" dirty="0"/>
          </a:p>
          <a:p>
            <a:pPr lvl="1">
              <a:buFont typeface="Wingdings" pitchFamily="2" charset="2"/>
              <a:buChar char="Ø"/>
            </a:pPr>
            <a:r>
              <a:rPr lang="es-ES" b="1" dirty="0"/>
              <a:t>Imposibilidad de una sucesión infinita de causas y efectos.</a:t>
            </a:r>
          </a:p>
          <a:p>
            <a:pPr marL="274320" lvl="1" indent="0">
              <a:buNone/>
            </a:pPr>
            <a:endParaRPr lang="es-ES" b="1" dirty="0"/>
          </a:p>
          <a:p>
            <a:pPr lvl="1">
              <a:buFont typeface="Wingdings" pitchFamily="2" charset="2"/>
              <a:buChar char="Ø"/>
            </a:pPr>
            <a:r>
              <a:rPr lang="es-ES" b="1" dirty="0"/>
              <a:t>Necesidad de una Causa Primera, a la que llamamos Dios.</a:t>
            </a:r>
          </a:p>
          <a:p>
            <a:endParaRPr lang="es-ES" dirty="0"/>
          </a:p>
        </p:txBody>
      </p:sp>
      <p:cxnSp>
        <p:nvCxnSpPr>
          <p:cNvPr id="5" name="Conector recto de flecha 4">
            <a:extLst>
              <a:ext uri="{FF2B5EF4-FFF2-40B4-BE49-F238E27FC236}">
                <a16:creationId xmlns:a16="http://schemas.microsoft.com/office/drawing/2014/main" id="{A2D2CE86-5C72-3644-B9D5-57E859004E62}"/>
              </a:ext>
            </a:extLst>
          </p:cNvPr>
          <p:cNvCxnSpPr/>
          <p:nvPr/>
        </p:nvCxnSpPr>
        <p:spPr>
          <a:xfrm>
            <a:off x="6203852" y="1434905"/>
            <a:ext cx="450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750143E3-E147-7649-B6CF-A5254EB9CB7E}"/>
              </a:ext>
            </a:extLst>
          </p:cNvPr>
          <p:cNvCxnSpPr/>
          <p:nvPr/>
        </p:nvCxnSpPr>
        <p:spPr>
          <a:xfrm>
            <a:off x="9214338" y="2377440"/>
            <a:ext cx="309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E6AD9071-9674-B54E-9009-661521713278}"/>
              </a:ext>
            </a:extLst>
          </p:cNvPr>
          <p:cNvCxnSpPr/>
          <p:nvPr/>
        </p:nvCxnSpPr>
        <p:spPr>
          <a:xfrm>
            <a:off x="1069848" y="3179298"/>
            <a:ext cx="365057" cy="24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662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0"/>
            <a:ext cx="10943961" cy="1252025"/>
          </a:xfrm>
        </p:spPr>
        <p:txBody>
          <a:bodyPr/>
          <a:lstStyle/>
          <a:p>
            <a:pPr algn="ctr"/>
            <a:r>
              <a:rPr lang="es-ES" dirty="0"/>
              <a:t>B) El problema de DIOS (III) </a:t>
            </a:r>
          </a:p>
        </p:txBody>
      </p:sp>
      <p:sp>
        <p:nvSpPr>
          <p:cNvPr id="3" name="Marcador de contenido 2"/>
          <p:cNvSpPr>
            <a:spLocks noGrp="1"/>
          </p:cNvSpPr>
          <p:nvPr>
            <p:ph idx="1"/>
          </p:nvPr>
        </p:nvSpPr>
        <p:spPr>
          <a:xfrm>
            <a:off x="637737" y="1252025"/>
            <a:ext cx="10490511" cy="5398157"/>
          </a:xfrm>
        </p:spPr>
        <p:txBody>
          <a:bodyPr>
            <a:normAutofit/>
          </a:bodyPr>
          <a:lstStyle/>
          <a:p>
            <a:pPr marL="457200" indent="-457200">
              <a:buNone/>
            </a:pPr>
            <a:r>
              <a:rPr lang="es-ES" b="1" dirty="0">
                <a:solidFill>
                  <a:srgbClr val="002060"/>
                </a:solidFill>
              </a:rPr>
              <a:t>	</a:t>
            </a:r>
          </a:p>
          <a:p>
            <a:pPr marL="457200" indent="-457200">
              <a:buNone/>
            </a:pPr>
            <a:r>
              <a:rPr lang="es-ES" b="1" dirty="0">
                <a:solidFill>
                  <a:srgbClr val="FF0000"/>
                </a:solidFill>
              </a:rPr>
              <a:t>A partir del mundo visible demostrará Santo Tomás la “Causa Invisible y creadora”            </a:t>
            </a:r>
            <a:r>
              <a:rPr lang="es-ES" dirty="0"/>
              <a:t>con las </a:t>
            </a:r>
            <a:r>
              <a:rPr lang="es-ES" b="1" dirty="0"/>
              <a:t>Cinco Vías (Demostración “a posteriori”):</a:t>
            </a:r>
          </a:p>
          <a:p>
            <a:pPr marL="457200" indent="-457200">
              <a:buNone/>
            </a:pPr>
            <a:r>
              <a:rPr lang="es-ES" b="1" dirty="0">
                <a:solidFill>
                  <a:srgbClr val="FF0000"/>
                </a:solidFill>
              </a:rPr>
              <a:t>	</a:t>
            </a:r>
            <a:r>
              <a:rPr lang="es-ES" b="1" dirty="0">
                <a:solidFill>
                  <a:srgbClr val="00B050"/>
                </a:solidFill>
              </a:rPr>
              <a:t>1ª) Movimiento </a:t>
            </a:r>
            <a:r>
              <a:rPr lang="es-ES" dirty="0"/>
              <a:t>(Aristóteles).     Todo lo que existe se mueve -&gt; Todo ser que se mueve es movido por otro -&gt; Ha de haber un Primer Motor</a:t>
            </a:r>
            <a:r>
              <a:rPr lang="es-ES" b="1" dirty="0">
                <a:solidFill>
                  <a:srgbClr val="FFC000"/>
                </a:solidFill>
              </a:rPr>
              <a:t>    </a:t>
            </a:r>
            <a:r>
              <a:rPr lang="es-ES" b="1" i="1" dirty="0">
                <a:solidFill>
                  <a:srgbClr val="FFC000"/>
                </a:solidFill>
              </a:rPr>
              <a:t>“y todos entendemos que ese primer motor es Dios”. </a:t>
            </a:r>
          </a:p>
          <a:p>
            <a:pPr marL="457200" indent="-457200">
              <a:buNone/>
            </a:pPr>
            <a:r>
              <a:rPr lang="es-ES" b="1" i="1" dirty="0">
                <a:solidFill>
                  <a:srgbClr val="FFC000"/>
                </a:solidFill>
              </a:rPr>
              <a:t>		</a:t>
            </a:r>
            <a:r>
              <a:rPr lang="es-ES" b="1" u="sng" dirty="0"/>
              <a:t>Movimiento</a:t>
            </a:r>
            <a:r>
              <a:rPr lang="es-ES" u="sng" dirty="0"/>
              <a:t> se entiende aquí en el amplio sentido de paso de la potencia al acto</a:t>
            </a:r>
            <a:r>
              <a:rPr lang="es-ES" dirty="0"/>
              <a:t>, y Santo Tomás argumenta que una cosa no puede pasar al acto desde su estado de potencia a no ser por algo que esté ya en acto </a:t>
            </a:r>
          </a:p>
          <a:p>
            <a:pPr marL="457200" indent="-457200">
              <a:buNone/>
            </a:pPr>
            <a:endParaRPr lang="es-ES" i="1" dirty="0"/>
          </a:p>
          <a:p>
            <a:pPr marL="0" indent="0">
              <a:buNone/>
            </a:pPr>
            <a:r>
              <a:rPr lang="es-ES" b="1" dirty="0">
                <a:solidFill>
                  <a:srgbClr val="00B050"/>
                </a:solidFill>
              </a:rPr>
              <a:t>      2ª) Causalidad o causa eficiente.     </a:t>
            </a:r>
            <a:r>
              <a:rPr lang="es-ES" dirty="0"/>
              <a:t>Todo lo que existe tiene una causa -&gt;Todo ser es causado por otro -&gt; Ha de haber una causa primera      causas eficientes     Nada puede ser causa de sí mismo.      Por otra parte, es imposible proceder al infinito en la serie de las causas eficientes; así pues, debe haber una primera causa eficiente</a:t>
            </a:r>
            <a:r>
              <a:rPr lang="es-ES" b="1" i="1" dirty="0">
                <a:solidFill>
                  <a:srgbClr val="FFC000"/>
                </a:solidFill>
              </a:rPr>
              <a:t>      “a la que todos los hombres llaman Dios”. </a:t>
            </a:r>
          </a:p>
          <a:p>
            <a:pPr marL="457200" indent="-457200">
              <a:buNone/>
            </a:pPr>
            <a:r>
              <a:rPr lang="es-ES" b="1" dirty="0">
                <a:solidFill>
                  <a:srgbClr val="002060"/>
                </a:solidFill>
              </a:rPr>
              <a:t>		</a:t>
            </a:r>
            <a:endParaRPr lang="es-ES" dirty="0"/>
          </a:p>
          <a:p>
            <a:pPr lvl="1"/>
            <a:endParaRPr lang="es-ES" dirty="0"/>
          </a:p>
          <a:p>
            <a:pPr lvl="1"/>
            <a:endParaRPr lang="es-ES" dirty="0"/>
          </a:p>
        </p:txBody>
      </p:sp>
      <p:cxnSp>
        <p:nvCxnSpPr>
          <p:cNvPr id="11" name="Conector recto de flecha 10">
            <a:extLst>
              <a:ext uri="{FF2B5EF4-FFF2-40B4-BE49-F238E27FC236}">
                <a16:creationId xmlns:a16="http://schemas.microsoft.com/office/drawing/2014/main" id="{CA8B224F-AC09-0E49-9752-46FF23007ECC}"/>
              </a:ext>
            </a:extLst>
          </p:cNvPr>
          <p:cNvCxnSpPr/>
          <p:nvPr/>
        </p:nvCxnSpPr>
        <p:spPr>
          <a:xfrm>
            <a:off x="4656406" y="2560320"/>
            <a:ext cx="365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42B20E7B-466F-364D-9713-2F71B2AC391A}"/>
              </a:ext>
            </a:extLst>
          </p:cNvPr>
          <p:cNvCxnSpPr/>
          <p:nvPr/>
        </p:nvCxnSpPr>
        <p:spPr>
          <a:xfrm>
            <a:off x="8060788" y="2883877"/>
            <a:ext cx="351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E311CEF-BF94-0F45-A723-BED1028E89ED}"/>
              </a:ext>
            </a:extLst>
          </p:cNvPr>
          <p:cNvCxnSpPr/>
          <p:nvPr/>
        </p:nvCxnSpPr>
        <p:spPr>
          <a:xfrm>
            <a:off x="5148775" y="4923693"/>
            <a:ext cx="323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derecha 15">
            <a:extLst>
              <a:ext uri="{FF2B5EF4-FFF2-40B4-BE49-F238E27FC236}">
                <a16:creationId xmlns:a16="http://schemas.microsoft.com/office/drawing/2014/main" id="{A86578E9-C892-5F45-9A77-9ABC29FD699C}"/>
              </a:ext>
            </a:extLst>
          </p:cNvPr>
          <p:cNvSpPr/>
          <p:nvPr/>
        </p:nvSpPr>
        <p:spPr>
          <a:xfrm>
            <a:off x="7118252" y="5148775"/>
            <a:ext cx="281354" cy="126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de flecha 17">
            <a:extLst>
              <a:ext uri="{FF2B5EF4-FFF2-40B4-BE49-F238E27FC236}">
                <a16:creationId xmlns:a16="http://schemas.microsoft.com/office/drawing/2014/main" id="{317D3144-B16A-5F42-83AF-4D425562BCF1}"/>
              </a:ext>
            </a:extLst>
          </p:cNvPr>
          <p:cNvCxnSpPr/>
          <p:nvPr/>
        </p:nvCxnSpPr>
        <p:spPr>
          <a:xfrm>
            <a:off x="9453489" y="5275385"/>
            <a:ext cx="2532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219F701E-E6DF-144B-A26F-FD8C772DFD56}"/>
              </a:ext>
            </a:extLst>
          </p:cNvPr>
          <p:cNvCxnSpPr/>
          <p:nvPr/>
        </p:nvCxnSpPr>
        <p:spPr>
          <a:xfrm>
            <a:off x="4135902" y="5500468"/>
            <a:ext cx="3938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7DB9C233-5C7C-054A-A5A5-4A645389A481}"/>
              </a:ext>
            </a:extLst>
          </p:cNvPr>
          <p:cNvCxnSpPr/>
          <p:nvPr/>
        </p:nvCxnSpPr>
        <p:spPr>
          <a:xfrm>
            <a:off x="10072468" y="5753686"/>
            <a:ext cx="295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3F9A58DA-5534-C445-8902-56898646498B}"/>
              </a:ext>
            </a:extLst>
          </p:cNvPr>
          <p:cNvCxnSpPr/>
          <p:nvPr/>
        </p:nvCxnSpPr>
        <p:spPr>
          <a:xfrm>
            <a:off x="1364566" y="3429000"/>
            <a:ext cx="267286" cy="13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p:cNvCxnSpPr/>
          <p:nvPr/>
        </p:nvCxnSpPr>
        <p:spPr>
          <a:xfrm>
            <a:off x="2510971" y="2060694"/>
            <a:ext cx="508000"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428AA5-182C-104E-BD20-9529073F6183}"/>
              </a:ext>
            </a:extLst>
          </p:cNvPr>
          <p:cNvSpPr>
            <a:spLocks noGrp="1"/>
          </p:cNvSpPr>
          <p:nvPr>
            <p:ph type="title"/>
          </p:nvPr>
        </p:nvSpPr>
        <p:spPr>
          <a:xfrm>
            <a:off x="1069847" y="105508"/>
            <a:ext cx="10451593" cy="739257"/>
          </a:xfrm>
        </p:spPr>
        <p:txBody>
          <a:bodyPr>
            <a:normAutofit fontScale="90000"/>
          </a:bodyPr>
          <a:lstStyle/>
          <a:p>
            <a:r>
              <a:rPr lang="es-ES" dirty="0"/>
              <a:t>B) El problema de DIOS (III) </a:t>
            </a:r>
          </a:p>
        </p:txBody>
      </p:sp>
      <p:sp>
        <p:nvSpPr>
          <p:cNvPr id="3" name="Marcador de contenido 2">
            <a:extLst>
              <a:ext uri="{FF2B5EF4-FFF2-40B4-BE49-F238E27FC236}">
                <a16:creationId xmlns:a16="http://schemas.microsoft.com/office/drawing/2014/main" id="{8179728A-4526-8048-B6CB-D53C6478B3D4}"/>
              </a:ext>
            </a:extLst>
          </p:cNvPr>
          <p:cNvSpPr>
            <a:spLocks noGrp="1"/>
          </p:cNvSpPr>
          <p:nvPr>
            <p:ph idx="1"/>
          </p:nvPr>
        </p:nvSpPr>
        <p:spPr>
          <a:xfrm>
            <a:off x="1" y="970671"/>
            <a:ext cx="11929402" cy="5887329"/>
          </a:xfrm>
        </p:spPr>
        <p:txBody>
          <a:bodyPr>
            <a:normAutofit fontScale="92500" lnSpcReduction="20000"/>
          </a:bodyPr>
          <a:lstStyle/>
          <a:p>
            <a:pPr marL="457200" indent="-457200">
              <a:buNone/>
            </a:pPr>
            <a:r>
              <a:rPr lang="es-ES" b="1" dirty="0">
                <a:solidFill>
                  <a:srgbClr val="00B050"/>
                </a:solidFill>
              </a:rPr>
              <a:t>	3ª) Contingencia    </a:t>
            </a:r>
            <a:r>
              <a:rPr lang="es-ES" dirty="0"/>
              <a:t>Lo que existe podría no haber existido-&gt; Si todos los seres fueran contingentes, no existiría nada -&gt; </a:t>
            </a:r>
            <a:r>
              <a:rPr lang="es-ES" b="1" dirty="0">
                <a:solidFill>
                  <a:srgbClr val="FFC000"/>
                </a:solidFill>
              </a:rPr>
              <a:t>Ha de existir un Ser Necesario</a:t>
            </a:r>
            <a:r>
              <a:rPr lang="es-ES" dirty="0"/>
              <a:t>. </a:t>
            </a:r>
          </a:p>
          <a:p>
            <a:pPr marL="457200" indent="-457200">
              <a:buNone/>
            </a:pPr>
            <a:r>
              <a:rPr lang="es-ES" dirty="0"/>
              <a:t>		se basa en el </a:t>
            </a:r>
            <a:r>
              <a:rPr lang="es-ES" b="1" u="sng" dirty="0"/>
              <a:t>hecho</a:t>
            </a:r>
            <a:r>
              <a:rPr lang="es-ES" b="1" dirty="0"/>
              <a:t> de que algunos seres empiezan a existir y perecen, lo que muestra que pueden ser y no ser</a:t>
            </a:r>
            <a:r>
              <a:rPr lang="es-ES" dirty="0"/>
              <a:t>, que son contingentes y no necesarios, puesto que si fueran necesarios siempre habrían existido, y ni empezarían a ser ni perecerían.     Santo Tomás argumenta que debe haber un ser necesario, el cual es la razón de que los seres contingentes lleguen a existir. </a:t>
            </a:r>
            <a:r>
              <a:rPr lang="es-ES" u="sng" dirty="0"/>
              <a:t>Si no hubiera </a:t>
            </a:r>
            <a:r>
              <a:rPr lang="es-ES" u="sng" dirty="0" smtClean="0"/>
              <a:t>ningún </a:t>
            </a:r>
            <a:r>
              <a:rPr lang="es-ES" u="sng" dirty="0"/>
              <a:t>ser necesario, no existiría nada en absoluto, pues nada habría podido salir de la pura potencialidad ni llegar a estar en acto</a:t>
            </a:r>
            <a:r>
              <a:rPr lang="es-ES" dirty="0"/>
              <a:t>, pero</a:t>
            </a:r>
            <a:r>
              <a:rPr lang="es-ES" dirty="0">
                <a:solidFill>
                  <a:srgbClr val="FFC000"/>
                </a:solidFill>
              </a:rPr>
              <a:t> </a:t>
            </a:r>
            <a:r>
              <a:rPr lang="es-ES" b="1" dirty="0">
                <a:solidFill>
                  <a:srgbClr val="FFC000"/>
                </a:solidFill>
              </a:rPr>
              <a:t>es evidente que existen seres en lugar de no existir nada</a:t>
            </a:r>
            <a:r>
              <a:rPr lang="es-ES" dirty="0"/>
              <a:t>, </a:t>
            </a:r>
            <a:r>
              <a:rPr lang="es-ES" b="1" dirty="0"/>
              <a:t>luego tiene que haber algún ser que no sea contingente, es decir, debe existir un ser necesario que sea pura actualidad. </a:t>
            </a:r>
          </a:p>
          <a:p>
            <a:pPr marL="457200" indent="-457200">
              <a:buNone/>
            </a:pPr>
            <a:endParaRPr lang="es-ES" dirty="0"/>
          </a:p>
          <a:p>
            <a:pPr marL="457200" indent="-457200">
              <a:buNone/>
            </a:pPr>
            <a:r>
              <a:rPr lang="es-ES" b="1" dirty="0">
                <a:solidFill>
                  <a:srgbClr val="002060"/>
                </a:solidFill>
              </a:rPr>
              <a:t>	</a:t>
            </a:r>
            <a:r>
              <a:rPr lang="es-ES" b="1" dirty="0">
                <a:solidFill>
                  <a:srgbClr val="00B050"/>
                </a:solidFill>
              </a:rPr>
              <a:t>4ª) Grados de perfección </a:t>
            </a:r>
            <a:r>
              <a:rPr lang="es-ES" dirty="0"/>
              <a:t>(Platón).   Hay seres más y menos perfectos: bondad, verdad…    </a:t>
            </a:r>
            <a:r>
              <a:rPr lang="es-ES" b="1" dirty="0">
                <a:solidFill>
                  <a:srgbClr val="FFC000"/>
                </a:solidFill>
              </a:rPr>
              <a:t>Tales grados de perfección implican necesariamente la existencia de un ser perfectísimo</a:t>
            </a:r>
            <a:r>
              <a:rPr lang="es-ES" dirty="0">
                <a:solidFill>
                  <a:srgbClr val="FFC000"/>
                </a:solidFill>
              </a:rPr>
              <a:t>.       </a:t>
            </a:r>
            <a:r>
              <a:rPr lang="es-ES" dirty="0"/>
              <a:t>presupone la </a:t>
            </a:r>
            <a:r>
              <a:rPr lang="es-ES" b="1" dirty="0"/>
              <a:t>idea de participación</a:t>
            </a:r>
            <a:r>
              <a:rPr lang="es-ES" dirty="0"/>
              <a:t>.     </a:t>
            </a:r>
            <a:r>
              <a:rPr lang="es-ES" b="1" dirty="0"/>
              <a:t>Los seres contingentes no poseen su ser por sí mismos, ni tampoco su bondad o su verdad; reciben sus perfecciones, participan de ellas</a:t>
            </a:r>
            <a:r>
              <a:rPr lang="es-ES" dirty="0"/>
              <a:t>. La causa última de la perfección debe ser perfecta en sí misma; no puede recibir su perfección de otro. </a:t>
            </a:r>
          </a:p>
          <a:p>
            <a:pPr marL="457200" indent="-457200">
              <a:buNone/>
            </a:pPr>
            <a:endParaRPr lang="es-ES" dirty="0"/>
          </a:p>
          <a:p>
            <a:pPr marL="457200" indent="-457200">
              <a:buNone/>
            </a:pPr>
            <a:r>
              <a:rPr lang="es-ES" b="1" dirty="0">
                <a:solidFill>
                  <a:srgbClr val="002060"/>
                </a:solidFill>
              </a:rPr>
              <a:t>	</a:t>
            </a:r>
            <a:r>
              <a:rPr lang="es-ES" b="1" dirty="0">
                <a:solidFill>
                  <a:srgbClr val="00B050"/>
                </a:solidFill>
              </a:rPr>
              <a:t>5ª) Finalidad      </a:t>
            </a:r>
            <a:r>
              <a:rPr lang="es-ES" b="1" dirty="0">
                <a:solidFill>
                  <a:srgbClr val="FFC000"/>
                </a:solidFill>
              </a:rPr>
              <a:t>El mundo está orientado a un fin </a:t>
            </a:r>
            <a:r>
              <a:rPr lang="es-ES" dirty="0"/>
              <a:t>-&gt; Ha de haber una inteligencia ordenadora a la que llamamos Dios       </a:t>
            </a:r>
            <a:r>
              <a:rPr lang="es-ES" b="1" dirty="0"/>
              <a:t>observamos objetos que operan por un fin, y como eso ocurre siempre, no puede deberse al azar</a:t>
            </a:r>
            <a:r>
              <a:rPr lang="es-ES" dirty="0"/>
              <a:t>, sino que debe ser </a:t>
            </a:r>
            <a:r>
              <a:rPr lang="es-ES" b="1" dirty="0"/>
              <a:t>el resultado de una intención.   </a:t>
            </a:r>
            <a:r>
              <a:rPr lang="es-ES" dirty="0"/>
              <a:t> </a:t>
            </a:r>
            <a:r>
              <a:rPr lang="es-ES" b="1" dirty="0">
                <a:solidFill>
                  <a:srgbClr val="FFC000"/>
                </a:solidFill>
              </a:rPr>
              <a:t>Pero los objetos carentes de conocimiento no pueden tender hacia un fin a menos que sean dirigidos por alguien inteligente.       Así pues, existe un Ser inteligente, por el cual las cosas naturales son dirigidas a un fin. </a:t>
            </a:r>
          </a:p>
        </p:txBody>
      </p:sp>
      <p:cxnSp>
        <p:nvCxnSpPr>
          <p:cNvPr id="5" name="Conector recto de flecha 4">
            <a:extLst>
              <a:ext uri="{FF2B5EF4-FFF2-40B4-BE49-F238E27FC236}">
                <a16:creationId xmlns:a16="http://schemas.microsoft.com/office/drawing/2014/main" id="{921C38B2-3F98-DC44-88AE-3A89F1C0216D}"/>
              </a:ext>
            </a:extLst>
          </p:cNvPr>
          <p:cNvCxnSpPr/>
          <p:nvPr/>
        </p:nvCxnSpPr>
        <p:spPr>
          <a:xfrm>
            <a:off x="606315" y="1465150"/>
            <a:ext cx="294719" cy="203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BC750A63-AF24-2943-B237-CCBCC5F10DD5}"/>
              </a:ext>
            </a:extLst>
          </p:cNvPr>
          <p:cNvCxnSpPr/>
          <p:nvPr/>
        </p:nvCxnSpPr>
        <p:spPr>
          <a:xfrm>
            <a:off x="6386732" y="2067951"/>
            <a:ext cx="365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C1FFED69-1BB8-9542-A2DD-734AADA9B3EA}"/>
              </a:ext>
            </a:extLst>
          </p:cNvPr>
          <p:cNvCxnSpPr/>
          <p:nvPr/>
        </p:nvCxnSpPr>
        <p:spPr>
          <a:xfrm>
            <a:off x="10181437" y="3742006"/>
            <a:ext cx="4220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6FFDD494-3727-104E-A16F-2F0809F692F3}"/>
              </a:ext>
            </a:extLst>
          </p:cNvPr>
          <p:cNvCxnSpPr/>
          <p:nvPr/>
        </p:nvCxnSpPr>
        <p:spPr>
          <a:xfrm>
            <a:off x="4543865" y="4192619"/>
            <a:ext cx="3798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EBAA6640-81F6-DF40-ADEE-444FCA615986}"/>
              </a:ext>
            </a:extLst>
          </p:cNvPr>
          <p:cNvCxnSpPr/>
          <p:nvPr/>
        </p:nvCxnSpPr>
        <p:spPr>
          <a:xfrm>
            <a:off x="4389120" y="3742006"/>
            <a:ext cx="154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D4890CBB-D275-6745-BD7D-C88BDE859D92}"/>
              </a:ext>
            </a:extLst>
          </p:cNvPr>
          <p:cNvCxnSpPr/>
          <p:nvPr/>
        </p:nvCxnSpPr>
        <p:spPr>
          <a:xfrm>
            <a:off x="2096086" y="5345723"/>
            <a:ext cx="3235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7D806032-667A-254A-9079-E27D4015DD15}"/>
              </a:ext>
            </a:extLst>
          </p:cNvPr>
          <p:cNvCxnSpPr/>
          <p:nvPr/>
        </p:nvCxnSpPr>
        <p:spPr>
          <a:xfrm>
            <a:off x="2715065" y="5500468"/>
            <a:ext cx="3376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id="{2FC361EF-C569-0048-8E43-794CE0766C3A}"/>
              </a:ext>
            </a:extLst>
          </p:cNvPr>
          <p:cNvCxnSpPr/>
          <p:nvPr/>
        </p:nvCxnSpPr>
        <p:spPr>
          <a:xfrm>
            <a:off x="8764172" y="5697415"/>
            <a:ext cx="295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2888343" y="6096000"/>
            <a:ext cx="362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29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CincoVÍAS.jpg"/>
          <p:cNvPicPr>
            <a:picLocks noGrp="1" noChangeAspect="1"/>
          </p:cNvPicPr>
          <p:nvPr>
            <p:ph idx="1"/>
          </p:nvPr>
        </p:nvPicPr>
        <p:blipFill>
          <a:blip r:embed="rId2"/>
          <a:stretch>
            <a:fillRect/>
          </a:stretch>
        </p:blipFill>
        <p:spPr>
          <a:xfrm>
            <a:off x="415636" y="78929"/>
            <a:ext cx="11471563" cy="677907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34346"/>
            <a:ext cx="10887690" cy="1273829"/>
          </a:xfrm>
        </p:spPr>
        <p:txBody>
          <a:bodyPr/>
          <a:lstStyle/>
          <a:p>
            <a:pPr algn="ctr"/>
            <a:r>
              <a:rPr lang="es-ES" dirty="0"/>
              <a:t>b) El problema de DIOS (IV) </a:t>
            </a:r>
          </a:p>
        </p:txBody>
      </p:sp>
      <p:sp>
        <p:nvSpPr>
          <p:cNvPr id="3" name="Marcador de contenido 2"/>
          <p:cNvSpPr>
            <a:spLocks noGrp="1"/>
          </p:cNvSpPr>
          <p:nvPr>
            <p:ph idx="1"/>
          </p:nvPr>
        </p:nvSpPr>
        <p:spPr>
          <a:xfrm>
            <a:off x="726160" y="1030514"/>
            <a:ext cx="10711097" cy="5827486"/>
          </a:xfrm>
        </p:spPr>
        <p:txBody>
          <a:bodyPr>
            <a:normAutofit fontScale="92500" lnSpcReduction="10000"/>
          </a:bodyPr>
          <a:lstStyle/>
          <a:p>
            <a:pPr marL="457200" indent="-457200"/>
            <a:endParaRPr lang="es-ES" b="1" dirty="0"/>
          </a:p>
          <a:p>
            <a:r>
              <a:rPr lang="es-ES" b="1" dirty="0">
                <a:solidFill>
                  <a:srgbClr val="00B050"/>
                </a:solidFill>
              </a:rPr>
              <a:t>La prueba fundamental es la tercera vía</a:t>
            </a:r>
            <a:r>
              <a:rPr lang="es-ES" dirty="0"/>
              <a:t>, la que se basa en la </a:t>
            </a:r>
            <a:r>
              <a:rPr lang="es-ES" b="1" dirty="0">
                <a:solidFill>
                  <a:srgbClr val="00B050"/>
                </a:solidFill>
              </a:rPr>
              <a:t>contingencia</a:t>
            </a:r>
            <a:r>
              <a:rPr lang="es-ES" dirty="0"/>
              <a:t>.   En la primera prueba, el argumento basado en la contingencia se aplica al hecho del movimiento o cambio, en la segunda al orden de la causalidad, en la cuarta a los grados de perfección, y en la quinta a la finalidad. El argumento de la contingencia, en sí mismo, se basa en el hecho de que todo debe tener su razón suficiente, la razón por la cual existe. </a:t>
            </a:r>
          </a:p>
          <a:p>
            <a:pPr marL="457200" indent="-457200">
              <a:buNone/>
            </a:pPr>
            <a:r>
              <a:rPr lang="es-ES" b="1" dirty="0"/>
              <a:t>Una vez demostrada la existencia de Dios, </a:t>
            </a:r>
            <a:r>
              <a:rPr lang="es-ES" sz="2400" b="1" dirty="0">
                <a:solidFill>
                  <a:srgbClr val="FF0000"/>
                </a:solidFill>
              </a:rPr>
              <a:t>se ha de intentar conocer </a:t>
            </a:r>
            <a:r>
              <a:rPr lang="es-ES" sz="2400" b="1" dirty="0" smtClean="0">
                <a:solidFill>
                  <a:srgbClr val="FF0000"/>
                </a:solidFill>
              </a:rPr>
              <a:t>su </a:t>
            </a:r>
            <a:r>
              <a:rPr lang="es-ES" sz="3000" b="1" dirty="0" smtClean="0">
                <a:solidFill>
                  <a:srgbClr val="FF0000"/>
                </a:solidFill>
              </a:rPr>
              <a:t>esencia</a:t>
            </a:r>
            <a:r>
              <a:rPr lang="es-ES" b="1" dirty="0"/>
              <a:t>:</a:t>
            </a:r>
          </a:p>
          <a:p>
            <a:pPr marL="457200" indent="-457200">
              <a:buNone/>
            </a:pPr>
            <a:endParaRPr lang="es-ES" b="1" dirty="0"/>
          </a:p>
          <a:p>
            <a:pPr marL="457200" indent="-457200"/>
            <a:r>
              <a:rPr lang="es-ES" b="1" dirty="0">
                <a:solidFill>
                  <a:srgbClr val="00B050"/>
                </a:solidFill>
              </a:rPr>
              <a:t>Existencia : </a:t>
            </a:r>
            <a:r>
              <a:rPr lang="es-ES" b="1" dirty="0"/>
              <a:t>“Dios existe”.</a:t>
            </a:r>
          </a:p>
          <a:p>
            <a:pPr marL="457200" indent="-457200"/>
            <a:r>
              <a:rPr lang="es-ES" b="1" dirty="0">
                <a:solidFill>
                  <a:srgbClr val="00B050"/>
                </a:solidFill>
              </a:rPr>
              <a:t>Esencia: </a:t>
            </a:r>
            <a:r>
              <a:rPr lang="es-ES" b="1" dirty="0">
                <a:solidFill>
                  <a:srgbClr val="FFC000"/>
                </a:solidFill>
              </a:rPr>
              <a:t>“Dios  es el que es”.      </a:t>
            </a:r>
            <a:r>
              <a:rPr lang="es-ES" b="1" dirty="0"/>
              <a:t>La esencia de Dios consiste en ser </a:t>
            </a:r>
            <a:r>
              <a:rPr lang="es-ES" b="1" dirty="0">
                <a:solidFill>
                  <a:srgbClr val="FFC000"/>
                </a:solidFill>
              </a:rPr>
              <a:t>“Acto puro de ser”</a:t>
            </a:r>
            <a:r>
              <a:rPr lang="es-ES" b="1" dirty="0"/>
              <a:t>, frente a los demás seres.        Es infinito, inmutable, eterno y posee todas las perfecciones.</a:t>
            </a:r>
          </a:p>
          <a:p>
            <a:pPr marL="731520" lvl="1" indent="-457200"/>
            <a:endParaRPr lang="es-ES" b="1" dirty="0"/>
          </a:p>
          <a:p>
            <a:pPr marL="274320" lvl="1" indent="0">
              <a:buNone/>
            </a:pPr>
            <a:endParaRPr lang="es-ES" b="1" u="sng" dirty="0"/>
          </a:p>
          <a:p>
            <a:pPr marL="731520" lvl="1" indent="-457200">
              <a:buNone/>
            </a:pPr>
            <a:r>
              <a:rPr lang="es-ES" sz="2200" b="1" u="sng" dirty="0">
                <a:solidFill>
                  <a:srgbClr val="FFC000"/>
                </a:solidFill>
              </a:rPr>
              <a:t>Dios “es”, </a:t>
            </a:r>
            <a:r>
              <a:rPr lang="es-ES" sz="2200" b="1" dirty="0">
                <a:solidFill>
                  <a:srgbClr val="FFC000"/>
                </a:solidFill>
              </a:rPr>
              <a:t>pero los demás seres “son algo”, no son el ser mismo, sino algo diferente: son árbol, piedra, humano… (“La esencia de un reloj es medir el tiempo, pero esa esencia no produce la maquinaria, no da la existencia al reloj</a:t>
            </a:r>
            <a:r>
              <a:rPr lang="es-ES" sz="2200" b="1" dirty="0" smtClean="0">
                <a:solidFill>
                  <a:srgbClr val="FFC000"/>
                </a:solidFill>
              </a:rPr>
              <a:t>”)       </a:t>
            </a:r>
            <a:r>
              <a:rPr lang="es-ES" sz="2400" b="1" u="sng" dirty="0" smtClean="0"/>
              <a:t>Solamente </a:t>
            </a:r>
            <a:r>
              <a:rPr lang="es-ES" sz="2400" b="1" u="sng" dirty="0"/>
              <a:t>en Dios son idénticas la esencia y la existencia</a:t>
            </a:r>
            <a:endParaRPr lang="es-ES" sz="2200" b="1" u="sng" dirty="0">
              <a:solidFill>
                <a:srgbClr val="FFC000"/>
              </a:solidFill>
            </a:endParaRPr>
          </a:p>
          <a:p>
            <a:pPr marL="731520" lvl="1" indent="-457200"/>
            <a:endParaRPr lang="es-ES" b="1" dirty="0"/>
          </a:p>
          <a:p>
            <a:pPr marL="731520" lvl="1" indent="-457200">
              <a:buNone/>
            </a:pPr>
            <a:endParaRPr lang="es-ES" dirty="0"/>
          </a:p>
          <a:p>
            <a:pPr lvl="1"/>
            <a:endParaRPr lang="es-ES" dirty="0"/>
          </a:p>
        </p:txBody>
      </p:sp>
      <p:cxnSp>
        <p:nvCxnSpPr>
          <p:cNvPr id="5" name="Conector recto de flecha 4">
            <a:extLst>
              <a:ext uri="{FF2B5EF4-FFF2-40B4-BE49-F238E27FC236}">
                <a16:creationId xmlns:a16="http://schemas.microsoft.com/office/drawing/2014/main" id="{79975A6F-EFF6-2D41-9B42-42B3A489BA89}"/>
              </a:ext>
            </a:extLst>
          </p:cNvPr>
          <p:cNvCxnSpPr/>
          <p:nvPr/>
        </p:nvCxnSpPr>
        <p:spPr>
          <a:xfrm>
            <a:off x="4572000" y="4092359"/>
            <a:ext cx="337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02CD1713-6AB8-7245-A1A5-97CC4AE37930}"/>
              </a:ext>
            </a:extLst>
          </p:cNvPr>
          <p:cNvCxnSpPr/>
          <p:nvPr/>
        </p:nvCxnSpPr>
        <p:spPr>
          <a:xfrm>
            <a:off x="4909625" y="4375051"/>
            <a:ext cx="4220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lecha abajo 7">
            <a:extLst>
              <a:ext uri="{FF2B5EF4-FFF2-40B4-BE49-F238E27FC236}">
                <a16:creationId xmlns:a16="http://schemas.microsoft.com/office/drawing/2014/main" id="{39669F0A-39B9-C149-809F-F610FEF6E623}"/>
              </a:ext>
            </a:extLst>
          </p:cNvPr>
          <p:cNvSpPr/>
          <p:nvPr/>
        </p:nvSpPr>
        <p:spPr>
          <a:xfrm>
            <a:off x="5416062" y="4853354"/>
            <a:ext cx="562707" cy="351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p:cNvCxnSpPr/>
          <p:nvPr/>
        </p:nvCxnSpPr>
        <p:spPr>
          <a:xfrm>
            <a:off x="2409371" y="6241143"/>
            <a:ext cx="3338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BE2CF-7B2F-6146-8AB0-888DCC54E426}"/>
              </a:ext>
            </a:extLst>
          </p:cNvPr>
          <p:cNvSpPr>
            <a:spLocks noGrp="1"/>
          </p:cNvSpPr>
          <p:nvPr>
            <p:ph type="title"/>
          </p:nvPr>
        </p:nvSpPr>
        <p:spPr>
          <a:xfrm>
            <a:off x="1069847" y="0"/>
            <a:ext cx="10479727" cy="1083212"/>
          </a:xfrm>
        </p:spPr>
        <p:txBody>
          <a:bodyPr/>
          <a:lstStyle/>
          <a:p>
            <a:r>
              <a:rPr lang="es-ES" dirty="0"/>
              <a:t>C) El problema de la antropología </a:t>
            </a:r>
          </a:p>
        </p:txBody>
      </p:sp>
      <p:sp>
        <p:nvSpPr>
          <p:cNvPr id="3" name="Marcador de contenido 2">
            <a:extLst>
              <a:ext uri="{FF2B5EF4-FFF2-40B4-BE49-F238E27FC236}">
                <a16:creationId xmlns:a16="http://schemas.microsoft.com/office/drawing/2014/main" id="{83E0A900-DDA1-CA4F-B18F-2552C5E0F11D}"/>
              </a:ext>
            </a:extLst>
          </p:cNvPr>
          <p:cNvSpPr>
            <a:spLocks noGrp="1"/>
          </p:cNvSpPr>
          <p:nvPr>
            <p:ph idx="1"/>
          </p:nvPr>
        </p:nvSpPr>
        <p:spPr>
          <a:xfrm>
            <a:off x="675249" y="1322364"/>
            <a:ext cx="10874325" cy="5535636"/>
          </a:xfrm>
        </p:spPr>
        <p:txBody>
          <a:bodyPr>
            <a:normAutofit lnSpcReduction="10000"/>
          </a:bodyPr>
          <a:lstStyle/>
          <a:p>
            <a:r>
              <a:rPr lang="es-ES" dirty="0"/>
              <a:t>Santo Tomás adopta la </a:t>
            </a:r>
            <a:r>
              <a:rPr lang="es-ES" b="1" dirty="0">
                <a:solidFill>
                  <a:srgbClr val="FF0000"/>
                </a:solidFill>
              </a:rPr>
              <a:t>distinción aristotélica </a:t>
            </a:r>
            <a:r>
              <a:rPr lang="es-ES" b="1" dirty="0"/>
              <a:t>entre la </a:t>
            </a:r>
            <a:r>
              <a:rPr lang="es-ES" b="1" dirty="0">
                <a:solidFill>
                  <a:srgbClr val="00B050"/>
                </a:solidFill>
              </a:rPr>
              <a:t>sustancia</a:t>
            </a:r>
            <a:r>
              <a:rPr lang="es-ES" b="1" dirty="0"/>
              <a:t> y los </a:t>
            </a:r>
            <a:r>
              <a:rPr lang="es-ES" b="1" dirty="0">
                <a:solidFill>
                  <a:srgbClr val="00B050"/>
                </a:solidFill>
              </a:rPr>
              <a:t>accidentes</a:t>
            </a:r>
            <a:r>
              <a:rPr lang="es-ES" b="1" dirty="0"/>
              <a:t>, la doctrina de las </a:t>
            </a:r>
            <a:r>
              <a:rPr lang="es-ES" b="1" dirty="0">
                <a:solidFill>
                  <a:srgbClr val="00B050"/>
                </a:solidFill>
              </a:rPr>
              <a:t>categorías</a:t>
            </a:r>
            <a:r>
              <a:rPr lang="es-ES" b="1" dirty="0"/>
              <a:t>. </a:t>
            </a:r>
          </a:p>
          <a:p>
            <a:r>
              <a:rPr lang="es-ES" dirty="0"/>
              <a:t>Acepta también la doctrina aristotélica de la </a:t>
            </a:r>
            <a:r>
              <a:rPr lang="es-ES" b="1" dirty="0">
                <a:solidFill>
                  <a:srgbClr val="00B050"/>
                </a:solidFill>
              </a:rPr>
              <a:t>composición </a:t>
            </a:r>
            <a:r>
              <a:rPr lang="es-ES" b="1" dirty="0" err="1">
                <a:solidFill>
                  <a:srgbClr val="00B050"/>
                </a:solidFill>
              </a:rPr>
              <a:t>hilemórfica</a:t>
            </a:r>
            <a:r>
              <a:rPr lang="es-ES" b="1" dirty="0">
                <a:solidFill>
                  <a:srgbClr val="00B050"/>
                </a:solidFill>
              </a:rPr>
              <a:t>      </a:t>
            </a:r>
            <a:r>
              <a:rPr lang="es-ES" dirty="0"/>
              <a:t>los </a:t>
            </a:r>
            <a:r>
              <a:rPr lang="es-ES" b="1" dirty="0"/>
              <a:t>seres físicos </a:t>
            </a:r>
            <a:r>
              <a:rPr lang="es-ES" dirty="0"/>
              <a:t>son compuestos de materia y forma. </a:t>
            </a:r>
          </a:p>
          <a:p>
            <a:pPr marL="0" indent="0">
              <a:buNone/>
            </a:pPr>
            <a:r>
              <a:rPr lang="es-ES" dirty="0"/>
              <a:t>	Pero la composición </a:t>
            </a:r>
            <a:r>
              <a:rPr lang="es-ES" dirty="0" err="1"/>
              <a:t>hilemórfica</a:t>
            </a:r>
            <a:r>
              <a:rPr lang="es-ES" dirty="0"/>
              <a:t> que vale para las sustancias materiales es </a:t>
            </a:r>
            <a:r>
              <a:rPr lang="es-ES" b="1" dirty="0"/>
              <a:t>limitada al mundo corpóreo.   </a:t>
            </a:r>
            <a:r>
              <a:rPr lang="es-ES" dirty="0"/>
              <a:t> </a:t>
            </a:r>
            <a:r>
              <a:rPr lang="es-ES" b="1" dirty="0">
                <a:solidFill>
                  <a:srgbClr val="00B050"/>
                </a:solidFill>
              </a:rPr>
              <a:t>No se extiende a la creación incorpórea</a:t>
            </a:r>
            <a:r>
              <a:rPr lang="es-ES" dirty="0"/>
              <a:t>: a los ángeles. </a:t>
            </a:r>
          </a:p>
          <a:p>
            <a:pPr marL="0" indent="0">
              <a:buNone/>
            </a:pPr>
            <a:endParaRPr lang="es-ES" dirty="0"/>
          </a:p>
          <a:p>
            <a:pPr marL="0" indent="0" algn="ctr">
              <a:buNone/>
            </a:pPr>
            <a:r>
              <a:rPr lang="es-ES" b="1" dirty="0">
                <a:solidFill>
                  <a:srgbClr val="FFC000"/>
                </a:solidFill>
              </a:rPr>
              <a:t>Si la composición </a:t>
            </a:r>
            <a:r>
              <a:rPr lang="es-ES" b="1" dirty="0" err="1">
                <a:solidFill>
                  <a:srgbClr val="FFC000"/>
                </a:solidFill>
              </a:rPr>
              <a:t>hilemórfica</a:t>
            </a:r>
            <a:r>
              <a:rPr lang="es-ES" b="1" dirty="0">
                <a:solidFill>
                  <a:srgbClr val="FFC000"/>
                </a:solidFill>
              </a:rPr>
              <a:t> se limita al mundo corpóreo debemos hacer una distinción más fundamental para expresar la composición de los seres creados. Tal distinción es la de esencia (potencia) y existencia (acto).    En los ángeles no hay materia, pero no por ello deja de haber potencialidad. </a:t>
            </a:r>
            <a:r>
              <a:rPr lang="es-ES" b="1" u="sng" dirty="0">
                <a:solidFill>
                  <a:srgbClr val="FFC000"/>
                </a:solidFill>
              </a:rPr>
              <a:t>La esencia de un ser corpóreo es la sustancia compuesta de materia y forma, mientras que la esencia de un ser finito inmaterial (ángeles) es la forma sola</a:t>
            </a:r>
            <a:r>
              <a:rPr lang="es-ES" b="1" dirty="0">
                <a:solidFill>
                  <a:srgbClr val="FFC000"/>
                </a:solidFill>
              </a:rPr>
              <a:t>. </a:t>
            </a:r>
          </a:p>
          <a:p>
            <a:r>
              <a:rPr lang="es-ES" dirty="0"/>
              <a:t>En todos </a:t>
            </a:r>
            <a:r>
              <a:rPr lang="es-ES" sz="2600" b="1" dirty="0">
                <a:solidFill>
                  <a:srgbClr val="FF0000"/>
                </a:solidFill>
              </a:rPr>
              <a:t>los seres creados </a:t>
            </a:r>
            <a:r>
              <a:rPr lang="es-ES" dirty="0"/>
              <a:t>(seres finitos) se da una </a:t>
            </a:r>
            <a:r>
              <a:rPr lang="es-ES" b="1" dirty="0"/>
              <a:t>cierta inestabilidad</a:t>
            </a:r>
            <a:r>
              <a:rPr lang="es-ES" dirty="0"/>
              <a:t>, una </a:t>
            </a:r>
            <a:r>
              <a:rPr lang="es-ES" b="1" dirty="0">
                <a:solidFill>
                  <a:srgbClr val="00B050"/>
                </a:solidFill>
              </a:rPr>
              <a:t>contingencia</a:t>
            </a:r>
            <a:r>
              <a:rPr lang="es-ES" dirty="0"/>
              <a:t> o falta de necesidad (3ra vía).     </a:t>
            </a:r>
            <a:r>
              <a:rPr lang="es-ES" b="1" dirty="0">
                <a:solidFill>
                  <a:srgbClr val="00B050"/>
                </a:solidFill>
              </a:rPr>
              <a:t>Su existencia les viene dada desde fuera por alguna causa exterior</a:t>
            </a:r>
            <a:r>
              <a:rPr lang="es-ES" dirty="0"/>
              <a:t>. La existencia es el acto, distinto de la potencialidad a la que actualiza        Solamente en Dios son idénticas la esencia y la existencia. </a:t>
            </a:r>
          </a:p>
          <a:p>
            <a:endParaRPr lang="es-ES" dirty="0"/>
          </a:p>
        </p:txBody>
      </p:sp>
      <p:cxnSp>
        <p:nvCxnSpPr>
          <p:cNvPr id="5" name="Conector recto de flecha 4">
            <a:extLst>
              <a:ext uri="{FF2B5EF4-FFF2-40B4-BE49-F238E27FC236}">
                <a16:creationId xmlns:a16="http://schemas.microsoft.com/office/drawing/2014/main" id="{4FD7E539-FA56-5B41-BEE9-5F8080D05C1E}"/>
              </a:ext>
            </a:extLst>
          </p:cNvPr>
          <p:cNvCxnSpPr/>
          <p:nvPr/>
        </p:nvCxnSpPr>
        <p:spPr>
          <a:xfrm>
            <a:off x="9284677" y="2152357"/>
            <a:ext cx="4220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342FCDCB-2A2D-C24A-B104-482D796BF430}"/>
              </a:ext>
            </a:extLst>
          </p:cNvPr>
          <p:cNvCxnSpPr/>
          <p:nvPr/>
        </p:nvCxnSpPr>
        <p:spPr>
          <a:xfrm>
            <a:off x="1308295" y="2518117"/>
            <a:ext cx="323557"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5CF7FE1A-B8A5-F14C-8016-F1C926C9AF7C}"/>
              </a:ext>
            </a:extLst>
          </p:cNvPr>
          <p:cNvCxnSpPr/>
          <p:nvPr/>
        </p:nvCxnSpPr>
        <p:spPr>
          <a:xfrm>
            <a:off x="8131126" y="4276578"/>
            <a:ext cx="281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9BAD79B6-44EB-544D-BC13-5C00EBF5BC25}"/>
              </a:ext>
            </a:extLst>
          </p:cNvPr>
          <p:cNvCxnSpPr/>
          <p:nvPr/>
        </p:nvCxnSpPr>
        <p:spPr>
          <a:xfrm>
            <a:off x="6096000" y="5711483"/>
            <a:ext cx="3188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7E7C5B7-9E17-D64F-BAC1-47E888CF654F}"/>
              </a:ext>
            </a:extLst>
          </p:cNvPr>
          <p:cNvCxnSpPr/>
          <p:nvPr/>
        </p:nvCxnSpPr>
        <p:spPr>
          <a:xfrm>
            <a:off x="1969477" y="6217920"/>
            <a:ext cx="4501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echa abajo 13">
            <a:extLst>
              <a:ext uri="{FF2B5EF4-FFF2-40B4-BE49-F238E27FC236}">
                <a16:creationId xmlns:a16="http://schemas.microsoft.com/office/drawing/2014/main" id="{5837230A-53C2-A842-9EA9-3521686C0B31}"/>
              </a:ext>
            </a:extLst>
          </p:cNvPr>
          <p:cNvSpPr/>
          <p:nvPr/>
        </p:nvSpPr>
        <p:spPr>
          <a:xfrm>
            <a:off x="5078437" y="3305908"/>
            <a:ext cx="534572" cy="281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67051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7" y="207819"/>
            <a:ext cx="10185713" cy="1020611"/>
          </a:xfrm>
        </p:spPr>
        <p:txBody>
          <a:bodyPr/>
          <a:lstStyle/>
          <a:p>
            <a:pPr algn="ctr"/>
            <a:r>
              <a:rPr lang="es-ES" dirty="0"/>
              <a:t>C) El problema de la antropología </a:t>
            </a:r>
          </a:p>
        </p:txBody>
      </p:sp>
      <p:sp>
        <p:nvSpPr>
          <p:cNvPr id="3" name="Marcador de contenido 2"/>
          <p:cNvSpPr>
            <a:spLocks noGrp="1"/>
          </p:cNvSpPr>
          <p:nvPr>
            <p:ph idx="1"/>
          </p:nvPr>
        </p:nvSpPr>
        <p:spPr>
          <a:xfrm>
            <a:off x="703385" y="1228430"/>
            <a:ext cx="10789920" cy="5421751"/>
          </a:xfrm>
        </p:spPr>
        <p:txBody>
          <a:bodyPr>
            <a:normAutofit/>
          </a:bodyPr>
          <a:lstStyle/>
          <a:p>
            <a:pPr marL="0" indent="0">
              <a:buNone/>
            </a:pPr>
            <a:endParaRPr lang="es-ES" b="1" dirty="0"/>
          </a:p>
          <a:p>
            <a:pPr marL="457200" indent="-457200"/>
            <a:r>
              <a:rPr lang="es-ES" b="1" dirty="0"/>
              <a:t>El </a:t>
            </a:r>
            <a:r>
              <a:rPr lang="es-ES" sz="2400" b="1" dirty="0">
                <a:solidFill>
                  <a:srgbClr val="FF0000"/>
                </a:solidFill>
              </a:rPr>
              <a:t>alma</a:t>
            </a:r>
            <a:r>
              <a:rPr lang="es-ES" b="1" dirty="0"/>
              <a:t> humana  existe con independencia de la materia</a:t>
            </a:r>
            <a:r>
              <a:rPr lang="es-ES" b="1" dirty="0">
                <a:solidFill>
                  <a:srgbClr val="00B050"/>
                </a:solidFill>
              </a:rPr>
              <a:t>     Unión sustancial del </a:t>
            </a:r>
            <a:r>
              <a:rPr lang="es-ES" b="1" u="sng" dirty="0">
                <a:solidFill>
                  <a:srgbClr val="00B050"/>
                </a:solidFill>
              </a:rPr>
              <a:t>cuerpo</a:t>
            </a:r>
            <a:r>
              <a:rPr lang="es-ES" b="1" dirty="0">
                <a:solidFill>
                  <a:srgbClr val="00B050"/>
                </a:solidFill>
              </a:rPr>
              <a:t> –mortal, materia- y el </a:t>
            </a:r>
            <a:r>
              <a:rPr lang="es-ES" b="1" u="sng" dirty="0">
                <a:solidFill>
                  <a:srgbClr val="00B050"/>
                </a:solidFill>
              </a:rPr>
              <a:t>alma</a:t>
            </a:r>
            <a:r>
              <a:rPr lang="es-ES" b="1" dirty="0">
                <a:solidFill>
                  <a:srgbClr val="00B050"/>
                </a:solidFill>
              </a:rPr>
              <a:t> –inmortal e incorruptible, forma-</a:t>
            </a:r>
          </a:p>
          <a:p>
            <a:pPr marL="457200" indent="-457200"/>
            <a:r>
              <a:rPr lang="es-ES" b="1" dirty="0"/>
              <a:t>Es el </a:t>
            </a:r>
            <a:r>
              <a:rPr lang="es-ES" b="1" dirty="0">
                <a:solidFill>
                  <a:srgbClr val="FF0000"/>
                </a:solidFill>
              </a:rPr>
              <a:t>principio de la actividad vegetativa –nutrición, reproducción-, sensitiva y racional </a:t>
            </a:r>
            <a:r>
              <a:rPr lang="es-ES" b="1" dirty="0"/>
              <a:t>del ser humano.</a:t>
            </a:r>
          </a:p>
          <a:p>
            <a:pPr marL="457200" indent="-457200"/>
            <a:r>
              <a:rPr lang="es-ES" b="1" dirty="0"/>
              <a:t>Al ser el alma independiente del cuerpo, no puede ser aniquilada con este, ni puede ser destruida</a:t>
            </a:r>
            <a:r>
              <a:rPr lang="es-ES" b="1" dirty="0">
                <a:solidFill>
                  <a:srgbClr val="00B050"/>
                </a:solidFill>
              </a:rPr>
              <a:t>      Puede existir con independencia del cuerpo </a:t>
            </a:r>
            <a:r>
              <a:rPr lang="es-ES" b="1" dirty="0"/>
              <a:t>(Intento de unión de la filosofía aristotélica con el cristianismo).</a:t>
            </a:r>
          </a:p>
          <a:p>
            <a:pPr marL="457200" indent="-457200"/>
            <a:r>
              <a:rPr lang="es-ES" b="1" dirty="0">
                <a:solidFill>
                  <a:srgbClr val="00B050"/>
                </a:solidFill>
              </a:rPr>
              <a:t>El alma no puede proceder de la materia por generación</a:t>
            </a:r>
            <a:r>
              <a:rPr lang="es-ES" b="1" dirty="0"/>
              <a:t>      Solo puede llegar a la existencia en virtud de un </a:t>
            </a:r>
            <a:r>
              <a:rPr lang="es-ES" b="1" dirty="0">
                <a:solidFill>
                  <a:srgbClr val="FF0000"/>
                </a:solidFill>
              </a:rPr>
              <a:t>acto creador de Dios</a:t>
            </a:r>
            <a:r>
              <a:rPr lang="es-ES" b="1" dirty="0" smtClean="0"/>
              <a:t>.     </a:t>
            </a:r>
            <a:r>
              <a:rPr lang="es-ES" dirty="0" smtClean="0"/>
              <a:t>relación con el problema del pecado original que también trata San Agustín</a:t>
            </a:r>
            <a:endParaRPr lang="es-ES" dirty="0"/>
          </a:p>
          <a:p>
            <a:pPr marL="457200" indent="-457200"/>
            <a:r>
              <a:rPr lang="es-ES" b="1" dirty="0"/>
              <a:t>El ser humano tiene      </a:t>
            </a:r>
            <a:r>
              <a:rPr lang="es-ES" b="1" dirty="0">
                <a:solidFill>
                  <a:srgbClr val="FF0000"/>
                </a:solidFill>
              </a:rPr>
              <a:t>libre elección, voluntad libre, </a:t>
            </a:r>
            <a:r>
              <a:rPr lang="es-ES" b="1" dirty="0"/>
              <a:t>derivada de su inteligencia,</a:t>
            </a:r>
            <a:r>
              <a:rPr lang="es-ES" b="1" dirty="0">
                <a:solidFill>
                  <a:srgbClr val="FF0000"/>
                </a:solidFill>
              </a:rPr>
              <a:t> </a:t>
            </a:r>
            <a:r>
              <a:rPr lang="es-ES" b="1" dirty="0"/>
              <a:t>por lo que tiene capacidad para preferir un bien u otro.</a:t>
            </a:r>
          </a:p>
          <a:p>
            <a:pPr marL="731520" lvl="1" indent="-457200">
              <a:buNone/>
            </a:pPr>
            <a:endParaRPr lang="es-ES" dirty="0"/>
          </a:p>
          <a:p>
            <a:pPr lvl="1"/>
            <a:endParaRPr lang="es-ES" dirty="0"/>
          </a:p>
        </p:txBody>
      </p:sp>
      <p:cxnSp>
        <p:nvCxnSpPr>
          <p:cNvPr id="5" name="Conector recto de flecha 4">
            <a:extLst>
              <a:ext uri="{FF2B5EF4-FFF2-40B4-BE49-F238E27FC236}">
                <a16:creationId xmlns:a16="http://schemas.microsoft.com/office/drawing/2014/main" id="{0BF88A43-81CA-894B-A064-6C50E6ECBD30}"/>
              </a:ext>
            </a:extLst>
          </p:cNvPr>
          <p:cNvCxnSpPr/>
          <p:nvPr/>
        </p:nvCxnSpPr>
        <p:spPr>
          <a:xfrm>
            <a:off x="8482819" y="1885071"/>
            <a:ext cx="225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4B32A440-3691-6843-8FD5-E2BF50E6D18E}"/>
              </a:ext>
            </a:extLst>
          </p:cNvPr>
          <p:cNvCxnSpPr/>
          <p:nvPr/>
        </p:nvCxnSpPr>
        <p:spPr>
          <a:xfrm>
            <a:off x="3798277" y="3559126"/>
            <a:ext cx="4079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A5AEE495-B873-2E4D-B5D6-894BA0C722AA}"/>
              </a:ext>
            </a:extLst>
          </p:cNvPr>
          <p:cNvCxnSpPr/>
          <p:nvPr/>
        </p:nvCxnSpPr>
        <p:spPr>
          <a:xfrm>
            <a:off x="8299938" y="4290646"/>
            <a:ext cx="407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5406FE60-0F38-CA44-8E88-EE21D00C3A51}"/>
              </a:ext>
            </a:extLst>
          </p:cNvPr>
          <p:cNvCxnSpPr/>
          <p:nvPr/>
        </p:nvCxnSpPr>
        <p:spPr>
          <a:xfrm>
            <a:off x="3798277" y="5298383"/>
            <a:ext cx="309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7184571" y="4586515"/>
            <a:ext cx="290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339050" cy="1308295"/>
          </a:xfrm>
        </p:spPr>
        <p:txBody>
          <a:bodyPr/>
          <a:lstStyle/>
          <a:p>
            <a:pPr algn="ctr"/>
            <a:r>
              <a:rPr lang="es-ES" dirty="0"/>
              <a:t>D) El problema de la ética/moral (I)</a:t>
            </a:r>
          </a:p>
        </p:txBody>
      </p:sp>
      <p:sp>
        <p:nvSpPr>
          <p:cNvPr id="3" name="Marcador de contenido 2"/>
          <p:cNvSpPr>
            <a:spLocks noGrp="1"/>
          </p:cNvSpPr>
          <p:nvPr>
            <p:ph idx="1"/>
          </p:nvPr>
        </p:nvSpPr>
        <p:spPr>
          <a:xfrm>
            <a:off x="407963" y="1153551"/>
            <a:ext cx="11324492" cy="5704449"/>
          </a:xfrm>
        </p:spPr>
        <p:txBody>
          <a:bodyPr>
            <a:normAutofit/>
          </a:bodyPr>
          <a:lstStyle/>
          <a:p>
            <a:pPr marL="0" indent="0">
              <a:buNone/>
            </a:pPr>
            <a:r>
              <a:rPr lang="es-ES" dirty="0"/>
              <a:t>La ética tomista adopta un punto de vista </a:t>
            </a:r>
            <a:r>
              <a:rPr lang="es-ES" sz="2400" b="1" dirty="0" err="1">
                <a:solidFill>
                  <a:srgbClr val="FF0000"/>
                </a:solidFill>
              </a:rPr>
              <a:t>eudemonista</a:t>
            </a:r>
            <a:r>
              <a:rPr lang="es-ES" dirty="0"/>
              <a:t> (considera la felicidad como el bien más elevado) y </a:t>
            </a:r>
            <a:r>
              <a:rPr lang="es-ES" sz="2400" b="1" dirty="0">
                <a:solidFill>
                  <a:srgbClr val="FF0000"/>
                </a:solidFill>
              </a:rPr>
              <a:t>teleológico</a:t>
            </a:r>
            <a:r>
              <a:rPr lang="es-ES" dirty="0"/>
              <a:t> (todas las acciones tienden a un fin)      similar al de la ética aristotélica.</a:t>
            </a:r>
          </a:p>
          <a:p>
            <a:pPr marL="0" indent="0">
              <a:buNone/>
            </a:pPr>
            <a:r>
              <a:rPr lang="es-ES" dirty="0"/>
              <a:t> Sin embargo, Aristóteles habla de una </a:t>
            </a:r>
            <a:r>
              <a:rPr lang="es-ES" b="1" dirty="0">
                <a:solidFill>
                  <a:srgbClr val="00B050"/>
                </a:solidFill>
              </a:rPr>
              <a:t>felicidad imperfecta      </a:t>
            </a:r>
            <a:r>
              <a:rPr lang="es-ES" dirty="0"/>
              <a:t>pues la </a:t>
            </a:r>
            <a:r>
              <a:rPr lang="es-ES" b="1" dirty="0"/>
              <a:t>felicidad perfecta solo puede conseguirse en la vida futura y consiste en la visión de Dios. </a:t>
            </a:r>
          </a:p>
          <a:p>
            <a:pPr marL="731520" lvl="1" indent="-457200">
              <a:buNone/>
            </a:pPr>
            <a:endParaRPr lang="es-ES" dirty="0"/>
          </a:p>
          <a:p>
            <a:r>
              <a:rPr lang="es-ES" dirty="0"/>
              <a:t>El </a:t>
            </a:r>
            <a:r>
              <a:rPr lang="es-ES" sz="2400" b="1" dirty="0">
                <a:solidFill>
                  <a:srgbClr val="FF0000"/>
                </a:solidFill>
              </a:rPr>
              <a:t>bien</a:t>
            </a:r>
            <a:r>
              <a:rPr lang="es-ES" dirty="0"/>
              <a:t> para el hombre es </a:t>
            </a:r>
            <a:r>
              <a:rPr lang="es-ES" b="1" dirty="0">
                <a:solidFill>
                  <a:srgbClr val="00B050"/>
                </a:solidFill>
              </a:rPr>
              <a:t>aquello que conviene a su naturaleza, aquello a lo que tiene inclinación natural como ser racional.     </a:t>
            </a:r>
            <a:r>
              <a:rPr lang="es-ES" b="1" u="sng" dirty="0"/>
              <a:t>por lo que la </a:t>
            </a:r>
            <a:r>
              <a:rPr lang="es-ES" b="1" u="sng" dirty="0">
                <a:solidFill>
                  <a:srgbClr val="00B050"/>
                </a:solidFill>
              </a:rPr>
              <a:t>ley moral </a:t>
            </a:r>
            <a:r>
              <a:rPr lang="es-ES" b="1" u="sng" dirty="0"/>
              <a:t>no es otra cosa que la </a:t>
            </a:r>
            <a:r>
              <a:rPr lang="es-ES" b="1" u="sng" dirty="0">
                <a:solidFill>
                  <a:srgbClr val="00B050"/>
                </a:solidFill>
              </a:rPr>
              <a:t>ley natural</a:t>
            </a:r>
            <a:r>
              <a:rPr lang="es-ES" b="1" u="sng" dirty="0"/>
              <a:t>, es decir, aquella que emana de nuestra naturaleza. </a:t>
            </a:r>
          </a:p>
          <a:p>
            <a:r>
              <a:rPr lang="es-ES" dirty="0"/>
              <a:t>El hombre tiene:</a:t>
            </a:r>
          </a:p>
          <a:p>
            <a:pPr>
              <a:buFont typeface="Wingdings" pitchFamily="2" charset="2"/>
              <a:buChar char="Ø"/>
            </a:pPr>
            <a:r>
              <a:rPr lang="es-ES" b="1" dirty="0"/>
              <a:t>en común con todas las otras sustancias </a:t>
            </a:r>
            <a:r>
              <a:rPr lang="es-ES" dirty="0"/>
              <a:t>una inclinación natural a la preservación de la vida  </a:t>
            </a:r>
          </a:p>
          <a:p>
            <a:pPr>
              <a:buFont typeface="Wingdings" pitchFamily="2" charset="2"/>
              <a:buChar char="Ø"/>
            </a:pPr>
            <a:r>
              <a:rPr lang="es-ES" b="1" dirty="0"/>
              <a:t>en común con los demás animales</a:t>
            </a:r>
            <a:r>
              <a:rPr lang="es-ES" dirty="0"/>
              <a:t>, una inclinación natural a propagar la especie y a criar hijos</a:t>
            </a:r>
          </a:p>
          <a:p>
            <a:pPr>
              <a:buFont typeface="Wingdings" pitchFamily="2" charset="2"/>
              <a:buChar char="Ø"/>
            </a:pPr>
            <a:r>
              <a:rPr lang="es-ES" dirty="0"/>
              <a:t> </a:t>
            </a:r>
            <a:r>
              <a:rPr lang="es-ES" b="1" dirty="0"/>
              <a:t>como ser racional</a:t>
            </a:r>
            <a:r>
              <a:rPr lang="es-ES" dirty="0"/>
              <a:t>, tiene una inclinación natural a buscar la verdad (especialmente la referente a Dios) y a vivir en sociedad. </a:t>
            </a:r>
          </a:p>
          <a:p>
            <a:pPr lvl="1"/>
            <a:endParaRPr lang="es-ES" dirty="0"/>
          </a:p>
        </p:txBody>
      </p:sp>
      <p:cxnSp>
        <p:nvCxnSpPr>
          <p:cNvPr id="5" name="Conector recto de flecha 4">
            <a:extLst>
              <a:ext uri="{FF2B5EF4-FFF2-40B4-BE49-F238E27FC236}">
                <a16:creationId xmlns:a16="http://schemas.microsoft.com/office/drawing/2014/main" id="{AC2F22EA-41C9-844E-A5D2-7DE5E4164071}"/>
              </a:ext>
            </a:extLst>
          </p:cNvPr>
          <p:cNvCxnSpPr/>
          <p:nvPr/>
        </p:nvCxnSpPr>
        <p:spPr>
          <a:xfrm>
            <a:off x="8243668" y="1688123"/>
            <a:ext cx="2672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7649029" y="2423886"/>
            <a:ext cx="304800"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5471886" y="3802743"/>
            <a:ext cx="2757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262999"/>
            <a:ext cx="10058400" cy="1609344"/>
          </a:xfrm>
        </p:spPr>
        <p:txBody>
          <a:bodyPr/>
          <a:lstStyle/>
          <a:p>
            <a:r>
              <a:rPr lang="es-ES" dirty="0"/>
              <a:t>D) El problema de la ética/moral (</a:t>
            </a:r>
            <a:r>
              <a:rPr lang="es-ES" dirty="0" smtClean="0"/>
              <a:t>II)</a:t>
            </a:r>
            <a:endParaRPr lang="es-ES" dirty="0"/>
          </a:p>
        </p:txBody>
      </p:sp>
      <p:sp>
        <p:nvSpPr>
          <p:cNvPr id="3" name="Marcador de contenido 2"/>
          <p:cNvSpPr>
            <a:spLocks noGrp="1"/>
          </p:cNvSpPr>
          <p:nvPr>
            <p:ph idx="1"/>
          </p:nvPr>
        </p:nvSpPr>
        <p:spPr>
          <a:xfrm>
            <a:off x="885371" y="1872343"/>
            <a:ext cx="10242877" cy="4299857"/>
          </a:xfrm>
        </p:spPr>
        <p:txBody>
          <a:bodyPr>
            <a:normAutofit lnSpcReduction="10000"/>
          </a:bodyPr>
          <a:lstStyle/>
          <a:p>
            <a:r>
              <a:rPr lang="es-ES" dirty="0" smtClean="0"/>
              <a:t>Santo Tomás (como </a:t>
            </a:r>
            <a:r>
              <a:rPr lang="es-ES" dirty="0" err="1" smtClean="0"/>
              <a:t>Atristóteles</a:t>
            </a:r>
            <a:r>
              <a:rPr lang="es-ES" dirty="0" smtClean="0"/>
              <a:t>) distingue dos tipos de </a:t>
            </a:r>
            <a:r>
              <a:rPr lang="es-ES" sz="2800" b="1" dirty="0" smtClean="0">
                <a:solidFill>
                  <a:srgbClr val="FF0000"/>
                </a:solidFill>
              </a:rPr>
              <a:t>virtudes</a:t>
            </a:r>
            <a:r>
              <a:rPr lang="es-ES" dirty="0" smtClean="0"/>
              <a:t>:</a:t>
            </a:r>
          </a:p>
          <a:p>
            <a:pPr>
              <a:buFontTx/>
              <a:buChar char="-"/>
            </a:pPr>
            <a:r>
              <a:rPr lang="es-ES" dirty="0" smtClean="0"/>
              <a:t>Las </a:t>
            </a:r>
            <a:r>
              <a:rPr lang="es-ES" b="1" dirty="0" smtClean="0">
                <a:solidFill>
                  <a:srgbClr val="00B050"/>
                </a:solidFill>
              </a:rPr>
              <a:t>morales</a:t>
            </a:r>
            <a:r>
              <a:rPr lang="es-ES" dirty="0" smtClean="0"/>
              <a:t> </a:t>
            </a:r>
          </a:p>
          <a:p>
            <a:pPr>
              <a:buFontTx/>
              <a:buChar char="-"/>
            </a:pPr>
            <a:r>
              <a:rPr lang="es-ES" dirty="0" smtClean="0"/>
              <a:t>Las </a:t>
            </a:r>
            <a:r>
              <a:rPr lang="es-ES" b="1" dirty="0" smtClean="0">
                <a:solidFill>
                  <a:srgbClr val="00B050"/>
                </a:solidFill>
              </a:rPr>
              <a:t>intelectuales</a:t>
            </a:r>
            <a:r>
              <a:rPr lang="es-ES" dirty="0" smtClean="0"/>
              <a:t> </a:t>
            </a:r>
          </a:p>
          <a:p>
            <a:pPr marL="0" indent="0">
              <a:buNone/>
            </a:pPr>
            <a:r>
              <a:rPr lang="es-ES" dirty="0" smtClean="0"/>
              <a:t>Por virtud entiende un </a:t>
            </a:r>
            <a:r>
              <a:rPr lang="es-ES" b="1" dirty="0" smtClean="0">
                <a:solidFill>
                  <a:srgbClr val="00B050"/>
                </a:solidFill>
              </a:rPr>
              <a:t>hábito</a:t>
            </a:r>
            <a:r>
              <a:rPr lang="es-ES" dirty="0" smtClean="0"/>
              <a:t>      repetición de actos buenos     consiste en llegar al </a:t>
            </a:r>
            <a:r>
              <a:rPr lang="es-ES" b="1" dirty="0" smtClean="0">
                <a:solidFill>
                  <a:srgbClr val="00B050"/>
                </a:solidFill>
              </a:rPr>
              <a:t>justo medio mediante </a:t>
            </a:r>
            <a:r>
              <a:rPr lang="es-ES" dirty="0" smtClean="0"/>
              <a:t>el uso de la </a:t>
            </a:r>
            <a:r>
              <a:rPr lang="es-ES" b="1" dirty="0" smtClean="0">
                <a:solidFill>
                  <a:srgbClr val="00B050"/>
                </a:solidFill>
              </a:rPr>
              <a:t>razón</a:t>
            </a:r>
            <a:r>
              <a:rPr lang="es-ES" dirty="0" smtClean="0"/>
              <a:t>      a la razón le corresponde dirigir al hombre a su fin    </a:t>
            </a:r>
            <a:r>
              <a:rPr lang="es-ES" b="1" dirty="0" smtClean="0"/>
              <a:t>acto de elección de la conducta</a:t>
            </a:r>
            <a:r>
              <a:rPr lang="es-ES" dirty="0" smtClean="0"/>
              <a:t>.</a:t>
            </a:r>
          </a:p>
          <a:p>
            <a:pPr marL="0" indent="0">
              <a:buNone/>
            </a:pPr>
            <a:endParaRPr lang="es-ES" dirty="0"/>
          </a:p>
          <a:p>
            <a:pPr marL="0" indent="0">
              <a:buNone/>
            </a:pPr>
            <a:r>
              <a:rPr lang="es-ES" dirty="0" smtClean="0"/>
              <a:t>	Principio     </a:t>
            </a:r>
            <a:r>
              <a:rPr lang="es-ES" b="1" u="sng" dirty="0" smtClean="0"/>
              <a:t>se ha de hacer el bien y evitar el mal </a:t>
            </a:r>
          </a:p>
          <a:p>
            <a:pPr marL="0" indent="0">
              <a:buNone/>
            </a:pPr>
            <a:endParaRPr lang="es-ES" b="1" u="sng" dirty="0" smtClean="0"/>
          </a:p>
          <a:p>
            <a:pPr marL="0" indent="0" algn="ctr">
              <a:buNone/>
            </a:pPr>
            <a:r>
              <a:rPr lang="es-ES" b="1" dirty="0">
                <a:solidFill>
                  <a:srgbClr val="FFC000"/>
                </a:solidFill>
              </a:rPr>
              <a:t>De la ley natural emanan las leyes humanas positivas, que sean aceptadas si no contradicen la ley natural y rechazadas o consideradas injustas si la contradicen</a:t>
            </a:r>
            <a:endParaRPr lang="es-ES" b="1" dirty="0">
              <a:solidFill>
                <a:srgbClr val="FFC000"/>
              </a:solidFill>
            </a:endParaRPr>
          </a:p>
        </p:txBody>
      </p:sp>
      <p:cxnSp>
        <p:nvCxnSpPr>
          <p:cNvPr id="5" name="Conector recto de flecha 4"/>
          <p:cNvCxnSpPr/>
          <p:nvPr/>
        </p:nvCxnSpPr>
        <p:spPr>
          <a:xfrm flipV="1">
            <a:off x="4513943" y="3323771"/>
            <a:ext cx="319314" cy="14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7997371" y="3294743"/>
            <a:ext cx="377372"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849257" y="3570514"/>
            <a:ext cx="40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2728686" y="3817257"/>
            <a:ext cx="333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3004457" y="4615543"/>
            <a:ext cx="304800" cy="14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1248229" y="4022271"/>
            <a:ext cx="537028" cy="578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p:cNvSpPr/>
          <p:nvPr/>
        </p:nvSpPr>
        <p:spPr>
          <a:xfrm>
            <a:off x="5675086" y="4860545"/>
            <a:ext cx="423962" cy="319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8074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09F06-B1A1-C54D-845D-F44EEE58BD2C}"/>
              </a:ext>
            </a:extLst>
          </p:cNvPr>
          <p:cNvSpPr>
            <a:spLocks noGrp="1"/>
          </p:cNvSpPr>
          <p:nvPr>
            <p:ph type="title"/>
          </p:nvPr>
        </p:nvSpPr>
        <p:spPr>
          <a:xfrm>
            <a:off x="1069848" y="62953"/>
            <a:ext cx="10479727" cy="1245694"/>
          </a:xfrm>
        </p:spPr>
        <p:txBody>
          <a:bodyPr/>
          <a:lstStyle/>
          <a:p>
            <a:r>
              <a:rPr lang="es-ES" dirty="0"/>
              <a:t>D) El problema de la ética/moral (</a:t>
            </a:r>
            <a:r>
              <a:rPr lang="es-ES" dirty="0" smtClean="0"/>
              <a:t>III)</a:t>
            </a:r>
            <a:endParaRPr lang="es-ES" dirty="0"/>
          </a:p>
        </p:txBody>
      </p:sp>
      <p:sp>
        <p:nvSpPr>
          <p:cNvPr id="3" name="Marcador de contenido 2">
            <a:extLst>
              <a:ext uri="{FF2B5EF4-FFF2-40B4-BE49-F238E27FC236}">
                <a16:creationId xmlns:a16="http://schemas.microsoft.com/office/drawing/2014/main" id="{448CAFDB-D5E9-7C40-8AD7-FB39A35990F0}"/>
              </a:ext>
            </a:extLst>
          </p:cNvPr>
          <p:cNvSpPr>
            <a:spLocks noGrp="1"/>
          </p:cNvSpPr>
          <p:nvPr>
            <p:ph idx="1"/>
          </p:nvPr>
        </p:nvSpPr>
        <p:spPr>
          <a:xfrm>
            <a:off x="1069847" y="1477108"/>
            <a:ext cx="10479727" cy="5120640"/>
          </a:xfrm>
        </p:spPr>
        <p:txBody>
          <a:bodyPr>
            <a:normAutofit/>
          </a:bodyPr>
          <a:lstStyle/>
          <a:p>
            <a:pPr marL="457200" indent="-457200"/>
            <a:r>
              <a:rPr lang="es-ES" b="1" dirty="0"/>
              <a:t>El </a:t>
            </a:r>
            <a:r>
              <a:rPr lang="es-ES" b="1" dirty="0">
                <a:solidFill>
                  <a:srgbClr val="00B050"/>
                </a:solidFill>
              </a:rPr>
              <a:t>obrar de un ser inteligente y libre       </a:t>
            </a:r>
            <a:r>
              <a:rPr lang="es-ES" b="1" dirty="0"/>
              <a:t>es un obrar moral, responsable.</a:t>
            </a:r>
          </a:p>
          <a:p>
            <a:pPr marL="457200" indent="-457200"/>
            <a:r>
              <a:rPr lang="es-ES" b="1" dirty="0"/>
              <a:t>Descubre las </a:t>
            </a:r>
            <a:r>
              <a:rPr lang="es-ES" b="1" dirty="0">
                <a:solidFill>
                  <a:srgbClr val="FF0000"/>
                </a:solidFill>
              </a:rPr>
              <a:t>“normas morales” </a:t>
            </a:r>
            <a:r>
              <a:rPr lang="es-ES" b="1" dirty="0"/>
              <a:t>en su </a:t>
            </a:r>
            <a:r>
              <a:rPr lang="es-ES" b="1" u="sng" dirty="0"/>
              <a:t>propia naturaleza humana</a:t>
            </a:r>
            <a:r>
              <a:rPr lang="es-ES" b="1" dirty="0"/>
              <a:t>, escrita por quien le ha dado el ser (Dios).</a:t>
            </a:r>
          </a:p>
          <a:p>
            <a:pPr marL="457200" indent="-457200"/>
            <a:r>
              <a:rPr lang="es-ES" b="1" dirty="0"/>
              <a:t>Dios ha previsto el comportamiento del universo por medio de leyes físicas y biológicas, </a:t>
            </a:r>
            <a:r>
              <a:rPr lang="es-ES" b="1" u="sng" dirty="0"/>
              <a:t>pero a los seres racionales les ha dado una </a:t>
            </a:r>
            <a:r>
              <a:rPr lang="es-ES" b="1" u="sng" dirty="0">
                <a:solidFill>
                  <a:srgbClr val="00B050"/>
                </a:solidFill>
              </a:rPr>
              <a:t>libertad inteligente</a:t>
            </a:r>
            <a:r>
              <a:rPr lang="es-ES" b="1" dirty="0">
                <a:solidFill>
                  <a:srgbClr val="FF0000"/>
                </a:solidFill>
              </a:rPr>
              <a:t>.</a:t>
            </a:r>
          </a:p>
          <a:p>
            <a:pPr marL="457200" indent="-457200"/>
            <a:r>
              <a:rPr lang="es-ES" b="1" dirty="0"/>
              <a:t>Esta </a:t>
            </a:r>
            <a:r>
              <a:rPr lang="es-ES" b="1" dirty="0">
                <a:solidFill>
                  <a:srgbClr val="FF0000"/>
                </a:solidFill>
              </a:rPr>
              <a:t>ley eterna </a:t>
            </a:r>
            <a:r>
              <a:rPr lang="es-ES" b="1" dirty="0"/>
              <a:t>de Dios se convierte en </a:t>
            </a:r>
            <a:r>
              <a:rPr lang="es-ES" b="1" dirty="0">
                <a:solidFill>
                  <a:srgbClr val="FF0000"/>
                </a:solidFill>
              </a:rPr>
              <a:t>ley natural </a:t>
            </a:r>
            <a:r>
              <a:rPr lang="es-ES" b="1" dirty="0"/>
              <a:t>para sus criaturas     la ley natural participa de la ley eterna.    Piensa que en todo ser humano existe una ley natural, que se conoce a través de la </a:t>
            </a:r>
            <a:r>
              <a:rPr lang="es-ES" b="1" dirty="0">
                <a:solidFill>
                  <a:srgbClr val="FF0000"/>
                </a:solidFill>
              </a:rPr>
              <a:t>conciencia moral</a:t>
            </a:r>
            <a:r>
              <a:rPr lang="es-ES" b="1" dirty="0"/>
              <a:t>, y que es preciso seguir para obrar correctamente.</a:t>
            </a:r>
          </a:p>
          <a:p>
            <a:pPr marL="457200" indent="-457200"/>
            <a:r>
              <a:rPr lang="es-ES" b="1" dirty="0"/>
              <a:t>El </a:t>
            </a:r>
            <a:r>
              <a:rPr lang="es-ES" b="1" dirty="0">
                <a:solidFill>
                  <a:srgbClr val="FF0000"/>
                </a:solidFill>
              </a:rPr>
              <a:t>bien/mal moral </a:t>
            </a:r>
            <a:r>
              <a:rPr lang="es-ES" b="1" dirty="0"/>
              <a:t>consistirá en la </a:t>
            </a:r>
            <a:r>
              <a:rPr lang="es-ES" b="1" dirty="0">
                <a:solidFill>
                  <a:srgbClr val="00B050"/>
                </a:solidFill>
              </a:rPr>
              <a:t>conformidad /disconformidad de las acciones humanas con la norma divina </a:t>
            </a:r>
            <a:r>
              <a:rPr lang="es-ES" b="1" dirty="0"/>
              <a:t>grabada en la naturaleza humana.</a:t>
            </a:r>
          </a:p>
          <a:p>
            <a:pPr marL="0" indent="0">
              <a:buNone/>
            </a:pPr>
            <a:endParaRPr lang="es-ES" b="1" dirty="0"/>
          </a:p>
          <a:p>
            <a:pPr marL="0" indent="0" algn="ctr">
              <a:buNone/>
            </a:pPr>
            <a:r>
              <a:rPr lang="es-ES" b="1" u="sng" dirty="0">
                <a:solidFill>
                  <a:srgbClr val="FFC000"/>
                </a:solidFill>
              </a:rPr>
              <a:t>La Ley natural no es una invención humana, sino un descubrimiento. Habrá, pues, comportamientos naturalmente buenos y naturalmente malos.</a:t>
            </a:r>
          </a:p>
          <a:p>
            <a:endParaRPr lang="es-ES" dirty="0"/>
          </a:p>
        </p:txBody>
      </p:sp>
      <p:cxnSp>
        <p:nvCxnSpPr>
          <p:cNvPr id="5" name="Conector recto de flecha 4">
            <a:extLst>
              <a:ext uri="{FF2B5EF4-FFF2-40B4-BE49-F238E27FC236}">
                <a16:creationId xmlns:a16="http://schemas.microsoft.com/office/drawing/2014/main" id="{79606334-A867-8B49-A7EE-63D012690C5D}"/>
              </a:ext>
            </a:extLst>
          </p:cNvPr>
          <p:cNvCxnSpPr/>
          <p:nvPr/>
        </p:nvCxnSpPr>
        <p:spPr>
          <a:xfrm>
            <a:off x="6100689" y="1674055"/>
            <a:ext cx="3470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994E767C-B793-1E43-A56D-FCA2BC257070}"/>
              </a:ext>
            </a:extLst>
          </p:cNvPr>
          <p:cNvCxnSpPr/>
          <p:nvPr/>
        </p:nvCxnSpPr>
        <p:spPr>
          <a:xfrm>
            <a:off x="10213591" y="3495710"/>
            <a:ext cx="25321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28A75FF4-9659-C640-9234-4143199B95E6}"/>
              </a:ext>
            </a:extLst>
          </p:cNvPr>
          <p:cNvCxnSpPr/>
          <p:nvPr/>
        </p:nvCxnSpPr>
        <p:spPr>
          <a:xfrm>
            <a:off x="5725551" y="3727938"/>
            <a:ext cx="3704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Flecha abajo 9">
            <a:extLst>
              <a:ext uri="{FF2B5EF4-FFF2-40B4-BE49-F238E27FC236}">
                <a16:creationId xmlns:a16="http://schemas.microsoft.com/office/drawing/2014/main" id="{05C1F014-23BE-E343-8E6C-A75E2066E1A6}"/>
              </a:ext>
            </a:extLst>
          </p:cNvPr>
          <p:cNvSpPr/>
          <p:nvPr/>
        </p:nvSpPr>
        <p:spPr>
          <a:xfrm>
            <a:off x="5725551" y="5268351"/>
            <a:ext cx="548640" cy="407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51142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9847" y="166255"/>
            <a:ext cx="10831207" cy="1927721"/>
          </a:xfrm>
        </p:spPr>
        <p:txBody>
          <a:bodyPr/>
          <a:lstStyle/>
          <a:p>
            <a:r>
              <a:rPr lang="es-ES" dirty="0"/>
              <a:t>PROBLEMAS DE LA FILOSOFÍA MEDIEVAL (II)</a:t>
            </a:r>
          </a:p>
        </p:txBody>
      </p:sp>
      <p:sp>
        <p:nvSpPr>
          <p:cNvPr id="3" name="2 Marcador de contenido"/>
          <p:cNvSpPr>
            <a:spLocks noGrp="1"/>
          </p:cNvSpPr>
          <p:nvPr>
            <p:ph idx="1"/>
          </p:nvPr>
        </p:nvSpPr>
        <p:spPr>
          <a:xfrm>
            <a:off x="554183" y="1801091"/>
            <a:ext cx="10695708" cy="4371109"/>
          </a:xfrm>
        </p:spPr>
        <p:txBody>
          <a:bodyPr/>
          <a:lstStyle/>
          <a:p>
            <a:r>
              <a:rPr lang="es-ES" dirty="0"/>
              <a:t>El </a:t>
            </a:r>
            <a:r>
              <a:rPr lang="es-ES" sz="2400" b="1" dirty="0">
                <a:solidFill>
                  <a:srgbClr val="FF0000"/>
                </a:solidFill>
              </a:rPr>
              <a:t>problema ético </a:t>
            </a:r>
            <a:r>
              <a:rPr lang="es-ES" dirty="0"/>
              <a:t>plantea el </a:t>
            </a:r>
            <a:r>
              <a:rPr lang="es-ES" b="1" dirty="0">
                <a:solidFill>
                  <a:srgbClr val="00B050"/>
                </a:solidFill>
              </a:rPr>
              <a:t>origen y la naturaleza de las normas morales</a:t>
            </a:r>
            <a:r>
              <a:rPr lang="es-ES" dirty="0"/>
              <a:t>. </a:t>
            </a:r>
            <a:r>
              <a:rPr lang="es-ES" b="1" dirty="0"/>
              <a:t>San Agustín y santo Tomás </a:t>
            </a:r>
            <a:r>
              <a:rPr lang="es-ES" dirty="0"/>
              <a:t>pondrán el acento en su </a:t>
            </a:r>
            <a:r>
              <a:rPr lang="es-ES" b="1" dirty="0"/>
              <a:t>origen divino     </a:t>
            </a:r>
            <a:r>
              <a:rPr lang="es-ES" dirty="0"/>
              <a:t>Heteronomía moral</a:t>
            </a:r>
          </a:p>
          <a:p>
            <a:endParaRPr lang="es-ES" dirty="0"/>
          </a:p>
          <a:p>
            <a:r>
              <a:rPr lang="es-ES" b="1" dirty="0"/>
              <a:t>El </a:t>
            </a:r>
            <a:r>
              <a:rPr lang="es-ES" sz="2400" b="1" dirty="0">
                <a:solidFill>
                  <a:srgbClr val="FF0000"/>
                </a:solidFill>
              </a:rPr>
              <a:t>problema político </a:t>
            </a:r>
            <a:r>
              <a:rPr lang="es-ES" dirty="0"/>
              <a:t>se pregunta por las</a:t>
            </a:r>
            <a:r>
              <a:rPr lang="es-ES" b="1" dirty="0"/>
              <a:t> </a:t>
            </a:r>
            <a:r>
              <a:rPr lang="es-ES" b="1" dirty="0">
                <a:solidFill>
                  <a:srgbClr val="00B050"/>
                </a:solidFill>
              </a:rPr>
              <a:t>relaciones entre la Iglesia y el Estado</a:t>
            </a:r>
            <a:r>
              <a:rPr lang="es-ES" b="1" dirty="0"/>
              <a:t>, </a:t>
            </a:r>
            <a:r>
              <a:rPr lang="es-ES" dirty="0"/>
              <a:t>por el </a:t>
            </a:r>
            <a:r>
              <a:rPr lang="es-ES" b="1" dirty="0"/>
              <a:t>origen del poder</a:t>
            </a:r>
            <a:r>
              <a:rPr lang="es-ES" dirty="0"/>
              <a:t>, la </a:t>
            </a:r>
            <a:r>
              <a:rPr lang="es-ES" b="1" dirty="0"/>
              <a:t>naturaleza de las leyes</a:t>
            </a:r>
            <a:r>
              <a:rPr lang="es-ES" dirty="0"/>
              <a:t> y su </a:t>
            </a:r>
            <a:r>
              <a:rPr lang="es-ES" b="1" dirty="0"/>
              <a:t>adecuación a la ley natural:</a:t>
            </a:r>
          </a:p>
          <a:p>
            <a:endParaRPr lang="es-ES" b="1" dirty="0"/>
          </a:p>
          <a:p>
            <a:pPr lvl="1"/>
            <a:r>
              <a:rPr lang="es-ES" b="1" dirty="0"/>
              <a:t>Subordinación del Estado (</a:t>
            </a:r>
            <a:r>
              <a:rPr lang="es-ES" dirty="0"/>
              <a:t>Teocratismo político.  </a:t>
            </a:r>
            <a:r>
              <a:rPr lang="es-ES" b="1" dirty="0"/>
              <a:t>San Agustín. </a:t>
            </a:r>
            <a:r>
              <a:rPr lang="es-ES" i="1" dirty="0"/>
              <a:t>Ciudad de Dios</a:t>
            </a:r>
            <a:r>
              <a:rPr lang="es-ES" dirty="0"/>
              <a:t>).</a:t>
            </a:r>
          </a:p>
          <a:p>
            <a:pPr lvl="1"/>
            <a:r>
              <a:rPr lang="es-ES" b="1" dirty="0"/>
              <a:t>Autonomía y complementación, </a:t>
            </a:r>
            <a:r>
              <a:rPr lang="es-ES" dirty="0"/>
              <a:t>sobre el respeto común a la ley natural (</a:t>
            </a:r>
            <a:r>
              <a:rPr lang="es-ES" b="1" dirty="0">
                <a:solidFill>
                  <a:srgbClr val="FF0000"/>
                </a:solidFill>
              </a:rPr>
              <a:t>Santo Tomás</a:t>
            </a:r>
            <a:r>
              <a:rPr lang="es-ES" dirty="0"/>
              <a:t>).</a:t>
            </a:r>
          </a:p>
          <a:p>
            <a:pPr lvl="1"/>
            <a:r>
              <a:rPr lang="es-ES" b="1" dirty="0"/>
              <a:t>Separación completa </a:t>
            </a:r>
            <a:r>
              <a:rPr lang="es-ES" dirty="0"/>
              <a:t>(</a:t>
            </a:r>
            <a:r>
              <a:rPr lang="es-ES" dirty="0" err="1"/>
              <a:t>Ockham</a:t>
            </a:r>
            <a:r>
              <a:rPr lang="es-ES" dirty="0"/>
              <a:t>).</a:t>
            </a:r>
          </a:p>
        </p:txBody>
      </p:sp>
      <p:cxnSp>
        <p:nvCxnSpPr>
          <p:cNvPr id="5" name="Conector recto de flecha 4"/>
          <p:cNvCxnSpPr/>
          <p:nvPr/>
        </p:nvCxnSpPr>
        <p:spPr>
          <a:xfrm>
            <a:off x="8229600" y="2341418"/>
            <a:ext cx="3186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2"/>
          <a:stretch>
            <a:fillRect/>
          </a:stretch>
        </p:blipFill>
        <p:spPr>
          <a:xfrm>
            <a:off x="7171892" y="5152384"/>
            <a:ext cx="2752725" cy="166687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
            <a:ext cx="11122152" cy="1111348"/>
          </a:xfrm>
        </p:spPr>
        <p:txBody>
          <a:bodyPr/>
          <a:lstStyle/>
          <a:p>
            <a:pPr algn="ctr"/>
            <a:r>
              <a:rPr lang="es-ES" dirty="0"/>
              <a:t>D) El problema de la política</a:t>
            </a:r>
          </a:p>
        </p:txBody>
      </p:sp>
      <p:sp>
        <p:nvSpPr>
          <p:cNvPr id="3" name="Marcador de contenido 2"/>
          <p:cNvSpPr>
            <a:spLocks noGrp="1"/>
          </p:cNvSpPr>
          <p:nvPr>
            <p:ph idx="1"/>
          </p:nvPr>
        </p:nvSpPr>
        <p:spPr>
          <a:xfrm>
            <a:off x="309489" y="745588"/>
            <a:ext cx="11408899" cy="6112411"/>
          </a:xfrm>
        </p:spPr>
        <p:txBody>
          <a:bodyPr>
            <a:normAutofit fontScale="92500" lnSpcReduction="10000"/>
          </a:bodyPr>
          <a:lstStyle/>
          <a:p>
            <a:pPr marL="457200" indent="-457200"/>
            <a:endParaRPr lang="es-ES" b="1" dirty="0"/>
          </a:p>
          <a:p>
            <a:pPr marL="457200" indent="-457200"/>
            <a:r>
              <a:rPr lang="es-ES" dirty="0"/>
              <a:t>La </a:t>
            </a:r>
            <a:r>
              <a:rPr lang="es-ES" sz="2400" b="1" dirty="0">
                <a:solidFill>
                  <a:srgbClr val="FF0000"/>
                </a:solidFill>
              </a:rPr>
              <a:t>ley del Estado </a:t>
            </a:r>
            <a:r>
              <a:rPr lang="es-ES" dirty="0"/>
              <a:t>(ley positiva) </a:t>
            </a:r>
            <a:r>
              <a:rPr lang="es-ES" b="1" dirty="0">
                <a:solidFill>
                  <a:srgbClr val="00B050"/>
                </a:solidFill>
              </a:rPr>
              <a:t>debe definir y hacer explícita la ley natural</a:t>
            </a:r>
            <a:r>
              <a:rPr lang="es-ES" dirty="0"/>
              <a:t> </a:t>
            </a:r>
          </a:p>
          <a:p>
            <a:pPr marL="0" indent="0">
              <a:buNone/>
            </a:pPr>
            <a:r>
              <a:rPr lang="es-ES" dirty="0"/>
              <a:t>	por tal razón, </a:t>
            </a:r>
            <a:r>
              <a:rPr lang="es-ES" b="1" dirty="0"/>
              <a:t>el legislador no tiene derecho a promulgar leyes que vayan contra la ley natural o sean incompatibles con la </a:t>
            </a:r>
            <a:r>
              <a:rPr lang="es-ES" b="1" dirty="0" smtClean="0"/>
              <a:t>misma       </a:t>
            </a:r>
            <a:r>
              <a:rPr lang="es-ES" dirty="0"/>
              <a:t>su </a:t>
            </a:r>
            <a:r>
              <a:rPr lang="es-ES" b="1" dirty="0">
                <a:solidFill>
                  <a:srgbClr val="00B050"/>
                </a:solidFill>
              </a:rPr>
              <a:t>poder legislativo deriva en última instancia de Dios</a:t>
            </a:r>
            <a:r>
              <a:rPr lang="es-ES" dirty="0"/>
              <a:t>, ya que toda autoridad procede de Dios. </a:t>
            </a:r>
          </a:p>
          <a:p>
            <a:r>
              <a:rPr lang="es-ES" dirty="0"/>
              <a:t>Santo Tomás afirma que </a:t>
            </a:r>
            <a:r>
              <a:rPr lang="es-ES" b="1" dirty="0">
                <a:solidFill>
                  <a:srgbClr val="00B050"/>
                </a:solidFill>
              </a:rPr>
              <a:t>el fin de la sociedad es la vida buena</a:t>
            </a:r>
            <a:r>
              <a:rPr lang="es-ES" dirty="0"/>
              <a:t>, y que la vida buena es una vida </a:t>
            </a:r>
            <a:r>
              <a:rPr lang="es-ES" b="1" dirty="0">
                <a:solidFill>
                  <a:srgbClr val="00B050"/>
                </a:solidFill>
              </a:rPr>
              <a:t>según la virtud.       </a:t>
            </a:r>
            <a:r>
              <a:rPr lang="es-ES" b="1" dirty="0"/>
              <a:t>de modo que el fin de la sociedad es la vida virtuosa</a:t>
            </a:r>
            <a:r>
              <a:rPr lang="es-ES" dirty="0"/>
              <a:t>.</a:t>
            </a:r>
          </a:p>
          <a:p>
            <a:pPr marL="0" indent="0">
              <a:buNone/>
            </a:pPr>
            <a:r>
              <a:rPr lang="es-ES" b="1" dirty="0">
                <a:solidFill>
                  <a:srgbClr val="00B050"/>
                </a:solidFill>
              </a:rPr>
              <a:t>	Pero añade que el fin “último” del hombre es vivir virtuosamente para llegar a gozar de Dios</a:t>
            </a:r>
            <a:r>
              <a:rPr lang="es-ES" dirty="0"/>
              <a:t>. </a:t>
            </a:r>
            <a:r>
              <a:rPr lang="es-ES" b="1" dirty="0"/>
              <a:t>Conducir al hombre a ese fin no corresponde a la ley humana sino a la divina. La conducción se confía a Cristo y su Iglesia, de modo que el poder temporal del Estado debe estar sometido al poder de la Iglesia.   </a:t>
            </a:r>
            <a:r>
              <a:rPr lang="es-ES" b="1" dirty="0">
                <a:solidFill>
                  <a:srgbClr val="00B050"/>
                </a:solidFill>
              </a:rPr>
              <a:t>El poder de la Iglesia sobre el Estado no es un poder directo</a:t>
            </a:r>
            <a:r>
              <a:rPr lang="es-ES" dirty="0"/>
              <a:t>, ya que es al Estado y no a la Iglesia al que le corresponde administrar la economía y preservar la paz, pero debe atender estos asuntos con la mirada puesta en el fin sobrenatural del hombre</a:t>
            </a:r>
            <a:r>
              <a:rPr lang="es-ES" b="1" dirty="0">
                <a:solidFill>
                  <a:srgbClr val="00B050"/>
                </a:solidFill>
              </a:rPr>
              <a:t>.  </a:t>
            </a:r>
          </a:p>
          <a:p>
            <a:pPr marL="0" indent="0">
              <a:buNone/>
            </a:pPr>
            <a:r>
              <a:rPr lang="es-ES" b="1" dirty="0">
                <a:solidFill>
                  <a:srgbClr val="FFC000"/>
                </a:solidFill>
              </a:rPr>
              <a:t>    Así, </a:t>
            </a:r>
            <a:r>
              <a:rPr lang="es-ES" b="1" u="sng" dirty="0">
                <a:solidFill>
                  <a:srgbClr val="FFC000"/>
                </a:solidFill>
              </a:rPr>
              <a:t>aunque el Estado tiene su propia esfera no deja de estar subordinado a la Iglesia. </a:t>
            </a:r>
          </a:p>
          <a:p>
            <a:pPr marL="0" indent="0">
              <a:buNone/>
            </a:pPr>
            <a:endParaRPr lang="es-ES" b="1" dirty="0">
              <a:solidFill>
                <a:srgbClr val="00B050"/>
              </a:solidFill>
            </a:endParaRPr>
          </a:p>
          <a:p>
            <a:pPr marL="0" indent="0">
              <a:buNone/>
            </a:pPr>
            <a:r>
              <a:rPr lang="es-ES" b="1" dirty="0">
                <a:solidFill>
                  <a:srgbClr val="FF0000"/>
                </a:solidFill>
              </a:rPr>
              <a:t>Ley positiva: </a:t>
            </a:r>
            <a:r>
              <a:rPr lang="es-ES" b="1" dirty="0"/>
              <a:t>Aquella que el gobernante promulga para lograr el orden. Es la aplicación de la ley natural a la infinita variedad de situaciones que el ser humano es capaz de crear.</a:t>
            </a:r>
          </a:p>
          <a:p>
            <a:pPr marL="0" indent="0">
              <a:buNone/>
            </a:pPr>
            <a:r>
              <a:rPr lang="es-ES" b="1" dirty="0"/>
              <a:t>La </a:t>
            </a:r>
            <a:r>
              <a:rPr lang="es-ES" b="1" dirty="0">
                <a:solidFill>
                  <a:srgbClr val="FF0000"/>
                </a:solidFill>
              </a:rPr>
              <a:t>conexión con la ley natural </a:t>
            </a:r>
            <a:r>
              <a:rPr lang="es-ES" b="1" dirty="0"/>
              <a:t>otorga a las leyes humanas (leyes positivas) su </a:t>
            </a:r>
            <a:r>
              <a:rPr lang="es-ES" b="1" dirty="0">
                <a:solidFill>
                  <a:srgbClr val="00B050"/>
                </a:solidFill>
              </a:rPr>
              <a:t>legitimidad.</a:t>
            </a:r>
          </a:p>
          <a:p>
            <a:pPr marL="731520" lvl="1" indent="-457200">
              <a:buNone/>
            </a:pPr>
            <a:endParaRPr lang="es-ES" dirty="0"/>
          </a:p>
          <a:p>
            <a:pPr lvl="1"/>
            <a:endParaRPr lang="es-ES" dirty="0"/>
          </a:p>
        </p:txBody>
      </p:sp>
      <p:cxnSp>
        <p:nvCxnSpPr>
          <p:cNvPr id="5" name="Conector recto 4">
            <a:extLst>
              <a:ext uri="{FF2B5EF4-FFF2-40B4-BE49-F238E27FC236}">
                <a16:creationId xmlns:a16="http://schemas.microsoft.com/office/drawing/2014/main" id="{3E24034E-A151-FA43-B3AD-690262C0E839}"/>
              </a:ext>
            </a:extLst>
          </p:cNvPr>
          <p:cNvCxnSpPr/>
          <p:nvPr/>
        </p:nvCxnSpPr>
        <p:spPr>
          <a:xfrm>
            <a:off x="309489" y="5359791"/>
            <a:ext cx="37982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DB08D5C8-9125-2742-B990-23206047F382}"/>
              </a:ext>
            </a:extLst>
          </p:cNvPr>
          <p:cNvCxnSpPr/>
          <p:nvPr/>
        </p:nvCxnSpPr>
        <p:spPr>
          <a:xfrm>
            <a:off x="886265" y="1547446"/>
            <a:ext cx="351692" cy="225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B56B83C6-EEAE-B74B-B727-8E8078ECA9EA}"/>
              </a:ext>
            </a:extLst>
          </p:cNvPr>
          <p:cNvCxnSpPr/>
          <p:nvPr/>
        </p:nvCxnSpPr>
        <p:spPr>
          <a:xfrm>
            <a:off x="787791" y="3024554"/>
            <a:ext cx="478301" cy="19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3859FD76-2A93-EB49-BC5D-F073B0843E05}"/>
              </a:ext>
            </a:extLst>
          </p:cNvPr>
          <p:cNvCxnSpPr/>
          <p:nvPr/>
        </p:nvCxnSpPr>
        <p:spPr>
          <a:xfrm>
            <a:off x="5486400" y="1913207"/>
            <a:ext cx="379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6F8418E3-26BF-7C4C-9EA0-113318BD1351}"/>
              </a:ext>
            </a:extLst>
          </p:cNvPr>
          <p:cNvCxnSpPr/>
          <p:nvPr/>
        </p:nvCxnSpPr>
        <p:spPr>
          <a:xfrm>
            <a:off x="2433711" y="2757268"/>
            <a:ext cx="4220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Flecha abajo 15">
            <a:extLst>
              <a:ext uri="{FF2B5EF4-FFF2-40B4-BE49-F238E27FC236}">
                <a16:creationId xmlns:a16="http://schemas.microsoft.com/office/drawing/2014/main" id="{BAB01CE9-8CBC-644B-94A0-CA8AEB18749B}"/>
              </a:ext>
            </a:extLst>
          </p:cNvPr>
          <p:cNvSpPr/>
          <p:nvPr/>
        </p:nvSpPr>
        <p:spPr>
          <a:xfrm>
            <a:off x="5373858" y="4431323"/>
            <a:ext cx="393896" cy="3516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 name="Conector recto de flecha 17">
            <a:extLst>
              <a:ext uri="{FF2B5EF4-FFF2-40B4-BE49-F238E27FC236}">
                <a16:creationId xmlns:a16="http://schemas.microsoft.com/office/drawing/2014/main" id="{21DB6F37-33C5-6141-9537-E96903319331}"/>
              </a:ext>
            </a:extLst>
          </p:cNvPr>
          <p:cNvCxnSpPr/>
          <p:nvPr/>
        </p:nvCxnSpPr>
        <p:spPr>
          <a:xfrm>
            <a:off x="4698609" y="3826412"/>
            <a:ext cx="2954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535998" cy="1139483"/>
          </a:xfrm>
        </p:spPr>
        <p:txBody>
          <a:bodyPr/>
          <a:lstStyle/>
          <a:p>
            <a:pPr algn="ctr"/>
            <a:r>
              <a:rPr lang="es-ES" dirty="0"/>
              <a:t>E) El problema de la política</a:t>
            </a:r>
          </a:p>
        </p:txBody>
      </p:sp>
      <p:sp>
        <p:nvSpPr>
          <p:cNvPr id="3" name="Marcador de contenido 2"/>
          <p:cNvSpPr>
            <a:spLocks noGrp="1"/>
          </p:cNvSpPr>
          <p:nvPr>
            <p:ph idx="1"/>
          </p:nvPr>
        </p:nvSpPr>
        <p:spPr>
          <a:xfrm>
            <a:off x="406400" y="856343"/>
            <a:ext cx="11088312" cy="6001657"/>
          </a:xfrm>
        </p:spPr>
        <p:txBody>
          <a:bodyPr>
            <a:normAutofit fontScale="92500" lnSpcReduction="10000"/>
          </a:bodyPr>
          <a:lstStyle/>
          <a:p>
            <a:pPr marL="457200" indent="-457200"/>
            <a:endParaRPr lang="es-ES" b="1" dirty="0"/>
          </a:p>
          <a:p>
            <a:pPr marL="457200" indent="-457200"/>
            <a:r>
              <a:rPr lang="es-ES" b="1" dirty="0">
                <a:solidFill>
                  <a:srgbClr val="FF0000"/>
                </a:solidFill>
              </a:rPr>
              <a:t>Para Santo Tomás, </a:t>
            </a:r>
            <a:r>
              <a:rPr lang="es-ES" dirty="0"/>
              <a:t>al igual que para Aristóteles, </a:t>
            </a:r>
            <a:r>
              <a:rPr lang="es-ES" b="1" dirty="0">
                <a:solidFill>
                  <a:srgbClr val="00B050"/>
                </a:solidFill>
              </a:rPr>
              <a:t>el ser humano es un animal social (político)</a:t>
            </a:r>
          </a:p>
          <a:p>
            <a:pPr marL="457200" indent="-457200"/>
            <a:r>
              <a:rPr lang="es-ES" b="1" dirty="0">
                <a:solidFill>
                  <a:srgbClr val="FF0000"/>
                </a:solidFill>
              </a:rPr>
              <a:t>El Estado </a:t>
            </a:r>
            <a:r>
              <a:rPr lang="es-ES" dirty="0"/>
              <a:t>es, por tanto, una </a:t>
            </a:r>
            <a:r>
              <a:rPr lang="es-ES" b="1" dirty="0">
                <a:solidFill>
                  <a:srgbClr val="00B050"/>
                </a:solidFill>
              </a:rPr>
              <a:t>institución basada en la naturaleza del ser humano. </a:t>
            </a:r>
          </a:p>
          <a:p>
            <a:pPr marL="457200" indent="-457200"/>
            <a:r>
              <a:rPr lang="es-ES" b="1" dirty="0">
                <a:solidFill>
                  <a:srgbClr val="FF0000"/>
                </a:solidFill>
              </a:rPr>
              <a:t>Sociedad</a:t>
            </a:r>
            <a:r>
              <a:rPr lang="es-ES" b="1" dirty="0"/>
              <a:t> como conjunto de personas cuya unidad se debe a un fin común: ayuda mutua (bien común)</a:t>
            </a:r>
          </a:p>
          <a:p>
            <a:pPr marL="457200" indent="-457200"/>
            <a:endParaRPr lang="es-ES" b="1" dirty="0"/>
          </a:p>
          <a:p>
            <a:pPr marL="0" indent="0" algn="ctr">
              <a:buNone/>
            </a:pPr>
            <a:r>
              <a:rPr lang="es-ES" b="1" dirty="0">
                <a:solidFill>
                  <a:srgbClr val="FFC000"/>
                </a:solidFill>
              </a:rPr>
              <a:t>El fin del Estado será ese bien común, las condiciones para que los seres humanos, familias y asociaciones puedan lograr su mayor desarrollo: vida justa y virtuosa, preservando la paz y el bienestar común.</a:t>
            </a:r>
          </a:p>
          <a:p>
            <a:pPr marL="0" indent="0">
              <a:buNone/>
            </a:pPr>
            <a:endParaRPr lang="es-ES" b="1" dirty="0">
              <a:solidFill>
                <a:srgbClr val="FFC000"/>
              </a:solidFill>
            </a:endParaRPr>
          </a:p>
          <a:p>
            <a:pPr marL="457200" indent="-457200"/>
            <a:r>
              <a:rPr lang="es-ES" b="1" dirty="0"/>
              <a:t>Forma de gobierno más adecuada: </a:t>
            </a:r>
            <a:r>
              <a:rPr lang="es-ES" b="1" dirty="0">
                <a:solidFill>
                  <a:srgbClr val="FF0000"/>
                </a:solidFill>
              </a:rPr>
              <a:t>Monarquía     </a:t>
            </a:r>
            <a:r>
              <a:rPr lang="es-ES" b="1" dirty="0">
                <a:solidFill>
                  <a:srgbClr val="00B050"/>
                </a:solidFill>
              </a:rPr>
              <a:t>El rey tiene que ser en su reino lo mismo que el alma en el cuerpo y que Dios en el mundo.</a:t>
            </a:r>
          </a:p>
          <a:p>
            <a:pPr marL="0" indent="0">
              <a:buNone/>
            </a:pPr>
            <a:r>
              <a:rPr lang="es-ES" b="1" dirty="0"/>
              <a:t>	La peor forma de gobierno será la </a:t>
            </a:r>
            <a:r>
              <a:rPr lang="es-ES" b="1" dirty="0">
                <a:solidFill>
                  <a:srgbClr val="FF0000"/>
                </a:solidFill>
              </a:rPr>
              <a:t>tiranía</a:t>
            </a:r>
            <a:r>
              <a:rPr lang="es-ES" b="1" dirty="0"/>
              <a:t>. </a:t>
            </a:r>
            <a:endParaRPr lang="es-ES" b="1" dirty="0" smtClean="0"/>
          </a:p>
          <a:p>
            <a:pPr marL="0" indent="0">
              <a:buNone/>
            </a:pPr>
            <a:r>
              <a:rPr lang="es-ES" dirty="0" smtClean="0"/>
              <a:t>Santo Tomás hace una relación similar a la de Aristóteles entre formas buenas y malas de gobierno, de ahí su elección. </a:t>
            </a:r>
            <a:endParaRPr lang="es-ES" dirty="0"/>
          </a:p>
          <a:p>
            <a:pPr marL="457200" indent="-457200"/>
            <a:r>
              <a:rPr lang="es-ES" b="1" dirty="0"/>
              <a:t>Respeto a la </a:t>
            </a:r>
            <a:r>
              <a:rPr lang="es-ES" b="1" dirty="0">
                <a:solidFill>
                  <a:srgbClr val="FF0000"/>
                </a:solidFill>
              </a:rPr>
              <a:t>ley natural</a:t>
            </a:r>
            <a:r>
              <a:rPr lang="es-ES" b="1" dirty="0"/>
              <a:t>, superior a cualquier orden legal       posibilidad de </a:t>
            </a:r>
            <a:r>
              <a:rPr lang="es-ES" b="1" dirty="0">
                <a:solidFill>
                  <a:srgbClr val="FF0000"/>
                </a:solidFill>
              </a:rPr>
              <a:t>desobediencia </a:t>
            </a:r>
            <a:endParaRPr lang="es-ES" b="1" dirty="0"/>
          </a:p>
          <a:p>
            <a:pPr marL="731520" lvl="1" indent="-457200">
              <a:buNone/>
            </a:pPr>
            <a:endParaRPr lang="es-ES" dirty="0"/>
          </a:p>
          <a:p>
            <a:pPr lvl="1"/>
            <a:endParaRPr lang="es-ES" dirty="0"/>
          </a:p>
        </p:txBody>
      </p:sp>
      <p:sp>
        <p:nvSpPr>
          <p:cNvPr id="4" name="Flecha abajo 3">
            <a:extLst>
              <a:ext uri="{FF2B5EF4-FFF2-40B4-BE49-F238E27FC236}">
                <a16:creationId xmlns:a16="http://schemas.microsoft.com/office/drawing/2014/main" id="{D04C877E-CDD2-4348-BF2E-32E21A870254}"/>
              </a:ext>
            </a:extLst>
          </p:cNvPr>
          <p:cNvSpPr/>
          <p:nvPr/>
        </p:nvSpPr>
        <p:spPr>
          <a:xfrm>
            <a:off x="5704801" y="2666274"/>
            <a:ext cx="633046" cy="450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de flecha 5">
            <a:extLst>
              <a:ext uri="{FF2B5EF4-FFF2-40B4-BE49-F238E27FC236}">
                <a16:creationId xmlns:a16="http://schemas.microsoft.com/office/drawing/2014/main" id="{3E7EC72B-168B-8948-8991-5DF847AA2EA3}"/>
              </a:ext>
            </a:extLst>
          </p:cNvPr>
          <p:cNvCxnSpPr/>
          <p:nvPr/>
        </p:nvCxnSpPr>
        <p:spPr>
          <a:xfrm>
            <a:off x="7715795" y="6178843"/>
            <a:ext cx="3798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6480374E-C874-D54C-A776-C52452B5F44C}"/>
              </a:ext>
            </a:extLst>
          </p:cNvPr>
          <p:cNvCxnSpPr/>
          <p:nvPr/>
        </p:nvCxnSpPr>
        <p:spPr>
          <a:xfrm>
            <a:off x="6414868" y="4541854"/>
            <a:ext cx="2391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8D46A30B-7297-534A-8EE8-0DE4150F8163}"/>
              </a:ext>
            </a:extLst>
          </p:cNvPr>
          <p:cNvCxnSpPr/>
          <p:nvPr/>
        </p:nvCxnSpPr>
        <p:spPr>
          <a:xfrm>
            <a:off x="1069848" y="5093397"/>
            <a:ext cx="351692" cy="232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Búsqueda de información</a:t>
            </a:r>
          </a:p>
        </p:txBody>
      </p:sp>
      <p:sp>
        <p:nvSpPr>
          <p:cNvPr id="3" name="2 Marcador de contenido"/>
          <p:cNvSpPr>
            <a:spLocks noGrp="1"/>
          </p:cNvSpPr>
          <p:nvPr>
            <p:ph idx="1"/>
          </p:nvPr>
        </p:nvSpPr>
        <p:spPr>
          <a:xfrm>
            <a:off x="1069848" y="1870363"/>
            <a:ext cx="10058400" cy="4765964"/>
          </a:xfrm>
        </p:spPr>
        <p:txBody>
          <a:bodyPr>
            <a:normAutofit lnSpcReduction="10000"/>
          </a:bodyPr>
          <a:lstStyle/>
          <a:p>
            <a:r>
              <a:rPr lang="es-ES" dirty="0"/>
              <a:t>Escolástica</a:t>
            </a:r>
          </a:p>
          <a:p>
            <a:r>
              <a:rPr lang="es-ES" dirty="0"/>
              <a:t>Vida de Santo Tomás.</a:t>
            </a:r>
          </a:p>
          <a:p>
            <a:r>
              <a:rPr lang="es-ES" dirty="0"/>
              <a:t>Obra.</a:t>
            </a:r>
          </a:p>
          <a:p>
            <a:r>
              <a:rPr lang="es-ES" dirty="0"/>
              <a:t>Pensamiento:</a:t>
            </a:r>
          </a:p>
          <a:p>
            <a:pPr lvl="1"/>
            <a:r>
              <a:rPr lang="es-ES" dirty="0"/>
              <a:t>Fe y razón (Diferencias con S. Agustín).</a:t>
            </a:r>
          </a:p>
          <a:p>
            <a:pPr lvl="1"/>
            <a:r>
              <a:rPr lang="es-ES" dirty="0"/>
              <a:t>Seres necesarios Vs. Seres contingentes.</a:t>
            </a:r>
          </a:p>
          <a:p>
            <a:pPr lvl="1"/>
            <a:r>
              <a:rPr lang="es-ES" dirty="0"/>
              <a:t>Dios: Acto puro.</a:t>
            </a:r>
          </a:p>
          <a:p>
            <a:pPr lvl="1"/>
            <a:r>
              <a:rPr lang="es-ES" dirty="0"/>
              <a:t>Demostración de la existencia de Dios:</a:t>
            </a:r>
          </a:p>
          <a:p>
            <a:pPr lvl="2"/>
            <a:r>
              <a:rPr lang="es-ES" dirty="0"/>
              <a:t>Argumento Ontológico San Anselmo (Buscar).</a:t>
            </a:r>
          </a:p>
          <a:p>
            <a:pPr lvl="2"/>
            <a:r>
              <a:rPr lang="es-ES" dirty="0"/>
              <a:t>Crítica al argumento.</a:t>
            </a:r>
          </a:p>
          <a:p>
            <a:pPr lvl="2"/>
            <a:r>
              <a:rPr lang="es-ES" dirty="0"/>
              <a:t>Cinco Vías para </a:t>
            </a:r>
            <a:r>
              <a:rPr lang="es-ES"/>
              <a:t>la demostración (5)</a:t>
            </a:r>
            <a:endParaRPr lang="es-ES" dirty="0"/>
          </a:p>
          <a:p>
            <a:pPr lvl="1"/>
            <a:r>
              <a:rPr lang="es-ES" dirty="0"/>
              <a:t>Felicidad.</a:t>
            </a:r>
          </a:p>
          <a:p>
            <a:pPr lvl="1"/>
            <a:r>
              <a:rPr lang="es-ES" dirty="0"/>
              <a:t>Facultades del alma.</a:t>
            </a:r>
          </a:p>
          <a:p>
            <a:pPr lvl="1"/>
            <a:r>
              <a:rPr lang="es-ES" dirty="0"/>
              <a:t>Ley natural.</a:t>
            </a:r>
          </a:p>
          <a:p>
            <a:pPr lvl="1"/>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2633288"/>
          </a:xfrm>
        </p:spPr>
        <p:txBody>
          <a:bodyPr/>
          <a:lstStyle/>
          <a:p>
            <a:pPr algn="ctr"/>
            <a:r>
              <a:rPr lang="es-ES" dirty="0"/>
              <a:t>(</a:t>
            </a:r>
            <a:r>
              <a:rPr lang="es-ES" dirty="0" err="1"/>
              <a:t>SANto</a:t>
            </a:r>
            <a:r>
              <a:rPr lang="es-ES" dirty="0"/>
              <a:t>) </a:t>
            </a:r>
            <a:r>
              <a:rPr lang="es-ES" dirty="0" err="1"/>
              <a:t>tomás</a:t>
            </a:r>
            <a:r>
              <a:rPr lang="es-ES" dirty="0"/>
              <a:t> de </a:t>
            </a:r>
            <a:r>
              <a:rPr lang="es-ES" dirty="0" err="1"/>
              <a:t>aquino</a:t>
            </a:r>
            <a:r>
              <a:rPr lang="es-ES" dirty="0"/>
              <a:t/>
            </a:r>
            <a:br>
              <a:rPr lang="es-ES" dirty="0"/>
            </a:br>
            <a:r>
              <a:rPr lang="es-ES" dirty="0"/>
              <a:t> (1225-1274 d.C.)</a:t>
            </a:r>
          </a:p>
        </p:txBody>
      </p:sp>
      <p:pic>
        <p:nvPicPr>
          <p:cNvPr id="6" name="5 Marcador de contenido" descr="SantoTomás.jpg"/>
          <p:cNvPicPr>
            <a:picLocks noGrp="1" noChangeAspect="1"/>
          </p:cNvPicPr>
          <p:nvPr>
            <p:ph idx="1"/>
          </p:nvPr>
        </p:nvPicPr>
        <p:blipFill>
          <a:blip r:embed="rId2"/>
          <a:stretch>
            <a:fillRect/>
          </a:stretch>
        </p:blipFill>
        <p:spPr>
          <a:xfrm>
            <a:off x="4808058" y="2660462"/>
            <a:ext cx="2645688" cy="3608719"/>
          </a:xfrm>
        </p:spPr>
      </p:pic>
    </p:spTree>
    <p:extLst>
      <p:ext uri="{BB962C8B-B14F-4D97-AF65-F5344CB8AC3E}">
        <p14:creationId xmlns:p14="http://schemas.microsoft.com/office/powerpoint/2010/main" val="2638440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VIDA</a:t>
            </a:r>
          </a:p>
        </p:txBody>
      </p:sp>
      <p:sp>
        <p:nvSpPr>
          <p:cNvPr id="3" name="Marcador de contenido 2"/>
          <p:cNvSpPr>
            <a:spLocks noGrp="1"/>
          </p:cNvSpPr>
          <p:nvPr>
            <p:ph idx="1"/>
          </p:nvPr>
        </p:nvSpPr>
        <p:spPr/>
        <p:txBody>
          <a:bodyPr>
            <a:normAutofit/>
          </a:bodyPr>
          <a:lstStyle/>
          <a:p>
            <a:r>
              <a:rPr lang="es-ES" dirty="0"/>
              <a:t>Nace en el año </a:t>
            </a:r>
            <a:r>
              <a:rPr lang="es-ES" b="1" dirty="0"/>
              <a:t>1225 </a:t>
            </a:r>
            <a:r>
              <a:rPr lang="es-ES" b="1" dirty="0" err="1"/>
              <a:t>d.c</a:t>
            </a:r>
            <a:r>
              <a:rPr lang="es-ES" b="1" dirty="0"/>
              <a:t> </a:t>
            </a:r>
            <a:r>
              <a:rPr lang="es-ES" dirty="0"/>
              <a:t>en el </a:t>
            </a:r>
            <a:r>
              <a:rPr lang="es-ES" b="1" dirty="0"/>
              <a:t>castillo de </a:t>
            </a:r>
            <a:r>
              <a:rPr lang="es-ES" b="1" dirty="0" err="1"/>
              <a:t>Roccasseca</a:t>
            </a:r>
            <a:r>
              <a:rPr lang="es-ES" dirty="0"/>
              <a:t>, cerca de Nápoles.</a:t>
            </a:r>
          </a:p>
          <a:p>
            <a:endParaRPr lang="es-ES" dirty="0"/>
          </a:p>
          <a:p>
            <a:r>
              <a:rPr lang="es-ES" dirty="0"/>
              <a:t>En </a:t>
            </a:r>
            <a:r>
              <a:rPr lang="es-ES" b="1" dirty="0"/>
              <a:t>1244</a:t>
            </a:r>
            <a:r>
              <a:rPr lang="es-ES" dirty="0"/>
              <a:t> toma en Nápoles el hábito de la </a:t>
            </a:r>
            <a:r>
              <a:rPr lang="es-ES" b="1" dirty="0"/>
              <a:t>Orden de los dominicos </a:t>
            </a:r>
            <a:r>
              <a:rPr lang="es-ES" dirty="0"/>
              <a:t>(orden mendicante), sin que su familia consiga disuadirle (fue raptado por sus hermanos y encerrado durante 2 años en </a:t>
            </a:r>
            <a:r>
              <a:rPr lang="es-ES" dirty="0" err="1"/>
              <a:t>Roccasseca</a:t>
            </a:r>
            <a:r>
              <a:rPr lang="es-ES" dirty="0"/>
              <a:t>, enviándole, incluso, a una mujer que ejercía la prostitución para intentar que colgase el hábito).</a:t>
            </a:r>
          </a:p>
          <a:p>
            <a:endParaRPr lang="es-ES" dirty="0"/>
          </a:p>
          <a:p>
            <a:r>
              <a:rPr lang="es-ES" dirty="0"/>
              <a:t>Estudia en </a:t>
            </a:r>
            <a:r>
              <a:rPr lang="es-ES" b="1" dirty="0"/>
              <a:t>París</a:t>
            </a:r>
            <a:r>
              <a:rPr lang="es-ES" dirty="0"/>
              <a:t> y en </a:t>
            </a:r>
            <a:r>
              <a:rPr lang="es-ES" b="1" dirty="0"/>
              <a:t>Colonia</a:t>
            </a:r>
            <a:r>
              <a:rPr lang="es-ES" dirty="0"/>
              <a:t> con </a:t>
            </a:r>
            <a:r>
              <a:rPr lang="es-ES" b="1" dirty="0"/>
              <a:t>Alberto Magno</a:t>
            </a:r>
            <a:r>
              <a:rPr lang="es-ES" dirty="0"/>
              <a:t>, erudito que intentó compaginar la obra de Aristóteles con el cristianismo.</a:t>
            </a:r>
          </a:p>
          <a:p>
            <a:endParaRPr lang="es-ES" dirty="0"/>
          </a:p>
          <a:p>
            <a:r>
              <a:rPr lang="es-ES" dirty="0"/>
              <a:t>Muere en </a:t>
            </a:r>
            <a:r>
              <a:rPr lang="es-ES" b="1" dirty="0"/>
              <a:t>1274</a:t>
            </a:r>
            <a:r>
              <a:rPr lang="es-ES" dirty="0"/>
              <a:t>, camino del segundo concilio de Lyon.</a:t>
            </a:r>
          </a:p>
        </p:txBody>
      </p:sp>
    </p:spTree>
    <p:extLst>
      <p:ext uri="{BB962C8B-B14F-4D97-AF65-F5344CB8AC3E}">
        <p14:creationId xmlns:p14="http://schemas.microsoft.com/office/powerpoint/2010/main" val="282553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Obra </a:t>
            </a:r>
          </a:p>
        </p:txBody>
      </p:sp>
      <p:sp>
        <p:nvSpPr>
          <p:cNvPr id="3" name="Marcador de contenido 2"/>
          <p:cNvSpPr>
            <a:spLocks noGrp="1"/>
          </p:cNvSpPr>
          <p:nvPr>
            <p:ph idx="1"/>
          </p:nvPr>
        </p:nvSpPr>
        <p:spPr/>
        <p:txBody>
          <a:bodyPr>
            <a:normAutofit/>
          </a:bodyPr>
          <a:lstStyle/>
          <a:p>
            <a:pPr>
              <a:buNone/>
            </a:pPr>
            <a:r>
              <a:rPr lang="es-ES" sz="2400" dirty="0"/>
              <a:t>Sus obras más destacadas son:</a:t>
            </a:r>
          </a:p>
          <a:p>
            <a:r>
              <a:rPr lang="es-ES" sz="2400" b="1" i="1" dirty="0" err="1">
                <a:solidFill>
                  <a:srgbClr val="FF0000"/>
                </a:solidFill>
              </a:rPr>
              <a:t>Summa</a:t>
            </a:r>
            <a:r>
              <a:rPr lang="es-ES" sz="2400" b="1" i="1" dirty="0">
                <a:solidFill>
                  <a:srgbClr val="FF0000"/>
                </a:solidFill>
              </a:rPr>
              <a:t> contra gentiles</a:t>
            </a:r>
            <a:r>
              <a:rPr lang="es-ES" sz="2400" b="1" i="1" dirty="0"/>
              <a:t>. </a:t>
            </a:r>
            <a:r>
              <a:rPr lang="es-ES" sz="2400" dirty="0"/>
              <a:t>Escrita para que sirviera a predicadores españoles que tenían que dirigirse a judíos y musulmanes, usando casi exclusivamente </a:t>
            </a:r>
            <a:r>
              <a:rPr lang="es-ES" sz="2400" b="1" dirty="0"/>
              <a:t>argumentos de razón </a:t>
            </a:r>
            <a:r>
              <a:rPr lang="es-ES" sz="2400" dirty="0"/>
              <a:t>para convencerles. Por eso se ha dado en llamar también “</a:t>
            </a:r>
            <a:r>
              <a:rPr lang="es-ES" sz="2400" b="1" dirty="0"/>
              <a:t>Suma filosófica</a:t>
            </a:r>
            <a:r>
              <a:rPr lang="es-ES" sz="2400" dirty="0"/>
              <a:t>”</a:t>
            </a:r>
          </a:p>
          <a:p>
            <a:r>
              <a:rPr lang="es-ES" sz="2400" b="1" i="1" dirty="0" err="1">
                <a:solidFill>
                  <a:srgbClr val="FF0000"/>
                </a:solidFill>
              </a:rPr>
              <a:t>Summa</a:t>
            </a:r>
            <a:r>
              <a:rPr lang="es-ES" sz="2400" b="1" i="1" dirty="0">
                <a:solidFill>
                  <a:srgbClr val="FF0000"/>
                </a:solidFill>
              </a:rPr>
              <a:t> </a:t>
            </a:r>
            <a:r>
              <a:rPr lang="es-ES" sz="2400" b="1" i="1" dirty="0" err="1">
                <a:solidFill>
                  <a:srgbClr val="FF0000"/>
                </a:solidFill>
              </a:rPr>
              <a:t>theologiae</a:t>
            </a:r>
            <a:r>
              <a:rPr lang="es-ES" sz="2400" b="1" i="1" dirty="0">
                <a:solidFill>
                  <a:srgbClr val="FF0000"/>
                </a:solidFill>
              </a:rPr>
              <a:t>: </a:t>
            </a:r>
            <a:r>
              <a:rPr lang="es-ES" sz="2400" dirty="0"/>
              <a:t>La “Suma teológica” es la obra maestra de santo Tomás. Dividida en tres partes: Sobre </a:t>
            </a:r>
            <a:r>
              <a:rPr lang="es-ES" sz="2400" b="1" dirty="0"/>
              <a:t>Dios creador, uno y trino</a:t>
            </a:r>
            <a:r>
              <a:rPr lang="es-ES" sz="2400" dirty="0"/>
              <a:t>; sobre la </a:t>
            </a:r>
            <a:r>
              <a:rPr lang="es-ES" sz="2400" b="1" dirty="0"/>
              <a:t>vida moral del hombre</a:t>
            </a:r>
            <a:r>
              <a:rPr lang="es-ES" sz="2400" dirty="0"/>
              <a:t>: felicidad, pasiones, virtudes, etc. Y la tercera parte sobre </a:t>
            </a:r>
            <a:r>
              <a:rPr lang="es-ES" sz="2400" b="1" dirty="0"/>
              <a:t>Cristo, la gracia y los sacramentos</a:t>
            </a:r>
            <a:r>
              <a:rPr lang="es-ES" sz="2400" dirty="0"/>
              <a:t>.</a:t>
            </a:r>
          </a:p>
          <a:p>
            <a:r>
              <a:rPr lang="es-ES" sz="2400" b="1" i="1" dirty="0">
                <a:solidFill>
                  <a:srgbClr val="FF0000"/>
                </a:solidFill>
              </a:rPr>
              <a:t>Comentarios a Aristóteles.</a:t>
            </a:r>
            <a:endParaRPr lang="es-ES" sz="2400" i="1" dirty="0">
              <a:solidFill>
                <a:srgbClr val="FF0000"/>
              </a:solidFill>
            </a:endParaRPr>
          </a:p>
          <a:p>
            <a:endParaRPr lang="es-ES" sz="2400" dirty="0"/>
          </a:p>
        </p:txBody>
      </p:sp>
    </p:spTree>
    <p:extLst>
      <p:ext uri="{BB962C8B-B14F-4D97-AF65-F5344CB8AC3E}">
        <p14:creationId xmlns:p14="http://schemas.microsoft.com/office/powerpoint/2010/main" val="633120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067309" cy="1399309"/>
          </a:xfrm>
        </p:spPr>
        <p:txBody>
          <a:bodyPr>
            <a:normAutofit/>
          </a:bodyPr>
          <a:lstStyle/>
          <a:p>
            <a:pPr algn="ctr"/>
            <a:r>
              <a:rPr lang="es-ES" sz="4800" dirty="0"/>
              <a:t>A) El problema del conocimiento (+ REALIDAD) (I)</a:t>
            </a:r>
          </a:p>
        </p:txBody>
      </p:sp>
      <p:sp>
        <p:nvSpPr>
          <p:cNvPr id="3" name="Marcador de contenido 2"/>
          <p:cNvSpPr>
            <a:spLocks noGrp="1"/>
          </p:cNvSpPr>
          <p:nvPr>
            <p:ph idx="1"/>
          </p:nvPr>
        </p:nvSpPr>
        <p:spPr>
          <a:xfrm>
            <a:off x="346363" y="1039091"/>
            <a:ext cx="10848109" cy="5347854"/>
          </a:xfrm>
        </p:spPr>
        <p:txBody>
          <a:bodyPr>
            <a:normAutofit/>
          </a:bodyPr>
          <a:lstStyle/>
          <a:p>
            <a:pPr marL="457200" indent="-457200"/>
            <a:endParaRPr lang="es-ES" dirty="0"/>
          </a:p>
          <a:p>
            <a:pPr marL="457200" indent="-457200"/>
            <a:r>
              <a:rPr lang="es-ES" dirty="0"/>
              <a:t>Tomás de Aquino mantiene que la </a:t>
            </a:r>
            <a:r>
              <a:rPr lang="es-ES" b="1" dirty="0">
                <a:solidFill>
                  <a:srgbClr val="FF0000"/>
                </a:solidFill>
              </a:rPr>
              <a:t>filosofía</a:t>
            </a:r>
            <a:r>
              <a:rPr lang="es-ES" dirty="0"/>
              <a:t> y la </a:t>
            </a:r>
            <a:r>
              <a:rPr lang="es-ES" b="1" dirty="0">
                <a:solidFill>
                  <a:srgbClr val="FF0000"/>
                </a:solidFill>
              </a:rPr>
              <a:t>teología</a:t>
            </a:r>
            <a:r>
              <a:rPr lang="es-ES" dirty="0"/>
              <a:t> son dos ciencias distintas, con </a:t>
            </a:r>
            <a:r>
              <a:rPr lang="es-ES" b="1" dirty="0">
                <a:solidFill>
                  <a:srgbClr val="FF0000"/>
                </a:solidFill>
              </a:rPr>
              <a:t>objetos, métodos y criterios diferentes</a:t>
            </a:r>
            <a:r>
              <a:rPr lang="es-ES" dirty="0"/>
              <a:t>, y que cada una en su propio campo es </a:t>
            </a:r>
            <a:r>
              <a:rPr lang="es-ES" b="1" dirty="0">
                <a:solidFill>
                  <a:srgbClr val="00B050"/>
                </a:solidFill>
              </a:rPr>
              <a:t>autónoma</a:t>
            </a:r>
            <a:r>
              <a:rPr lang="es-ES" dirty="0">
                <a:solidFill>
                  <a:srgbClr val="00B050"/>
                </a:solidFill>
              </a:rPr>
              <a:t> y </a:t>
            </a:r>
            <a:r>
              <a:rPr lang="es-ES" b="1" dirty="0">
                <a:solidFill>
                  <a:srgbClr val="00B050"/>
                </a:solidFill>
              </a:rPr>
              <a:t>autosuficiente</a:t>
            </a:r>
            <a:r>
              <a:rPr lang="es-ES" dirty="0">
                <a:solidFill>
                  <a:srgbClr val="00B050"/>
                </a:solidFill>
              </a:rPr>
              <a:t>.</a:t>
            </a:r>
          </a:p>
          <a:p>
            <a:pPr marL="0" indent="0">
              <a:buNone/>
            </a:pPr>
            <a:r>
              <a:rPr lang="es-ES" dirty="0"/>
              <a:t>	Sin embargo, una vez realizada esta delimitación de dominios, Tomás de Aquino</a:t>
            </a:r>
            <a:r>
              <a:rPr lang="es-ES" dirty="0">
                <a:solidFill>
                  <a:srgbClr val="00B050"/>
                </a:solidFill>
              </a:rPr>
              <a:t> intenta </a:t>
            </a:r>
            <a:r>
              <a:rPr lang="es-ES" b="1" dirty="0">
                <a:solidFill>
                  <a:srgbClr val="00B050"/>
                </a:solidFill>
              </a:rPr>
              <a:t>hacer concordar la razón y la fe</a:t>
            </a:r>
            <a:r>
              <a:rPr lang="es-ES" b="1" dirty="0">
                <a:solidFill>
                  <a:srgbClr val="FF0000"/>
                </a:solidFill>
              </a:rPr>
              <a:t>. </a:t>
            </a:r>
          </a:p>
          <a:p>
            <a:pPr marL="0" indent="0">
              <a:buNone/>
            </a:pPr>
            <a:endParaRPr lang="es-ES" b="1" dirty="0">
              <a:solidFill>
                <a:srgbClr val="FF0000"/>
              </a:solidFill>
            </a:endParaRPr>
          </a:p>
          <a:p>
            <a:pPr marL="0" indent="0" algn="ctr">
              <a:buNone/>
            </a:pPr>
            <a:r>
              <a:rPr lang="es-ES" dirty="0"/>
              <a:t>	</a:t>
            </a:r>
            <a:r>
              <a:rPr lang="es-ES" dirty="0">
                <a:solidFill>
                  <a:srgbClr val="FFC000"/>
                </a:solidFill>
              </a:rPr>
              <a:t>El </a:t>
            </a:r>
            <a:r>
              <a:rPr lang="es-ES" b="1" dirty="0">
                <a:solidFill>
                  <a:srgbClr val="FFC000"/>
                </a:solidFill>
              </a:rPr>
              <a:t>teólogo</a:t>
            </a:r>
            <a:r>
              <a:rPr lang="es-ES" dirty="0">
                <a:solidFill>
                  <a:srgbClr val="FFC000"/>
                </a:solidFill>
              </a:rPr>
              <a:t> parte de la </a:t>
            </a:r>
            <a:r>
              <a:rPr lang="es-ES" b="1" dirty="0">
                <a:solidFill>
                  <a:srgbClr val="FFC000"/>
                </a:solidFill>
              </a:rPr>
              <a:t>fe en la revelación divina</a:t>
            </a:r>
            <a:r>
              <a:rPr lang="es-ES" dirty="0">
                <a:solidFill>
                  <a:srgbClr val="FFC000"/>
                </a:solidFill>
              </a:rPr>
              <a:t>, mientras que el </a:t>
            </a:r>
            <a:r>
              <a:rPr lang="es-ES" b="1" dirty="0">
                <a:solidFill>
                  <a:srgbClr val="FFC000"/>
                </a:solidFill>
              </a:rPr>
              <a:t>filósofo</a:t>
            </a:r>
            <a:r>
              <a:rPr lang="es-ES" dirty="0">
                <a:solidFill>
                  <a:srgbClr val="FFC000"/>
                </a:solidFill>
              </a:rPr>
              <a:t> solo admite </a:t>
            </a:r>
            <a:r>
              <a:rPr lang="es-ES" b="1" dirty="0">
                <a:solidFill>
                  <a:srgbClr val="FFC000"/>
                </a:solidFill>
              </a:rPr>
              <a:t>lo que llega por medio de su razón</a:t>
            </a:r>
            <a:r>
              <a:rPr lang="es-ES" dirty="0">
                <a:solidFill>
                  <a:srgbClr val="FFC000"/>
                </a:solidFill>
              </a:rPr>
              <a:t>.</a:t>
            </a:r>
          </a:p>
          <a:p>
            <a:pPr marL="457200" indent="-457200"/>
            <a:r>
              <a:rPr lang="es-ES" dirty="0"/>
              <a:t>Afirma que </a:t>
            </a:r>
            <a:r>
              <a:rPr lang="es-ES" b="1" dirty="0"/>
              <a:t>cuando el objeto de la filosofía y la teología coinciden </a:t>
            </a:r>
            <a:r>
              <a:rPr lang="es-ES" dirty="0"/>
              <a:t>(cuando se ocupan de los mismos temas) </a:t>
            </a:r>
            <a:r>
              <a:rPr lang="es-ES" b="1" dirty="0"/>
              <a:t>necesariamente tiene que existir </a:t>
            </a:r>
            <a:r>
              <a:rPr lang="es-ES" b="1" dirty="0">
                <a:solidFill>
                  <a:srgbClr val="00B050"/>
                </a:solidFill>
              </a:rPr>
              <a:t>armonía</a:t>
            </a:r>
            <a:r>
              <a:rPr lang="es-ES" b="1" dirty="0"/>
              <a:t>.</a:t>
            </a:r>
          </a:p>
          <a:p>
            <a:pPr lvl="1"/>
            <a:endParaRPr lang="es-ES" dirty="0"/>
          </a:p>
          <a:p>
            <a:pPr lvl="1"/>
            <a:endParaRPr lang="es-ES" dirty="0"/>
          </a:p>
        </p:txBody>
      </p:sp>
      <p:cxnSp>
        <p:nvCxnSpPr>
          <p:cNvPr id="5" name="Conector recto de flecha 4"/>
          <p:cNvCxnSpPr/>
          <p:nvPr/>
        </p:nvCxnSpPr>
        <p:spPr>
          <a:xfrm>
            <a:off x="845127" y="2438400"/>
            <a:ext cx="332510" cy="221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Flecha abajo 5"/>
          <p:cNvSpPr/>
          <p:nvPr/>
        </p:nvSpPr>
        <p:spPr>
          <a:xfrm>
            <a:off x="5611090" y="3228109"/>
            <a:ext cx="568037" cy="387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2"/>
          <a:stretch>
            <a:fillRect/>
          </a:stretch>
        </p:blipFill>
        <p:spPr>
          <a:xfrm>
            <a:off x="4747779" y="5086350"/>
            <a:ext cx="2571750" cy="1771650"/>
          </a:xfrm>
          <a:prstGeom prst="rect">
            <a:avLst/>
          </a:prstGeom>
        </p:spPr>
      </p:pic>
    </p:spTree>
    <p:extLst>
      <p:ext uri="{BB962C8B-B14F-4D97-AF65-F5344CB8AC3E}">
        <p14:creationId xmlns:p14="http://schemas.microsoft.com/office/powerpoint/2010/main" val="3462669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927" y="235249"/>
            <a:ext cx="11263745" cy="651441"/>
          </a:xfrm>
        </p:spPr>
        <p:txBody>
          <a:bodyPr>
            <a:normAutofit fontScale="90000"/>
          </a:bodyPr>
          <a:lstStyle/>
          <a:p>
            <a:r>
              <a:rPr lang="es-ES" sz="4800" dirty="0"/>
              <a:t>A) El problema del conocimiento (+ REALIDAD) (I)</a:t>
            </a:r>
            <a:endParaRPr lang="es-ES" dirty="0"/>
          </a:p>
        </p:txBody>
      </p:sp>
      <p:sp>
        <p:nvSpPr>
          <p:cNvPr id="3" name="Marcador de contenido 2"/>
          <p:cNvSpPr>
            <a:spLocks noGrp="1"/>
          </p:cNvSpPr>
          <p:nvPr>
            <p:ph idx="1"/>
          </p:nvPr>
        </p:nvSpPr>
        <p:spPr>
          <a:xfrm>
            <a:off x="387927" y="1385455"/>
            <a:ext cx="10740321" cy="4786745"/>
          </a:xfrm>
        </p:spPr>
        <p:txBody>
          <a:bodyPr/>
          <a:lstStyle/>
          <a:p>
            <a:pPr marL="0" lvl="0" indent="0">
              <a:buClr>
                <a:srgbClr val="D34817">
                  <a:lumMod val="75000"/>
                </a:srgbClr>
              </a:buClr>
              <a:buNone/>
            </a:pPr>
            <a:r>
              <a:rPr lang="es-ES" sz="1900" b="1" dirty="0">
                <a:solidFill>
                  <a:srgbClr val="FF0000"/>
                </a:solidFill>
              </a:rPr>
              <a:t>	</a:t>
            </a:r>
            <a:r>
              <a:rPr lang="es-ES" sz="1800" b="1" dirty="0">
                <a:solidFill>
                  <a:srgbClr val="FF0000"/>
                </a:solidFill>
              </a:rPr>
              <a:t>Armonía: </a:t>
            </a:r>
            <a:r>
              <a:rPr lang="es-ES" sz="1800" b="1" dirty="0">
                <a:solidFill>
                  <a:srgbClr val="00B050"/>
                </a:solidFill>
              </a:rPr>
              <a:t>Si el uso de la razón es correcto, y la revelación es divina, no pueden engañarnos</a:t>
            </a:r>
            <a:r>
              <a:rPr lang="es-ES" sz="1800" dirty="0">
                <a:solidFill>
                  <a:prstClr val="black"/>
                </a:solidFill>
              </a:rPr>
              <a:t>.</a:t>
            </a:r>
          </a:p>
          <a:p>
            <a:pPr marL="731520" lvl="1" indent="-457200">
              <a:buClr>
                <a:srgbClr val="D34817">
                  <a:lumMod val="75000"/>
                </a:srgbClr>
              </a:buClr>
            </a:pPr>
            <a:r>
              <a:rPr lang="es-ES" dirty="0">
                <a:solidFill>
                  <a:prstClr val="black"/>
                </a:solidFill>
              </a:rPr>
              <a:t>Si se da un </a:t>
            </a:r>
            <a:r>
              <a:rPr lang="es-ES" b="1" u="sng" dirty="0">
                <a:solidFill>
                  <a:prstClr val="black"/>
                </a:solidFill>
              </a:rPr>
              <a:t>desacuerdo</a:t>
            </a:r>
            <a:r>
              <a:rPr lang="es-ES" b="1" dirty="0">
                <a:solidFill>
                  <a:prstClr val="black"/>
                </a:solidFill>
              </a:rPr>
              <a:t> entre razón y fe</a:t>
            </a:r>
            <a:r>
              <a:rPr lang="es-ES" dirty="0">
                <a:solidFill>
                  <a:prstClr val="black"/>
                </a:solidFill>
              </a:rPr>
              <a:t>        nos encontramos ante un </a:t>
            </a:r>
            <a:r>
              <a:rPr lang="es-ES" b="1" u="sng" dirty="0">
                <a:solidFill>
                  <a:prstClr val="black"/>
                </a:solidFill>
              </a:rPr>
              <a:t>error</a:t>
            </a:r>
            <a:r>
              <a:rPr lang="es-ES" b="1" dirty="0">
                <a:solidFill>
                  <a:prstClr val="black"/>
                </a:solidFill>
              </a:rPr>
              <a:t>.</a:t>
            </a:r>
          </a:p>
          <a:p>
            <a:pPr marL="274320" lvl="1" indent="0">
              <a:buClr>
                <a:srgbClr val="D34817">
                  <a:lumMod val="75000"/>
                </a:srgbClr>
              </a:buClr>
              <a:buNone/>
            </a:pPr>
            <a:endParaRPr lang="es-ES" b="1" dirty="0">
              <a:solidFill>
                <a:prstClr val="black"/>
              </a:solidFill>
            </a:endParaRPr>
          </a:p>
          <a:p>
            <a:pPr marL="274320" lvl="1" indent="0">
              <a:buClr>
                <a:srgbClr val="D34817">
                  <a:lumMod val="75000"/>
                </a:srgbClr>
              </a:buClr>
              <a:buNone/>
            </a:pPr>
            <a:r>
              <a:rPr lang="es-ES" dirty="0">
                <a:solidFill>
                  <a:srgbClr val="FFC000"/>
                </a:solidFill>
              </a:rPr>
              <a:t>Ya que el error </a:t>
            </a:r>
            <a:r>
              <a:rPr lang="es-ES" b="1" dirty="0">
                <a:solidFill>
                  <a:srgbClr val="FFC000"/>
                </a:solidFill>
              </a:rPr>
              <a:t>no puede encontrarse en la revelación divina</a:t>
            </a:r>
            <a:r>
              <a:rPr lang="es-ES" dirty="0">
                <a:solidFill>
                  <a:srgbClr val="FFC000"/>
                </a:solidFill>
              </a:rPr>
              <a:t>, es necesario que se encuentre en la </a:t>
            </a:r>
            <a:r>
              <a:rPr lang="es-ES" b="1" dirty="0">
                <a:solidFill>
                  <a:srgbClr val="FFC000"/>
                </a:solidFill>
              </a:rPr>
              <a:t>filosofía</a:t>
            </a:r>
            <a:r>
              <a:rPr lang="es-ES" dirty="0">
                <a:solidFill>
                  <a:srgbClr val="FFC000"/>
                </a:solidFill>
              </a:rPr>
              <a:t>.</a:t>
            </a:r>
          </a:p>
          <a:p>
            <a:pPr marL="274320" lvl="1" indent="0">
              <a:buClr>
                <a:srgbClr val="D34817">
                  <a:lumMod val="75000"/>
                </a:srgbClr>
              </a:buClr>
              <a:buNone/>
            </a:pPr>
            <a:endParaRPr lang="es-ES" dirty="0">
              <a:solidFill>
                <a:srgbClr val="FFC000"/>
              </a:solidFill>
            </a:endParaRPr>
          </a:p>
          <a:p>
            <a:pPr marL="457200" lvl="0" indent="-457200">
              <a:buClr>
                <a:srgbClr val="D34817">
                  <a:lumMod val="75000"/>
                </a:srgbClr>
              </a:buClr>
            </a:pPr>
            <a:r>
              <a:rPr lang="es-ES" sz="1800" dirty="0">
                <a:solidFill>
                  <a:prstClr val="black"/>
                </a:solidFill>
              </a:rPr>
              <a:t>La </a:t>
            </a:r>
            <a:r>
              <a:rPr lang="es-ES" sz="1800" b="1" dirty="0">
                <a:solidFill>
                  <a:srgbClr val="FF0000"/>
                </a:solidFill>
              </a:rPr>
              <a:t>fe</a:t>
            </a:r>
            <a:r>
              <a:rPr lang="es-ES" sz="1800" dirty="0">
                <a:solidFill>
                  <a:prstClr val="black"/>
                </a:solidFill>
              </a:rPr>
              <a:t> ejerce </a:t>
            </a:r>
            <a:r>
              <a:rPr lang="es-ES" sz="1800" b="1" dirty="0">
                <a:solidFill>
                  <a:prstClr val="black"/>
                </a:solidFill>
              </a:rPr>
              <a:t>sobre la razón </a:t>
            </a:r>
            <a:r>
              <a:rPr lang="es-ES" sz="1800" dirty="0">
                <a:solidFill>
                  <a:prstClr val="black"/>
                </a:solidFill>
              </a:rPr>
              <a:t>una </a:t>
            </a:r>
            <a:r>
              <a:rPr lang="es-ES" sz="1800" b="1" u="sng" dirty="0">
                <a:solidFill>
                  <a:prstClr val="black"/>
                </a:solidFill>
              </a:rPr>
              <a:t>acción doble</a:t>
            </a:r>
            <a:r>
              <a:rPr lang="es-ES" sz="1800" dirty="0">
                <a:solidFill>
                  <a:prstClr val="black"/>
                </a:solidFill>
              </a:rPr>
              <a:t>:</a:t>
            </a:r>
          </a:p>
          <a:p>
            <a:pPr marL="0" lvl="0" indent="0">
              <a:buClr>
                <a:srgbClr val="D34817">
                  <a:lumMod val="75000"/>
                </a:srgbClr>
              </a:buClr>
              <a:buNone/>
            </a:pPr>
            <a:endParaRPr lang="es-ES" sz="1800" dirty="0">
              <a:solidFill>
                <a:prstClr val="black"/>
              </a:solidFill>
            </a:endParaRPr>
          </a:p>
          <a:p>
            <a:pPr marL="731520" lvl="1" indent="-457200">
              <a:buClr>
                <a:srgbClr val="D34817">
                  <a:lumMod val="75000"/>
                </a:srgbClr>
              </a:buClr>
            </a:pPr>
            <a:r>
              <a:rPr lang="es-ES" b="1" dirty="0">
                <a:solidFill>
                  <a:srgbClr val="00B050"/>
                </a:solidFill>
              </a:rPr>
              <a:t>Enseñar verdades inasequibles a la razón: </a:t>
            </a:r>
            <a:r>
              <a:rPr lang="es-ES" b="1" dirty="0">
                <a:solidFill>
                  <a:prstClr val="black"/>
                </a:solidFill>
              </a:rPr>
              <a:t>Produce un aumento esencial en su conocimiento de la realidad natural y sobrenatural      Trinidad, divinidad de Jesucristo</a:t>
            </a:r>
          </a:p>
          <a:p>
            <a:pPr marL="274320" lvl="1" indent="0">
              <a:buClr>
                <a:srgbClr val="D34817">
                  <a:lumMod val="75000"/>
                </a:srgbClr>
              </a:buClr>
              <a:buNone/>
            </a:pPr>
            <a:endParaRPr lang="es-ES" b="1" dirty="0">
              <a:solidFill>
                <a:prstClr val="black"/>
              </a:solidFill>
            </a:endParaRPr>
          </a:p>
          <a:p>
            <a:pPr marL="731520" lvl="1" indent="-457200">
              <a:buClr>
                <a:srgbClr val="D34817">
                  <a:lumMod val="75000"/>
                </a:srgbClr>
              </a:buClr>
            </a:pPr>
            <a:r>
              <a:rPr lang="es-ES" b="1" dirty="0">
                <a:solidFill>
                  <a:srgbClr val="00B050"/>
                </a:solidFill>
              </a:rPr>
              <a:t>Aclarar verdades que la razón puede encontrar por si misma      </a:t>
            </a:r>
            <a:r>
              <a:rPr lang="es-ES" b="1" dirty="0">
                <a:solidFill>
                  <a:prstClr val="black"/>
                </a:solidFill>
              </a:rPr>
              <a:t>Existencia de Dios, del alma, del pecado, la inmortalidad  del alma…</a:t>
            </a:r>
            <a:endParaRPr lang="es-ES" dirty="0">
              <a:solidFill>
                <a:prstClr val="black"/>
              </a:solidFill>
            </a:endParaRPr>
          </a:p>
          <a:p>
            <a:endParaRPr lang="es-ES" dirty="0"/>
          </a:p>
        </p:txBody>
      </p:sp>
      <p:sp>
        <p:nvSpPr>
          <p:cNvPr id="4" name="Flecha derecha 3"/>
          <p:cNvSpPr/>
          <p:nvPr/>
        </p:nvSpPr>
        <p:spPr>
          <a:xfrm>
            <a:off x="734291" y="1385455"/>
            <a:ext cx="415637" cy="289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abajo 4"/>
          <p:cNvSpPr/>
          <p:nvPr/>
        </p:nvSpPr>
        <p:spPr>
          <a:xfrm>
            <a:off x="5500254" y="2327565"/>
            <a:ext cx="387928" cy="332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Conector recto de flecha 6"/>
          <p:cNvCxnSpPr/>
          <p:nvPr/>
        </p:nvCxnSpPr>
        <p:spPr>
          <a:xfrm flipV="1">
            <a:off x="5500254" y="2147455"/>
            <a:ext cx="387927" cy="1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6968836" y="4710545"/>
            <a:ext cx="332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8021782" y="5334000"/>
            <a:ext cx="332509" cy="13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646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7889</TotalTime>
  <Words>3108</Words>
  <Application>Microsoft Office PowerPoint</Application>
  <PresentationFormat>Panorámica</PresentationFormat>
  <Paragraphs>229</Paragraphs>
  <Slides>31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31</vt:i4>
      </vt:variant>
    </vt:vector>
  </HeadingPairs>
  <TitlesOfParts>
    <vt:vector size="35" baseType="lpstr">
      <vt:lpstr>Rockwell</vt:lpstr>
      <vt:lpstr>Rockwell Condensed</vt:lpstr>
      <vt:lpstr>Wingdings</vt:lpstr>
      <vt:lpstr>Tipo de madera</vt:lpstr>
      <vt:lpstr>LA ESCOLÁSTICA (edad media, s. VIII-XIv)</vt:lpstr>
      <vt:lpstr>PROBLEMAS DE LA FILOSOFÍA MEDIEVAL</vt:lpstr>
      <vt:lpstr>PROBLEMAS DE LA FILOSOFÍA MEDIEVAL (II)</vt:lpstr>
      <vt:lpstr>Búsqueda de información</vt:lpstr>
      <vt:lpstr>(SANto) tomás de aquino  (1225-1274 d.C.)</vt:lpstr>
      <vt:lpstr>VIDA</vt:lpstr>
      <vt:lpstr>Obra </vt:lpstr>
      <vt:lpstr>A) El problema del conocimiento (+ REALIDAD) (I)</vt:lpstr>
      <vt:lpstr>A) El problema del conocimiento (+ REALIDAD) (I)</vt:lpstr>
      <vt:lpstr>A) El problema del conocimiento (+ REALIDAD) (II)</vt:lpstr>
      <vt:lpstr>Presentación de PowerPoint</vt:lpstr>
      <vt:lpstr>A) El problema del conocimiento (III)</vt:lpstr>
      <vt:lpstr>A) El problema del conocimiento (III)</vt:lpstr>
      <vt:lpstr>Presentación de PowerPoint</vt:lpstr>
      <vt:lpstr>A) El problema del conocimiento (IV)</vt:lpstr>
      <vt:lpstr>A) El problema del conocimiento – teología </vt:lpstr>
      <vt:lpstr>A) El problema del conocimiento – teología </vt:lpstr>
      <vt:lpstr>B) El problema de DIOS (i)</vt:lpstr>
      <vt:lpstr>B) El problema de DIOS (i)</vt:lpstr>
      <vt:lpstr>B) El problema de DIOS (iI)</vt:lpstr>
      <vt:lpstr>B) El problema de DIOS (III) </vt:lpstr>
      <vt:lpstr>B) El problema de DIOS (III) </vt:lpstr>
      <vt:lpstr>Presentación de PowerPoint</vt:lpstr>
      <vt:lpstr>b) El problema de DIOS (IV) </vt:lpstr>
      <vt:lpstr>C) El problema de la antropología </vt:lpstr>
      <vt:lpstr>C) El problema de la antropología </vt:lpstr>
      <vt:lpstr>D) El problema de la ética/moral (I)</vt:lpstr>
      <vt:lpstr>D) El problema de la ética/moral (II)</vt:lpstr>
      <vt:lpstr>D) El problema de la ética/moral (III)</vt:lpstr>
      <vt:lpstr>D) El problema de la política</vt:lpstr>
      <vt:lpstr>E) El problema de la política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1º</dc:title>
  <dc:creator>Joaquín G.</dc:creator>
  <cp:lastModifiedBy>Mireya Ferrer de Oya</cp:lastModifiedBy>
  <cp:revision>216</cp:revision>
  <dcterms:created xsi:type="dcterms:W3CDTF">2015-09-04T02:56:26Z</dcterms:created>
  <dcterms:modified xsi:type="dcterms:W3CDTF">2020-12-01T12:08:26Z</dcterms:modified>
</cp:coreProperties>
</file>