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0" r:id="rId3"/>
    <p:sldId id="321" r:id="rId4"/>
    <p:sldId id="323" r:id="rId5"/>
    <p:sldId id="322" r:id="rId6"/>
    <p:sldId id="345" r:id="rId7"/>
    <p:sldId id="324" r:id="rId8"/>
    <p:sldId id="284" r:id="rId9"/>
    <p:sldId id="285" r:id="rId10"/>
    <p:sldId id="339" r:id="rId11"/>
    <p:sldId id="341" r:id="rId12"/>
    <p:sldId id="286" r:id="rId13"/>
    <p:sldId id="287" r:id="rId14"/>
    <p:sldId id="328" r:id="rId15"/>
    <p:sldId id="338" r:id="rId16"/>
    <p:sldId id="340" r:id="rId17"/>
    <p:sldId id="295" r:id="rId18"/>
    <p:sldId id="331" r:id="rId19"/>
    <p:sldId id="346" r:id="rId20"/>
    <p:sldId id="329" r:id="rId21"/>
    <p:sldId id="337" r:id="rId22"/>
    <p:sldId id="332" r:id="rId23"/>
    <p:sldId id="343" r:id="rId24"/>
    <p:sldId id="344" r:id="rId25"/>
    <p:sldId id="342" r:id="rId26"/>
    <p:sldId id="347" r:id="rId27"/>
    <p:sldId id="335" r:id="rId28"/>
    <p:sldId id="333" r:id="rId29"/>
    <p:sldId id="334" r:id="rId30"/>
    <p:sldId id="336"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319"/>
            <p14:sldId id="320"/>
            <p14:sldId id="321"/>
            <p14:sldId id="323"/>
            <p14:sldId id="322"/>
            <p14:sldId id="345"/>
            <p14:sldId id="324"/>
            <p14:sldId id="284"/>
            <p14:sldId id="285"/>
            <p14:sldId id="339"/>
            <p14:sldId id="341"/>
            <p14:sldId id="286"/>
            <p14:sldId id="287"/>
            <p14:sldId id="328"/>
            <p14:sldId id="338"/>
            <p14:sldId id="340"/>
            <p14:sldId id="295"/>
            <p14:sldId id="331"/>
            <p14:sldId id="346"/>
            <p14:sldId id="329"/>
            <p14:sldId id="337"/>
            <p14:sldId id="332"/>
            <p14:sldId id="343"/>
            <p14:sldId id="344"/>
            <p14:sldId id="342"/>
            <p14:sldId id="347"/>
            <p14:sldId id="335"/>
            <p14:sldId id="333"/>
            <p14:sldId id="334"/>
            <p14:sldId id="336"/>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24" autoAdjust="0"/>
  </p:normalViewPr>
  <p:slideViewPr>
    <p:cSldViewPr snapToGrid="0">
      <p:cViewPr varScale="1">
        <p:scale>
          <a:sx n="77" d="100"/>
          <a:sy n="77" d="100"/>
        </p:scale>
        <p:origin x="504" y="96"/>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07/11/2019</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07/11/2019</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07/11/2019</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07/11/2019</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elenismo0.jpg"/>
          <p:cNvPicPr>
            <a:picLocks noGrp="1" noChangeAspect="1"/>
          </p:cNvPicPr>
          <p:nvPr>
            <p:ph idx="1"/>
          </p:nvPr>
        </p:nvPicPr>
        <p:blipFill>
          <a:blip r:embed="rId2"/>
          <a:stretch>
            <a:fillRect/>
          </a:stretch>
        </p:blipFill>
        <p:spPr>
          <a:xfrm>
            <a:off x="1163783" y="0"/>
            <a:ext cx="9351817"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623388" cy="1122219"/>
          </a:xfrm>
        </p:spPr>
        <p:txBody>
          <a:bodyPr/>
          <a:lstStyle/>
          <a:p>
            <a:r>
              <a:rPr lang="es-ES" dirty="0" smtClean="0"/>
              <a:t>Importante conocer…</a:t>
            </a:r>
            <a:endParaRPr lang="es-ES" dirty="0"/>
          </a:p>
        </p:txBody>
      </p:sp>
      <p:sp>
        <p:nvSpPr>
          <p:cNvPr id="3" name="Marcador de contenido 2"/>
          <p:cNvSpPr>
            <a:spLocks noGrp="1"/>
          </p:cNvSpPr>
          <p:nvPr>
            <p:ph idx="1"/>
          </p:nvPr>
        </p:nvSpPr>
        <p:spPr>
          <a:xfrm>
            <a:off x="207818" y="1122219"/>
            <a:ext cx="11485418" cy="5541817"/>
          </a:xfrm>
        </p:spPr>
        <p:txBody>
          <a:bodyPr>
            <a:normAutofit/>
          </a:bodyPr>
          <a:lstStyle/>
          <a:p>
            <a:r>
              <a:rPr lang="es-ES" b="1" dirty="0" smtClean="0">
                <a:solidFill>
                  <a:srgbClr val="FF0000"/>
                </a:solidFill>
              </a:rPr>
              <a:t>Primera lectura de las Escritura </a:t>
            </a:r>
            <a:r>
              <a:rPr lang="es-ES" dirty="0" smtClean="0"/>
              <a:t>lo decepcionó      acentuó su desconfianza hacia una fe impuesta y no basada en la razón      </a:t>
            </a:r>
            <a:r>
              <a:rPr lang="es-ES" b="1" dirty="0" smtClean="0">
                <a:solidFill>
                  <a:srgbClr val="00B050"/>
                </a:solidFill>
              </a:rPr>
              <a:t>escepticismo moderado </a:t>
            </a:r>
            <a:r>
              <a:rPr lang="es-ES" dirty="0" smtClean="0"/>
              <a:t>(doctrina que no podía satisfacer sus exigencias de verdad)</a:t>
            </a:r>
          </a:p>
          <a:p>
            <a:r>
              <a:rPr lang="es-ES" b="1" dirty="0">
                <a:solidFill>
                  <a:srgbClr val="FF0000"/>
                </a:solidFill>
              </a:rPr>
              <a:t>Adscripción al maniqueísmo </a:t>
            </a:r>
            <a:r>
              <a:rPr lang="es-ES" dirty="0"/>
              <a:t>(</a:t>
            </a:r>
            <a:r>
              <a:rPr lang="es-ES" dirty="0" err="1"/>
              <a:t>Mani</a:t>
            </a:r>
            <a:r>
              <a:rPr lang="es-ES" dirty="0"/>
              <a:t> o </a:t>
            </a:r>
            <a:r>
              <a:rPr lang="es-ES" dirty="0" smtClean="0"/>
              <a:t>Manes      </a:t>
            </a:r>
            <a:r>
              <a:rPr lang="es-ES" b="1" dirty="0" smtClean="0"/>
              <a:t>pesimismo radical</a:t>
            </a:r>
            <a:r>
              <a:rPr lang="es-ES" dirty="0" smtClean="0"/>
              <a:t>, asociado a las pasiones y al mal)      preocupación por </a:t>
            </a:r>
            <a:r>
              <a:rPr lang="es-ES" b="1" dirty="0" smtClean="0">
                <a:solidFill>
                  <a:srgbClr val="00B050"/>
                </a:solidFill>
              </a:rPr>
              <a:t>el problema del mal</a:t>
            </a:r>
            <a:r>
              <a:rPr lang="es-ES" dirty="0" smtClean="0"/>
              <a:t>: los maniqueos presentaban </a:t>
            </a:r>
            <a:r>
              <a:rPr lang="es-ES" b="1" dirty="0" smtClean="0"/>
              <a:t>dos sustancias opuestas: una buena (la luz) y una mala (las tinieblas)  </a:t>
            </a:r>
            <a:r>
              <a:rPr lang="es-ES" dirty="0" smtClean="0"/>
              <a:t>  Es preciso conocer el espectro de luz que cada ser humano posee y vivir acorde a él para alcanzar la salvación.</a:t>
            </a:r>
            <a:endParaRPr lang="es-ES" dirty="0"/>
          </a:p>
          <a:p>
            <a:r>
              <a:rPr lang="es-ES" dirty="0"/>
              <a:t>La </a:t>
            </a:r>
            <a:r>
              <a:rPr lang="es-ES" b="1" dirty="0"/>
              <a:t>llama de amor al conocimiento </a:t>
            </a:r>
            <a:r>
              <a:rPr lang="es-ES" dirty="0"/>
              <a:t>hizo que se desviase del maniqueísmo     comienza a leer a los </a:t>
            </a:r>
            <a:r>
              <a:rPr lang="es-ES" b="1" dirty="0">
                <a:solidFill>
                  <a:srgbClr val="FF0000"/>
                </a:solidFill>
              </a:rPr>
              <a:t>clásicos</a:t>
            </a:r>
            <a:r>
              <a:rPr lang="es-ES" dirty="0"/>
              <a:t>    </a:t>
            </a:r>
            <a:endParaRPr lang="es-ES" dirty="0" smtClean="0"/>
          </a:p>
          <a:p>
            <a:pPr lvl="1">
              <a:buFont typeface="Wingdings" panose="05000000000000000000" pitchFamily="2" charset="2"/>
              <a:buChar char="v"/>
            </a:pPr>
            <a:r>
              <a:rPr lang="es-ES" dirty="0" smtClean="0"/>
              <a:t> </a:t>
            </a:r>
            <a:r>
              <a:rPr lang="es-ES" dirty="0"/>
              <a:t>Lectura de </a:t>
            </a:r>
            <a:r>
              <a:rPr lang="es-ES" b="1" dirty="0">
                <a:solidFill>
                  <a:srgbClr val="00B050"/>
                </a:solidFill>
              </a:rPr>
              <a:t>neoplatónicos</a:t>
            </a:r>
            <a:r>
              <a:rPr lang="es-ES" dirty="0"/>
              <a:t> (probablemente </a:t>
            </a:r>
            <a:r>
              <a:rPr lang="es-ES" b="1" dirty="0" err="1"/>
              <a:t>Plotino</a:t>
            </a:r>
            <a:r>
              <a:rPr lang="es-ES" dirty="0"/>
              <a:t>) terminó de debilitar las convicciones maniqueas </a:t>
            </a:r>
            <a:r>
              <a:rPr lang="es-ES" dirty="0" smtClean="0"/>
              <a:t>   </a:t>
            </a:r>
          </a:p>
          <a:p>
            <a:pPr lvl="1">
              <a:buFont typeface="Wingdings" panose="05000000000000000000" pitchFamily="2" charset="2"/>
              <a:buChar char="v"/>
            </a:pPr>
            <a:r>
              <a:rPr lang="es-ES" dirty="0" smtClean="0"/>
              <a:t>Sermones de </a:t>
            </a:r>
            <a:r>
              <a:rPr lang="es-ES" b="1" dirty="0" smtClean="0">
                <a:solidFill>
                  <a:srgbClr val="00B050"/>
                </a:solidFill>
              </a:rPr>
              <a:t>San Ambrosio </a:t>
            </a:r>
            <a:r>
              <a:rPr lang="es-ES" dirty="0" smtClean="0"/>
              <a:t>(arzobispo de Milán)    partía de </a:t>
            </a:r>
            <a:r>
              <a:rPr lang="es-ES" dirty="0" err="1" smtClean="0"/>
              <a:t>Plotino</a:t>
            </a:r>
            <a:r>
              <a:rPr lang="es-ES" dirty="0" smtClean="0"/>
              <a:t> para explicar los dogmas     lo </a:t>
            </a:r>
            <a:r>
              <a:rPr lang="es-ES" b="1" dirty="0" smtClean="0"/>
              <a:t>bautizará a los 33 años </a:t>
            </a:r>
            <a:r>
              <a:rPr lang="es-ES" dirty="0" smtClean="0"/>
              <a:t>de edad</a:t>
            </a:r>
          </a:p>
          <a:p>
            <a:r>
              <a:rPr lang="es-ES" dirty="0"/>
              <a:t>A partir de la idea de que</a:t>
            </a:r>
            <a:r>
              <a:rPr lang="es-ES" b="1" dirty="0">
                <a:solidFill>
                  <a:srgbClr val="FFC000"/>
                </a:solidFill>
              </a:rPr>
              <a:t> «Dios es luz, sustancia espiritual de la que todo depende y que no depende de nada</a:t>
            </a:r>
            <a:r>
              <a:rPr lang="es-ES" b="1" dirty="0" smtClean="0">
                <a:solidFill>
                  <a:srgbClr val="FFC000"/>
                </a:solidFill>
              </a:rPr>
              <a:t>»,</a:t>
            </a:r>
          </a:p>
          <a:p>
            <a:pPr marL="0" indent="0">
              <a:buNone/>
            </a:pPr>
            <a:r>
              <a:rPr lang="es-ES" b="1" dirty="0">
                <a:solidFill>
                  <a:srgbClr val="FFC000"/>
                </a:solidFill>
              </a:rPr>
              <a:t> </a:t>
            </a:r>
            <a:r>
              <a:rPr lang="es-ES" b="1" dirty="0" smtClean="0">
                <a:solidFill>
                  <a:srgbClr val="FFC000"/>
                </a:solidFill>
              </a:rPr>
              <a:t>             </a:t>
            </a:r>
            <a:r>
              <a:rPr lang="es-ES" dirty="0" smtClean="0"/>
              <a:t>San </a:t>
            </a:r>
            <a:r>
              <a:rPr lang="es-ES" dirty="0"/>
              <a:t>Agustín comprendió que </a:t>
            </a:r>
            <a:r>
              <a:rPr lang="es-ES" b="1" dirty="0">
                <a:solidFill>
                  <a:srgbClr val="FF0000"/>
                </a:solidFill>
              </a:rPr>
              <a:t>las cosas, estando necesariamente subordinadas a Dios, derivan todo su ser de </a:t>
            </a:r>
            <a:r>
              <a:rPr lang="es-ES" b="1" dirty="0" smtClean="0">
                <a:solidFill>
                  <a:srgbClr val="FF0000"/>
                </a:solidFill>
              </a:rPr>
              <a:t>Él</a:t>
            </a:r>
            <a:r>
              <a:rPr lang="es-ES" dirty="0"/>
              <a:t> </a:t>
            </a:r>
            <a:r>
              <a:rPr lang="es-ES" dirty="0" smtClean="0"/>
              <a:t>        </a:t>
            </a:r>
            <a:r>
              <a:rPr lang="es-ES" b="1" dirty="0" smtClean="0">
                <a:solidFill>
                  <a:srgbClr val="00B050"/>
                </a:solidFill>
              </a:rPr>
              <a:t>el </a:t>
            </a:r>
            <a:r>
              <a:rPr lang="es-ES" b="1" dirty="0">
                <a:solidFill>
                  <a:srgbClr val="00B050"/>
                </a:solidFill>
              </a:rPr>
              <a:t>mal sólo puede ser entendido como pérdida de un bien, como ausencia o no-ser, en ningún caso como sustancia</a:t>
            </a:r>
            <a:r>
              <a:rPr lang="es-ES" dirty="0" smtClean="0"/>
              <a:t>.</a:t>
            </a:r>
          </a:p>
        </p:txBody>
      </p:sp>
      <p:cxnSp>
        <p:nvCxnSpPr>
          <p:cNvPr id="5" name="Conector recto de flecha 4"/>
          <p:cNvCxnSpPr/>
          <p:nvPr/>
        </p:nvCxnSpPr>
        <p:spPr>
          <a:xfrm>
            <a:off x="6241472" y="1330036"/>
            <a:ext cx="318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378037" y="1537855"/>
            <a:ext cx="318654"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846618" y="2285999"/>
            <a:ext cx="387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8423565" y="2895601"/>
            <a:ext cx="318654"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9282546" y="3519055"/>
            <a:ext cx="263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5950527" y="4447309"/>
            <a:ext cx="193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4211782" y="6109855"/>
            <a:ext cx="484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10695709" y="4419600"/>
            <a:ext cx="235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1482437" y="2576946"/>
            <a:ext cx="318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 la derecha con bandas 11"/>
          <p:cNvSpPr/>
          <p:nvPr/>
        </p:nvSpPr>
        <p:spPr>
          <a:xfrm>
            <a:off x="529521" y="5721927"/>
            <a:ext cx="540327" cy="27709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617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07541"/>
            <a:ext cx="10166188" cy="1150204"/>
          </a:xfrm>
        </p:spPr>
        <p:txBody>
          <a:bodyPr/>
          <a:lstStyle/>
          <a:p>
            <a:r>
              <a:rPr lang="es-ES" dirty="0"/>
              <a:t>Importante conocer…</a:t>
            </a:r>
          </a:p>
        </p:txBody>
      </p:sp>
      <p:sp>
        <p:nvSpPr>
          <p:cNvPr id="3" name="Marcador de contenido 2"/>
          <p:cNvSpPr>
            <a:spLocks noGrp="1"/>
          </p:cNvSpPr>
          <p:nvPr>
            <p:ph idx="1"/>
          </p:nvPr>
        </p:nvSpPr>
        <p:spPr>
          <a:xfrm>
            <a:off x="568036" y="1219201"/>
            <a:ext cx="10889673" cy="5336186"/>
          </a:xfrm>
        </p:spPr>
        <p:txBody>
          <a:bodyPr>
            <a:normAutofit/>
          </a:bodyPr>
          <a:lstStyle/>
          <a:p>
            <a:r>
              <a:rPr lang="es-ES" dirty="0"/>
              <a:t>El </a:t>
            </a:r>
            <a:r>
              <a:rPr lang="es-ES" sz="2400" b="1" dirty="0">
                <a:solidFill>
                  <a:srgbClr val="FF0000"/>
                </a:solidFill>
              </a:rPr>
              <a:t>tema central </a:t>
            </a:r>
            <a:r>
              <a:rPr lang="es-ES" dirty="0"/>
              <a:t>del pensamiento de San Agustín de Hipona es </a:t>
            </a:r>
            <a:r>
              <a:rPr lang="es-ES" b="1" dirty="0">
                <a:solidFill>
                  <a:srgbClr val="00B050"/>
                </a:solidFill>
              </a:rPr>
              <a:t>la relación del alma, perdida por el pecado y salvada por la gracia divina, con Dios,</a:t>
            </a:r>
            <a:r>
              <a:rPr lang="es-ES" dirty="0"/>
              <a:t> relación en la que el </a:t>
            </a:r>
            <a:r>
              <a:rPr lang="es-ES" b="1" u="sng" dirty="0"/>
              <a:t>mundo exterior </a:t>
            </a:r>
            <a:r>
              <a:rPr lang="es-ES" dirty="0"/>
              <a:t>no cumple otra función que la de mediador entre ambas </a:t>
            </a:r>
            <a:r>
              <a:rPr lang="es-ES" dirty="0" smtClean="0"/>
              <a:t>partes     	</a:t>
            </a:r>
          </a:p>
          <a:p>
            <a:pPr marL="0" indent="0">
              <a:buNone/>
            </a:pPr>
            <a:r>
              <a:rPr lang="es-ES" b="1" dirty="0">
                <a:solidFill>
                  <a:srgbClr val="00B050"/>
                </a:solidFill>
              </a:rPr>
              <a:t>	</a:t>
            </a:r>
            <a:r>
              <a:rPr lang="es-ES" b="1" dirty="0" smtClean="0">
                <a:solidFill>
                  <a:srgbClr val="00B050"/>
                </a:solidFill>
              </a:rPr>
              <a:t>Carácter esencialmente </a:t>
            </a:r>
            <a:r>
              <a:rPr lang="es-ES" b="1" u="sng" dirty="0" smtClean="0">
                <a:solidFill>
                  <a:srgbClr val="00B050"/>
                </a:solidFill>
              </a:rPr>
              <a:t>espiritualista</a:t>
            </a:r>
            <a:r>
              <a:rPr lang="es-ES" b="1" dirty="0" smtClean="0">
                <a:solidFill>
                  <a:srgbClr val="00B050"/>
                </a:solidFill>
              </a:rPr>
              <a:t> </a:t>
            </a:r>
            <a:r>
              <a:rPr lang="es-ES" b="1" dirty="0" smtClean="0"/>
              <a:t>frente a la tendencia cosmológica de la filosofía griega</a:t>
            </a:r>
          </a:p>
          <a:p>
            <a:r>
              <a:rPr lang="es-ES" dirty="0"/>
              <a:t>Si bien el encuentro del hombre con Dios se produce en la </a:t>
            </a:r>
            <a:r>
              <a:rPr lang="es-ES" sz="2400" b="1" i="1" dirty="0" err="1">
                <a:solidFill>
                  <a:srgbClr val="FF0000"/>
                </a:solidFill>
              </a:rPr>
              <a:t>charitas</a:t>
            </a:r>
            <a:r>
              <a:rPr lang="es-ES" dirty="0"/>
              <a:t> (amor</a:t>
            </a:r>
            <a:r>
              <a:rPr lang="es-ES" dirty="0" smtClean="0"/>
              <a:t>) –vs amor como </a:t>
            </a:r>
            <a:r>
              <a:rPr lang="es-ES" i="1" dirty="0" err="1" smtClean="0"/>
              <a:t>cupiditas</a:t>
            </a:r>
            <a:r>
              <a:rPr lang="es-ES" i="1" dirty="0" smtClean="0"/>
              <a:t>-</a:t>
            </a:r>
            <a:r>
              <a:rPr lang="es-ES" dirty="0" smtClean="0"/>
              <a:t>, </a:t>
            </a:r>
            <a:r>
              <a:rPr lang="es-ES" b="1" dirty="0">
                <a:solidFill>
                  <a:srgbClr val="00B050"/>
                </a:solidFill>
              </a:rPr>
              <a:t>Dios es concebido como bien y verdad, en la línea del idealismo </a:t>
            </a:r>
            <a:r>
              <a:rPr lang="es-ES" b="1" dirty="0" smtClean="0">
                <a:solidFill>
                  <a:srgbClr val="00B050"/>
                </a:solidFill>
              </a:rPr>
              <a:t>platónico</a:t>
            </a:r>
            <a:r>
              <a:rPr lang="es-ES" dirty="0"/>
              <a:t> </a:t>
            </a:r>
            <a:r>
              <a:rPr lang="es-ES" dirty="0" smtClean="0"/>
              <a:t> </a:t>
            </a:r>
            <a:r>
              <a:rPr lang="es-ES" b="1" dirty="0" smtClean="0"/>
              <a:t>   </a:t>
            </a:r>
            <a:r>
              <a:rPr lang="es-ES" b="1" dirty="0"/>
              <a:t>Sólo situándose en el seno de esa verdad, es decir, al realizar el movimiento de lo finito hacia lo infinito, puede el hombre acercarse a su propia esencia</a:t>
            </a:r>
            <a:r>
              <a:rPr lang="es-ES" b="1" dirty="0" smtClean="0"/>
              <a:t>.</a:t>
            </a:r>
          </a:p>
          <a:p>
            <a:pPr marL="0" indent="0">
              <a:buNone/>
            </a:pPr>
            <a:r>
              <a:rPr lang="es-ES" b="1" dirty="0" smtClean="0">
                <a:solidFill>
                  <a:srgbClr val="FFC000"/>
                </a:solidFill>
              </a:rPr>
              <a:t>El hombre se compone de materia y forma (</a:t>
            </a:r>
            <a:r>
              <a:rPr lang="es-ES" b="1" u="sng" dirty="0" smtClean="0">
                <a:solidFill>
                  <a:srgbClr val="FFC000"/>
                </a:solidFill>
              </a:rPr>
              <a:t>Aristóteles</a:t>
            </a:r>
            <a:r>
              <a:rPr lang="es-ES" b="1" dirty="0" smtClean="0">
                <a:solidFill>
                  <a:srgbClr val="FFC000"/>
                </a:solidFill>
              </a:rPr>
              <a:t>) y la unión entre ambas es accidental (</a:t>
            </a:r>
            <a:r>
              <a:rPr lang="es-ES" b="1" u="sng" dirty="0" smtClean="0">
                <a:solidFill>
                  <a:srgbClr val="FFC000"/>
                </a:solidFill>
              </a:rPr>
              <a:t>Platón</a:t>
            </a:r>
            <a:r>
              <a:rPr lang="es-ES" b="1" dirty="0" smtClean="0">
                <a:solidFill>
                  <a:srgbClr val="FFC000"/>
                </a:solidFill>
              </a:rPr>
              <a:t>)    San Agustín introduce aquí el concepto de </a:t>
            </a:r>
            <a:r>
              <a:rPr lang="es-ES" b="1" dirty="0" smtClean="0">
                <a:solidFill>
                  <a:srgbClr val="FF0000"/>
                </a:solidFill>
              </a:rPr>
              <a:t>creación</a:t>
            </a:r>
            <a:r>
              <a:rPr lang="es-ES" b="1" dirty="0" smtClean="0">
                <a:solidFill>
                  <a:srgbClr val="FFC000"/>
                </a:solidFill>
              </a:rPr>
              <a:t> </a:t>
            </a:r>
          </a:p>
          <a:p>
            <a:r>
              <a:rPr lang="es-ES" dirty="0" smtClean="0"/>
              <a:t>Dios </a:t>
            </a:r>
            <a:r>
              <a:rPr lang="es-ES" dirty="0"/>
              <a:t>es </a:t>
            </a:r>
            <a:r>
              <a:rPr lang="es-ES" sz="2800" b="1" dirty="0">
                <a:solidFill>
                  <a:srgbClr val="FF0000"/>
                </a:solidFill>
              </a:rPr>
              <a:t>uno</a:t>
            </a:r>
            <a:r>
              <a:rPr lang="es-ES" dirty="0"/>
              <a:t>      </a:t>
            </a:r>
            <a:r>
              <a:rPr lang="es-ES" b="1" dirty="0"/>
              <a:t>¿</a:t>
            </a:r>
            <a:r>
              <a:rPr lang="es-ES" b="1" dirty="0" smtClean="0"/>
              <a:t>cómo </a:t>
            </a:r>
            <a:r>
              <a:rPr lang="es-ES" b="1" dirty="0"/>
              <a:t>puede surgir de lo simple, lo múltiple?     </a:t>
            </a:r>
            <a:r>
              <a:rPr lang="es-ES" dirty="0"/>
              <a:t>Retoma el problema de conciliar las ideas de Heráclito y Parménides</a:t>
            </a:r>
          </a:p>
          <a:p>
            <a:endParaRPr lang="es-ES" dirty="0"/>
          </a:p>
        </p:txBody>
      </p:sp>
      <p:sp>
        <p:nvSpPr>
          <p:cNvPr id="4" name="Flecha abajo 3"/>
          <p:cNvSpPr/>
          <p:nvPr/>
        </p:nvSpPr>
        <p:spPr>
          <a:xfrm>
            <a:off x="5252397" y="4267200"/>
            <a:ext cx="900545" cy="3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831273" y="6370720"/>
            <a:ext cx="4613563" cy="369332"/>
          </a:xfrm>
          <a:prstGeom prst="rect">
            <a:avLst/>
          </a:prstGeom>
          <a:noFill/>
        </p:spPr>
        <p:txBody>
          <a:bodyPr wrap="square" rtlCol="0">
            <a:spAutoFit/>
          </a:bodyPr>
          <a:lstStyle/>
          <a:p>
            <a:r>
              <a:rPr lang="es-ES" dirty="0" smtClean="0"/>
              <a:t>Dios creó libremente el mundo de la nada </a:t>
            </a:r>
            <a:endParaRPr lang="es-ES" dirty="0"/>
          </a:p>
        </p:txBody>
      </p:sp>
      <p:sp>
        <p:nvSpPr>
          <p:cNvPr id="6" name="Estrella de 4 puntas 5"/>
          <p:cNvSpPr/>
          <p:nvPr/>
        </p:nvSpPr>
        <p:spPr>
          <a:xfrm>
            <a:off x="9628908" y="5001491"/>
            <a:ext cx="180110" cy="152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strella de 4 puntas 7"/>
          <p:cNvSpPr/>
          <p:nvPr/>
        </p:nvSpPr>
        <p:spPr>
          <a:xfrm>
            <a:off x="671945" y="6402986"/>
            <a:ext cx="180110" cy="152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959012" y="2147456"/>
            <a:ext cx="495716" cy="22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2459181" y="5472545"/>
            <a:ext cx="360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8492837" y="5472545"/>
            <a:ext cx="332509"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9116290" y="3435927"/>
            <a:ext cx="332509"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93964" y="6370720"/>
            <a:ext cx="4308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2978728" y="5015345"/>
            <a:ext cx="263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69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an Agustín y Santa Mónica.jpg"/>
          <p:cNvPicPr>
            <a:picLocks noChangeAspect="1"/>
          </p:cNvPicPr>
          <p:nvPr/>
        </p:nvPicPr>
        <p:blipFill>
          <a:blip r:embed="rId2"/>
          <a:stretch>
            <a:fillRect/>
          </a:stretch>
        </p:blipFill>
        <p:spPr>
          <a:xfrm>
            <a:off x="8686800" y="1727575"/>
            <a:ext cx="2701636" cy="3481734"/>
          </a:xfrm>
          <a:prstGeom prst="rect">
            <a:avLst/>
          </a:prstGeom>
        </p:spPr>
      </p:pic>
      <p:sp>
        <p:nvSpPr>
          <p:cNvPr id="2" name="Título 1"/>
          <p:cNvSpPr>
            <a:spLocks noGrp="1"/>
          </p:cNvSpPr>
          <p:nvPr>
            <p:ph type="title"/>
          </p:nvPr>
        </p:nvSpPr>
        <p:spPr/>
        <p:txBody>
          <a:bodyPr/>
          <a:lstStyle/>
          <a:p>
            <a:pPr algn="ctr"/>
            <a:r>
              <a:rPr lang="es-ES" dirty="0" smtClean="0"/>
              <a:t>VIDA</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Nace en el año </a:t>
            </a:r>
            <a:r>
              <a:rPr lang="es-ES" b="1" dirty="0" smtClean="0"/>
              <a:t>354 </a:t>
            </a:r>
            <a:r>
              <a:rPr lang="es-ES" b="1" dirty="0" err="1" smtClean="0"/>
              <a:t>d.c</a:t>
            </a:r>
            <a:r>
              <a:rPr lang="es-ES" b="1" dirty="0" smtClean="0"/>
              <a:t> </a:t>
            </a:r>
            <a:r>
              <a:rPr lang="es-ES" dirty="0" smtClean="0"/>
              <a:t>en </a:t>
            </a:r>
            <a:r>
              <a:rPr lang="es-ES" b="1" dirty="0" err="1" smtClean="0">
                <a:solidFill>
                  <a:srgbClr val="00B050"/>
                </a:solidFill>
              </a:rPr>
              <a:t>Tagaste</a:t>
            </a:r>
            <a:r>
              <a:rPr lang="es-ES" dirty="0" smtClean="0"/>
              <a:t>, actual </a:t>
            </a:r>
            <a:r>
              <a:rPr lang="es-ES" dirty="0" err="1" smtClean="0"/>
              <a:t>Souk</a:t>
            </a:r>
            <a:r>
              <a:rPr lang="es-ES" dirty="0" smtClean="0"/>
              <a:t> </a:t>
            </a:r>
            <a:r>
              <a:rPr lang="es-ES" dirty="0" err="1" smtClean="0"/>
              <a:t>Ahras</a:t>
            </a:r>
            <a:r>
              <a:rPr lang="es-ES" dirty="0" smtClean="0"/>
              <a:t>, </a:t>
            </a:r>
            <a:r>
              <a:rPr lang="es-ES" b="1" dirty="0" smtClean="0"/>
              <a:t>Argelia.</a:t>
            </a:r>
          </a:p>
          <a:p>
            <a:endParaRPr lang="es-ES" dirty="0" smtClean="0"/>
          </a:p>
          <a:p>
            <a:r>
              <a:rPr lang="es-ES" dirty="0" smtClean="0"/>
              <a:t>Su padre era un pequeño propietario y su madre, Mónica, </a:t>
            </a:r>
          </a:p>
          <a:p>
            <a:pPr>
              <a:buNone/>
            </a:pPr>
            <a:r>
              <a:rPr lang="es-ES" dirty="0" smtClean="0"/>
              <a:t>fue canonizada (</a:t>
            </a:r>
            <a:r>
              <a:rPr lang="es-ES" b="1" dirty="0" smtClean="0">
                <a:solidFill>
                  <a:srgbClr val="00B050"/>
                </a:solidFill>
              </a:rPr>
              <a:t>Santa Mónica</a:t>
            </a:r>
            <a:r>
              <a:rPr lang="es-ES" dirty="0" smtClean="0"/>
              <a:t>), considerada por la iglesia </a:t>
            </a:r>
          </a:p>
          <a:p>
            <a:pPr>
              <a:buNone/>
            </a:pPr>
            <a:r>
              <a:rPr lang="es-ES" b="1" dirty="0" smtClean="0"/>
              <a:t>ejemplo de mujer cristiana.</a:t>
            </a:r>
          </a:p>
          <a:p>
            <a:pPr>
              <a:buNone/>
            </a:pPr>
            <a:endParaRPr lang="es-ES" dirty="0" smtClean="0"/>
          </a:p>
          <a:p>
            <a:r>
              <a:rPr lang="es-ES" dirty="0" smtClean="0"/>
              <a:t>Al principio, fue seguidor del </a:t>
            </a:r>
            <a:r>
              <a:rPr lang="es-ES" b="1" dirty="0" smtClean="0">
                <a:solidFill>
                  <a:srgbClr val="00B050"/>
                </a:solidFill>
              </a:rPr>
              <a:t>maniqueísmo</a:t>
            </a:r>
            <a:r>
              <a:rPr lang="es-ES" b="1" dirty="0" smtClean="0">
                <a:solidFill>
                  <a:srgbClr val="7030A0"/>
                </a:solidFill>
              </a:rPr>
              <a:t> </a:t>
            </a:r>
            <a:r>
              <a:rPr lang="es-ES" dirty="0" smtClean="0"/>
              <a:t>(creencia en una</a:t>
            </a:r>
          </a:p>
          <a:p>
            <a:pPr>
              <a:buNone/>
            </a:pPr>
            <a:r>
              <a:rPr lang="es-ES" dirty="0" smtClean="0"/>
              <a:t> eterna lucha entre el bien y el mal , dos principios opuestos e</a:t>
            </a:r>
          </a:p>
          <a:p>
            <a:pPr>
              <a:buNone/>
            </a:pPr>
            <a:r>
              <a:rPr lang="es-ES" dirty="0" smtClean="0"/>
              <a:t> indestructibles, asociados a la “luz” y a las “tinieblas”).</a:t>
            </a:r>
          </a:p>
          <a:p>
            <a:pPr>
              <a:buNone/>
            </a:pPr>
            <a:endParaRPr lang="es-ES" dirty="0" smtClean="0"/>
          </a:p>
          <a:p>
            <a:r>
              <a:rPr lang="es-ES" dirty="0" smtClean="0"/>
              <a:t>Más tarde, a los 30 años, inició su </a:t>
            </a:r>
            <a:r>
              <a:rPr lang="es-ES" b="1" dirty="0" smtClean="0"/>
              <a:t>conversión al </a:t>
            </a:r>
            <a:r>
              <a:rPr lang="es-ES" b="1" dirty="0" smtClean="0">
                <a:solidFill>
                  <a:srgbClr val="00B050"/>
                </a:solidFill>
              </a:rPr>
              <a:t>cristianismo</a:t>
            </a:r>
            <a:r>
              <a:rPr lang="es-ES" b="1" dirty="0" smtClean="0">
                <a:solidFill>
                  <a:srgbClr val="7030A0"/>
                </a:solidFill>
              </a:rPr>
              <a:t>.</a:t>
            </a:r>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Obra (I)</a:t>
            </a:r>
            <a:endParaRPr lang="es-ES" dirty="0"/>
          </a:p>
        </p:txBody>
      </p:sp>
      <p:sp>
        <p:nvSpPr>
          <p:cNvPr id="3" name="Marcador de contenido 2"/>
          <p:cNvSpPr>
            <a:spLocks noGrp="1"/>
          </p:cNvSpPr>
          <p:nvPr>
            <p:ph idx="1"/>
          </p:nvPr>
        </p:nvSpPr>
        <p:spPr>
          <a:xfrm>
            <a:off x="1069848" y="1828800"/>
            <a:ext cx="10058400" cy="4572000"/>
          </a:xfrm>
        </p:spPr>
        <p:txBody>
          <a:bodyPr>
            <a:normAutofit/>
          </a:bodyPr>
          <a:lstStyle/>
          <a:p>
            <a:pPr>
              <a:buNone/>
            </a:pPr>
            <a:r>
              <a:rPr lang="es-ES" sz="2400" b="1" dirty="0" smtClean="0"/>
              <a:t>Sus obras más destacadas son:</a:t>
            </a:r>
          </a:p>
          <a:p>
            <a:r>
              <a:rPr lang="es-ES" sz="2400" b="1" dirty="0" smtClean="0">
                <a:solidFill>
                  <a:srgbClr val="FF0000"/>
                </a:solidFill>
              </a:rPr>
              <a:t>386</a:t>
            </a:r>
            <a:r>
              <a:rPr lang="es-ES" sz="2400" dirty="0" smtClean="0"/>
              <a:t> </a:t>
            </a:r>
            <a:r>
              <a:rPr lang="es-ES" sz="2400" i="1" dirty="0" smtClean="0"/>
              <a:t>Contra </a:t>
            </a:r>
            <a:r>
              <a:rPr lang="es-ES" sz="2400" i="1" dirty="0" err="1" smtClean="0"/>
              <a:t>Academicos</a:t>
            </a:r>
            <a:r>
              <a:rPr lang="es-ES" sz="2400" i="1" dirty="0" smtClean="0"/>
              <a:t>, De Beata Vita, De Ordine</a:t>
            </a:r>
            <a:r>
              <a:rPr lang="es-ES" sz="2400" b="1" i="1" dirty="0" smtClean="0"/>
              <a:t>, </a:t>
            </a:r>
            <a:r>
              <a:rPr lang="es-ES" sz="2400" b="1" i="1" dirty="0" smtClean="0">
                <a:solidFill>
                  <a:srgbClr val="7030A0"/>
                </a:solidFill>
              </a:rPr>
              <a:t>De </a:t>
            </a:r>
            <a:r>
              <a:rPr lang="es-ES" sz="2400" b="1" i="1" dirty="0" err="1" smtClean="0">
                <a:solidFill>
                  <a:srgbClr val="7030A0"/>
                </a:solidFill>
              </a:rPr>
              <a:t>inmortalitate</a:t>
            </a:r>
            <a:r>
              <a:rPr lang="es-ES" sz="2400" b="1" i="1" dirty="0" smtClean="0">
                <a:solidFill>
                  <a:srgbClr val="7030A0"/>
                </a:solidFill>
              </a:rPr>
              <a:t> </a:t>
            </a:r>
            <a:r>
              <a:rPr lang="es-ES" sz="2400" b="1" i="1" dirty="0" err="1" smtClean="0">
                <a:solidFill>
                  <a:srgbClr val="7030A0"/>
                </a:solidFill>
              </a:rPr>
              <a:t>animae</a:t>
            </a:r>
            <a:r>
              <a:rPr lang="es-ES" sz="2400" b="1" dirty="0" smtClean="0"/>
              <a:t>.</a:t>
            </a:r>
          </a:p>
          <a:p>
            <a:r>
              <a:rPr lang="es-ES" sz="2400" b="1" dirty="0" smtClean="0">
                <a:solidFill>
                  <a:srgbClr val="FF0000"/>
                </a:solidFill>
              </a:rPr>
              <a:t>388-391</a:t>
            </a:r>
            <a:r>
              <a:rPr lang="es-ES" sz="2400" dirty="0" smtClean="0"/>
              <a:t> </a:t>
            </a:r>
            <a:r>
              <a:rPr lang="es-ES" sz="2400" b="1" i="1" dirty="0" smtClean="0">
                <a:solidFill>
                  <a:srgbClr val="7030A0"/>
                </a:solidFill>
              </a:rPr>
              <a:t>De libero arbitrio</a:t>
            </a:r>
            <a:r>
              <a:rPr lang="es-ES" sz="2400" b="1" i="1" dirty="0" smtClean="0"/>
              <a:t>, </a:t>
            </a:r>
            <a:r>
              <a:rPr lang="es-ES" sz="2400" i="1" dirty="0" smtClean="0"/>
              <a:t>De vera </a:t>
            </a:r>
            <a:r>
              <a:rPr lang="es-ES" sz="2400" i="1" dirty="0" err="1" smtClean="0"/>
              <a:t>religione</a:t>
            </a:r>
            <a:r>
              <a:rPr lang="es-ES" sz="2400" i="1" dirty="0" smtClean="0"/>
              <a:t>, De </a:t>
            </a:r>
            <a:r>
              <a:rPr lang="es-ES" sz="2400" i="1" dirty="0" err="1" smtClean="0"/>
              <a:t>quantitate</a:t>
            </a:r>
            <a:r>
              <a:rPr lang="es-ES" sz="2400" i="1" dirty="0" smtClean="0"/>
              <a:t> </a:t>
            </a:r>
            <a:r>
              <a:rPr lang="es-ES" sz="2400" i="1" dirty="0" err="1" smtClean="0"/>
              <a:t>animae</a:t>
            </a:r>
            <a:r>
              <a:rPr lang="es-ES" sz="2400" dirty="0" smtClean="0"/>
              <a:t>.</a:t>
            </a:r>
          </a:p>
          <a:p>
            <a:r>
              <a:rPr lang="es-ES" sz="2400" b="1" dirty="0" smtClean="0">
                <a:solidFill>
                  <a:srgbClr val="FF0000"/>
                </a:solidFill>
              </a:rPr>
              <a:t>391-400</a:t>
            </a:r>
            <a:r>
              <a:rPr lang="es-ES" sz="2400" dirty="0" smtClean="0"/>
              <a:t> </a:t>
            </a:r>
            <a:r>
              <a:rPr lang="es-ES" sz="2400" i="1" dirty="0" smtClean="0"/>
              <a:t>De </a:t>
            </a:r>
            <a:r>
              <a:rPr lang="es-ES" sz="2400" i="1" dirty="0" err="1" smtClean="0"/>
              <a:t>duabus</a:t>
            </a:r>
            <a:r>
              <a:rPr lang="es-ES" sz="2400" i="1" dirty="0" smtClean="0"/>
              <a:t> </a:t>
            </a:r>
            <a:r>
              <a:rPr lang="es-ES" sz="2400" i="1" dirty="0" err="1" smtClean="0"/>
              <a:t>animabus</a:t>
            </a:r>
            <a:r>
              <a:rPr lang="es-ES" sz="2400" i="1" dirty="0" smtClean="0"/>
              <a:t>, </a:t>
            </a:r>
            <a:r>
              <a:rPr lang="es-ES" sz="2400" i="1" dirty="0" err="1" smtClean="0"/>
              <a:t>Disputatio</a:t>
            </a:r>
            <a:r>
              <a:rPr lang="es-ES" sz="2400" i="1" dirty="0" smtClean="0"/>
              <a:t> contra </a:t>
            </a:r>
            <a:r>
              <a:rPr lang="es-ES" sz="2400" i="1" dirty="0" err="1" smtClean="0"/>
              <a:t>Fortunatum</a:t>
            </a:r>
            <a:r>
              <a:rPr lang="es-ES" sz="2400" i="1" dirty="0" smtClean="0"/>
              <a:t>, Contra </a:t>
            </a:r>
            <a:r>
              <a:rPr lang="es-ES" sz="2400" i="1" dirty="0" err="1" smtClean="0"/>
              <a:t>Adimantum</a:t>
            </a:r>
            <a:r>
              <a:rPr lang="es-ES" sz="2400" i="1" dirty="0" smtClean="0"/>
              <a:t> </a:t>
            </a:r>
            <a:r>
              <a:rPr lang="es-ES" sz="2400" i="1" dirty="0" err="1" smtClean="0"/>
              <a:t>Manicheum</a:t>
            </a:r>
            <a:r>
              <a:rPr lang="es-ES" sz="2400" i="1" dirty="0" smtClean="0"/>
              <a:t>, De Doctrina </a:t>
            </a:r>
            <a:r>
              <a:rPr lang="es-ES" sz="2400" i="1" dirty="0" err="1" smtClean="0"/>
              <a:t>Christiana</a:t>
            </a:r>
            <a:r>
              <a:rPr lang="es-ES" sz="2400" i="1" dirty="0" smtClean="0"/>
              <a:t>.</a:t>
            </a:r>
          </a:p>
          <a:p>
            <a:r>
              <a:rPr lang="es-ES" sz="2400" b="1" dirty="0" smtClean="0">
                <a:solidFill>
                  <a:srgbClr val="FF0000"/>
                </a:solidFill>
              </a:rPr>
              <a:t>400</a:t>
            </a:r>
            <a:r>
              <a:rPr lang="es-ES" sz="2400" dirty="0" smtClean="0"/>
              <a:t> Publicación de las </a:t>
            </a:r>
            <a:r>
              <a:rPr lang="es-ES" sz="2400" b="1" i="1" dirty="0" smtClean="0">
                <a:solidFill>
                  <a:srgbClr val="7030A0"/>
                </a:solidFill>
              </a:rPr>
              <a:t>Confesiones. </a:t>
            </a:r>
            <a:r>
              <a:rPr lang="es-ES" sz="2400" i="1" dirty="0" smtClean="0"/>
              <a:t>De </a:t>
            </a:r>
            <a:r>
              <a:rPr lang="es-ES" sz="2400" i="1" dirty="0" err="1" smtClean="0"/>
              <a:t>Trinitate</a:t>
            </a:r>
            <a:r>
              <a:rPr lang="es-ES" sz="2400" i="1" dirty="0" smtClean="0"/>
              <a:t> </a:t>
            </a:r>
            <a:r>
              <a:rPr lang="es-ES" sz="2400" dirty="0" smtClean="0"/>
              <a:t>(15 libros, concluida en el 416).</a:t>
            </a:r>
          </a:p>
          <a:p>
            <a:r>
              <a:rPr lang="es-ES" sz="2400" b="1" dirty="0" smtClean="0">
                <a:solidFill>
                  <a:srgbClr val="FF0000"/>
                </a:solidFill>
              </a:rPr>
              <a:t>410</a:t>
            </a:r>
            <a:r>
              <a:rPr lang="es-ES" sz="2400" dirty="0" smtClean="0"/>
              <a:t> </a:t>
            </a:r>
            <a:r>
              <a:rPr lang="es-ES" sz="2400" i="1" dirty="0" smtClean="0"/>
              <a:t>De </a:t>
            </a:r>
            <a:r>
              <a:rPr lang="es-ES" sz="2400" i="1" dirty="0" err="1" smtClean="0"/>
              <a:t>Urbis</a:t>
            </a:r>
            <a:r>
              <a:rPr lang="es-ES" sz="2400" i="1" dirty="0" smtClean="0"/>
              <a:t> </a:t>
            </a:r>
            <a:r>
              <a:rPr lang="es-ES" sz="2400" i="1" dirty="0" err="1" smtClean="0"/>
              <a:t>excidio</a:t>
            </a:r>
            <a:r>
              <a:rPr lang="es-ES" sz="2400" i="1" dirty="0" smtClean="0"/>
              <a:t> </a:t>
            </a:r>
            <a:r>
              <a:rPr lang="es-ES" sz="2400" dirty="0" smtClean="0"/>
              <a:t>(sermón elaborado tras el saqueo de Roma).</a:t>
            </a:r>
          </a:p>
          <a:p>
            <a:r>
              <a:rPr lang="es-ES" sz="2400" b="1" dirty="0" smtClean="0">
                <a:solidFill>
                  <a:srgbClr val="FF0000"/>
                </a:solidFill>
              </a:rPr>
              <a:t>413</a:t>
            </a:r>
            <a:r>
              <a:rPr lang="es-ES" sz="2400" dirty="0" smtClean="0"/>
              <a:t> </a:t>
            </a:r>
            <a:r>
              <a:rPr lang="es-ES" sz="2400" b="1" i="1" dirty="0" smtClean="0">
                <a:solidFill>
                  <a:srgbClr val="7030A0"/>
                </a:solidFill>
              </a:rPr>
              <a:t>De </a:t>
            </a:r>
            <a:r>
              <a:rPr lang="es-ES" sz="2400" b="1" i="1" dirty="0" err="1" smtClean="0">
                <a:solidFill>
                  <a:srgbClr val="7030A0"/>
                </a:solidFill>
              </a:rPr>
              <a:t>civitate</a:t>
            </a:r>
            <a:r>
              <a:rPr lang="es-ES" sz="2400" b="1" i="1" dirty="0" smtClean="0">
                <a:solidFill>
                  <a:srgbClr val="7030A0"/>
                </a:solidFill>
              </a:rPr>
              <a:t> Dei </a:t>
            </a:r>
            <a:r>
              <a:rPr lang="es-ES" sz="2400" dirty="0" smtClean="0"/>
              <a:t>(22 libros, terminada en el 426).</a:t>
            </a:r>
          </a:p>
          <a:p>
            <a:endParaRPr lang="es-ES" sz="2400" dirty="0" smtClean="0"/>
          </a:p>
          <a:p>
            <a:endParaRPr lang="es-ES" sz="2400" dirty="0" smtClean="0"/>
          </a:p>
          <a:p>
            <a:endParaRPr lang="es-ES" sz="2400" dirty="0" smtClean="0"/>
          </a:p>
          <a:p>
            <a:endParaRPr lang="es-ES" sz="2400" dirty="0" smtClean="0"/>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58496"/>
            <a:ext cx="10540260" cy="1102268"/>
          </a:xfrm>
        </p:spPr>
        <p:txBody>
          <a:bodyPr/>
          <a:lstStyle/>
          <a:p>
            <a:pPr algn="ctr"/>
            <a:r>
              <a:rPr lang="es-ES" dirty="0" smtClean="0"/>
              <a:t>A) El problema de dios</a:t>
            </a:r>
            <a:endParaRPr lang="es-ES" dirty="0"/>
          </a:p>
        </p:txBody>
      </p:sp>
      <p:sp>
        <p:nvSpPr>
          <p:cNvPr id="3" name="Marcador de contenido 2"/>
          <p:cNvSpPr>
            <a:spLocks noGrp="1"/>
          </p:cNvSpPr>
          <p:nvPr>
            <p:ph idx="1"/>
          </p:nvPr>
        </p:nvSpPr>
        <p:spPr>
          <a:xfrm>
            <a:off x="457201" y="1260764"/>
            <a:ext cx="11152908" cy="5307676"/>
          </a:xfrm>
        </p:spPr>
        <p:txBody>
          <a:bodyPr>
            <a:normAutofit/>
          </a:bodyPr>
          <a:lstStyle/>
          <a:p>
            <a:pPr lvl="1">
              <a:buNone/>
            </a:pPr>
            <a:endParaRPr lang="es-ES" dirty="0" smtClean="0">
              <a:solidFill>
                <a:srgbClr val="00B050"/>
              </a:solidFill>
            </a:endParaRPr>
          </a:p>
          <a:p>
            <a:pPr lvl="1">
              <a:buNone/>
            </a:pPr>
            <a:r>
              <a:rPr lang="es-ES" b="1" dirty="0" smtClean="0">
                <a:solidFill>
                  <a:srgbClr val="FF0000"/>
                </a:solidFill>
              </a:rPr>
              <a:t>Demostración de la existencia de Dios: </a:t>
            </a:r>
            <a:r>
              <a:rPr lang="es-ES" dirty="0" smtClean="0"/>
              <a:t>Para  San Agustín la existencia de Dios es tan </a:t>
            </a:r>
            <a:r>
              <a:rPr lang="es-ES" b="1" dirty="0" smtClean="0"/>
              <a:t>evidente</a:t>
            </a:r>
            <a:r>
              <a:rPr lang="es-ES" dirty="0" smtClean="0"/>
              <a:t> que basta una </a:t>
            </a:r>
            <a:r>
              <a:rPr lang="es-ES" b="1" dirty="0" smtClean="0"/>
              <a:t>sencilla reflexión </a:t>
            </a:r>
            <a:r>
              <a:rPr lang="es-ES" dirty="0" smtClean="0"/>
              <a:t>para afirmarla</a:t>
            </a:r>
            <a:r>
              <a:rPr lang="es-ES" dirty="0"/>
              <a:t> </a:t>
            </a:r>
            <a:r>
              <a:rPr lang="es-ES" dirty="0" smtClean="0"/>
              <a:t>      Justifica la existencia de Dios no para explicar la creación del cosmos como Aristóteles, sino para disfrutar de Dios, </a:t>
            </a:r>
            <a:r>
              <a:rPr lang="es-ES" b="1" i="1" dirty="0" smtClean="0">
                <a:solidFill>
                  <a:srgbClr val="00B050"/>
                </a:solidFill>
              </a:rPr>
              <a:t>Frui Deo</a:t>
            </a:r>
            <a:r>
              <a:rPr lang="es-ES" dirty="0" smtClean="0"/>
              <a:t>, para </a:t>
            </a:r>
            <a:r>
              <a:rPr lang="es-ES" b="1" dirty="0" smtClean="0"/>
              <a:t>colmar el vacío existencial del alma.</a:t>
            </a:r>
          </a:p>
          <a:p>
            <a:pPr lvl="1">
              <a:buNone/>
            </a:pPr>
            <a:r>
              <a:rPr lang="es-ES" dirty="0" smtClean="0"/>
              <a:t> En concreto, según él, puede demostrarse por tres caminos:</a:t>
            </a:r>
          </a:p>
          <a:p>
            <a:pPr lvl="2"/>
            <a:r>
              <a:rPr lang="es-ES" sz="1800" b="1" dirty="0" smtClean="0">
                <a:solidFill>
                  <a:srgbClr val="00B050"/>
                </a:solidFill>
              </a:rPr>
              <a:t>Ideas eternas del alma / Existencia de verdades inmutables: </a:t>
            </a:r>
            <a:r>
              <a:rPr lang="es-ES" sz="1800" dirty="0" smtClean="0"/>
              <a:t>El ser humano posee verdades eternas e inmutables, independientes de las sensaciones (Ideas matemáticas, Bien, Belleza, Justicia…). El pensamiento no es la razón suficiente de estas verdades, por lo que </a:t>
            </a:r>
            <a:r>
              <a:rPr lang="es-ES" sz="1800" b="1" dirty="0" smtClean="0"/>
              <a:t>ha de existir Dios, ser eterno y perfecto, como razón suficiente (causa de que existan) esas verdades.</a:t>
            </a:r>
          </a:p>
          <a:p>
            <a:pPr lvl="2"/>
            <a:r>
              <a:rPr lang="es-ES" sz="1800" b="1" dirty="0" smtClean="0">
                <a:solidFill>
                  <a:srgbClr val="00B050"/>
                </a:solidFill>
              </a:rPr>
              <a:t>Grandeza de la Creación: </a:t>
            </a:r>
            <a:r>
              <a:rPr lang="es-ES" sz="1800" dirty="0" smtClean="0"/>
              <a:t>El mundo en sí mismo, con su ordenadísima variedad y mutabilidad, con la belleza de todos sus cuerpos visibles, </a:t>
            </a:r>
            <a:r>
              <a:rPr lang="es-ES" sz="1800" b="1" dirty="0" smtClean="0"/>
              <a:t>ha debido ser hecho por un Dios invisiblemente grande; invisiblemente bello.</a:t>
            </a:r>
            <a:r>
              <a:rPr lang="es-ES" sz="1800" b="1" i="1" dirty="0">
                <a:solidFill>
                  <a:srgbClr val="00B050"/>
                </a:solidFill>
              </a:rPr>
              <a:t> </a:t>
            </a:r>
            <a:endParaRPr lang="es-ES" sz="1800" b="1" i="1" dirty="0" smtClean="0">
              <a:solidFill>
                <a:srgbClr val="00B050"/>
              </a:solidFill>
            </a:endParaRPr>
          </a:p>
          <a:p>
            <a:pPr lvl="2"/>
            <a:r>
              <a:rPr lang="es-ES" sz="1800" b="1" dirty="0" smtClean="0">
                <a:solidFill>
                  <a:srgbClr val="00B050"/>
                </a:solidFill>
              </a:rPr>
              <a:t>Consenso universal (</a:t>
            </a:r>
            <a:r>
              <a:rPr lang="es-ES" sz="1800" b="1" i="1" dirty="0" err="1">
                <a:solidFill>
                  <a:srgbClr val="00B050"/>
                </a:solidFill>
              </a:rPr>
              <a:t>consensus</a:t>
            </a:r>
            <a:r>
              <a:rPr lang="es-ES" sz="1800" b="1" i="1" dirty="0">
                <a:solidFill>
                  <a:srgbClr val="00B050"/>
                </a:solidFill>
              </a:rPr>
              <a:t> </a:t>
            </a:r>
            <a:r>
              <a:rPr lang="es-ES" sz="1800" b="1" i="1" dirty="0" err="1" smtClean="0">
                <a:solidFill>
                  <a:srgbClr val="00B050"/>
                </a:solidFill>
              </a:rPr>
              <a:t>gentium</a:t>
            </a:r>
            <a:r>
              <a:rPr lang="es-ES" sz="1800" b="1" dirty="0" smtClean="0">
                <a:solidFill>
                  <a:srgbClr val="00B050"/>
                </a:solidFill>
              </a:rPr>
              <a:t>):  </a:t>
            </a:r>
            <a:r>
              <a:rPr lang="es-ES" sz="1800" dirty="0" smtClean="0"/>
              <a:t>“El poder del verdadero Dios es tal que no puede permanecer totalmente oculto a la criatura racional, una vez que ha comenzado a hacer uso de razón. Si se exceptúan algunos hombres cuya naturaleza está corrompida por completo, </a:t>
            </a:r>
            <a:r>
              <a:rPr lang="es-ES" sz="1800" b="1" dirty="0" smtClean="0"/>
              <a:t>toda la especie humana confiesa que Dios es el creador del mundo”.</a:t>
            </a:r>
          </a:p>
        </p:txBody>
      </p:sp>
      <p:cxnSp>
        <p:nvCxnSpPr>
          <p:cNvPr id="5" name="Conector recto de flecha 4"/>
          <p:cNvCxnSpPr/>
          <p:nvPr/>
        </p:nvCxnSpPr>
        <p:spPr>
          <a:xfrm>
            <a:off x="5569527" y="1981200"/>
            <a:ext cx="415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21396"/>
            <a:ext cx="10360152" cy="845404"/>
          </a:xfrm>
        </p:spPr>
        <p:txBody>
          <a:bodyPr/>
          <a:lstStyle/>
          <a:p>
            <a:r>
              <a:rPr lang="es-ES" dirty="0"/>
              <a:t>A) El problema de dios</a:t>
            </a:r>
          </a:p>
        </p:txBody>
      </p:sp>
      <p:sp>
        <p:nvSpPr>
          <p:cNvPr id="3" name="Marcador de contenido 2"/>
          <p:cNvSpPr>
            <a:spLocks noGrp="1"/>
          </p:cNvSpPr>
          <p:nvPr>
            <p:ph idx="1"/>
          </p:nvPr>
        </p:nvSpPr>
        <p:spPr>
          <a:xfrm>
            <a:off x="453126" y="1728180"/>
            <a:ext cx="6068290" cy="4364182"/>
          </a:xfrm>
        </p:spPr>
        <p:txBody>
          <a:bodyPr/>
          <a:lstStyle/>
          <a:p>
            <a:r>
              <a:rPr lang="es-ES" sz="2400" b="1" dirty="0" smtClean="0"/>
              <a:t>“Aun </a:t>
            </a:r>
            <a:r>
              <a:rPr lang="es-ES" sz="2400" b="1" dirty="0"/>
              <a:t>dejando de lado los testimonios de los profetas, el mundo en sí mismo, con su ordenadísima variedad y mutabilidad y con la belleza de todos los objetos visibles proclama tácitamente que ha sido hecho, y hecho por un Dios inefable e invisiblemente grande, inefable e invisiblemente bello."</a:t>
            </a:r>
          </a:p>
          <a:p>
            <a:pPr marL="0" indent="0" algn="r">
              <a:buNone/>
            </a:pPr>
            <a:r>
              <a:rPr lang="es-ES" dirty="0" smtClean="0"/>
              <a:t>Agustín</a:t>
            </a:r>
            <a:r>
              <a:rPr lang="es-ES" dirty="0"/>
              <a:t> </a:t>
            </a:r>
            <a:r>
              <a:rPr lang="es-ES" dirty="0" smtClean="0"/>
              <a:t>de Hipona, </a:t>
            </a:r>
            <a:r>
              <a:rPr lang="es-ES" i="1" dirty="0"/>
              <a:t>La ciudad de Dios</a:t>
            </a:r>
            <a:r>
              <a:rPr lang="es-ES" i="1" dirty="0" smtClean="0"/>
              <a:t>.</a:t>
            </a:r>
            <a:endParaRPr lang="es-ES" i="1" dirty="0"/>
          </a:p>
        </p:txBody>
      </p:sp>
      <p:pic>
        <p:nvPicPr>
          <p:cNvPr id="4" name="Imagen 3"/>
          <p:cNvPicPr>
            <a:picLocks noChangeAspect="1"/>
          </p:cNvPicPr>
          <p:nvPr/>
        </p:nvPicPr>
        <p:blipFill rotWithShape="1">
          <a:blip r:embed="rId2"/>
          <a:srcRect l="1724" t="1709" r="1755" b="6653"/>
          <a:stretch/>
        </p:blipFill>
        <p:spPr>
          <a:xfrm>
            <a:off x="7065817" y="1281197"/>
            <a:ext cx="4475019" cy="5258148"/>
          </a:xfrm>
          <a:prstGeom prst="rect">
            <a:avLst/>
          </a:prstGeom>
        </p:spPr>
      </p:pic>
    </p:spTree>
    <p:extLst>
      <p:ext uri="{BB962C8B-B14F-4D97-AF65-F5344CB8AC3E}">
        <p14:creationId xmlns:p14="http://schemas.microsoft.com/office/powerpoint/2010/main" val="1386294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873113"/>
          </a:xfrm>
        </p:spPr>
        <p:txBody>
          <a:bodyPr/>
          <a:lstStyle/>
          <a:p>
            <a:r>
              <a:rPr lang="es-ES" dirty="0"/>
              <a:t>A) El problema de dios</a:t>
            </a:r>
          </a:p>
        </p:txBody>
      </p:sp>
      <p:sp>
        <p:nvSpPr>
          <p:cNvPr id="3" name="Marcador de contenido 2"/>
          <p:cNvSpPr>
            <a:spLocks noGrp="1"/>
          </p:cNvSpPr>
          <p:nvPr>
            <p:ph idx="1"/>
          </p:nvPr>
        </p:nvSpPr>
        <p:spPr>
          <a:xfrm>
            <a:off x="595745" y="1219200"/>
            <a:ext cx="10532503" cy="4953000"/>
          </a:xfrm>
        </p:spPr>
        <p:txBody>
          <a:bodyPr/>
          <a:lstStyle/>
          <a:p>
            <a:r>
              <a:rPr lang="es-ES" b="1" dirty="0" smtClean="0">
                <a:solidFill>
                  <a:srgbClr val="FF0000"/>
                </a:solidFill>
              </a:rPr>
              <a:t>¿Cómo llegan a ser las cosas?</a:t>
            </a:r>
          </a:p>
          <a:p>
            <a:r>
              <a:rPr lang="es-ES" b="1" dirty="0" smtClean="0">
                <a:solidFill>
                  <a:srgbClr val="00B050"/>
                </a:solidFill>
              </a:rPr>
              <a:t>Por </a:t>
            </a:r>
            <a:r>
              <a:rPr lang="es-ES" b="1" dirty="0">
                <a:solidFill>
                  <a:srgbClr val="00B050"/>
                </a:solidFill>
              </a:rPr>
              <a:t>generación</a:t>
            </a:r>
            <a:r>
              <a:rPr lang="es-ES" dirty="0"/>
              <a:t>. Lo generado, que no creado, </a:t>
            </a:r>
            <a:r>
              <a:rPr lang="es-ES" b="1" dirty="0"/>
              <a:t>se deriva de la sustancia misma del generador y el resultado es de la misma naturaleza que el generador</a:t>
            </a:r>
            <a:r>
              <a:rPr lang="es-ES" dirty="0"/>
              <a:t>. Ejemplo de generación es el hijo que procede de sus padres. Los progenitores son personas que generan una nueva persona.</a:t>
            </a:r>
          </a:p>
          <a:p>
            <a:r>
              <a:rPr lang="es-ES" b="1" dirty="0">
                <a:solidFill>
                  <a:srgbClr val="00B050"/>
                </a:solidFill>
              </a:rPr>
              <a:t>Por fabricación</a:t>
            </a:r>
            <a:r>
              <a:rPr lang="es-ES" dirty="0"/>
              <a:t>. La cosa fabricada </a:t>
            </a:r>
            <a:r>
              <a:rPr lang="es-ES" b="1" dirty="0"/>
              <a:t>procede de una materia que preexistía al fabricante y que está fuera de este</a:t>
            </a:r>
            <a:r>
              <a:rPr lang="es-ES" dirty="0"/>
              <a:t>. Serían ejemplos de fabricación todo lo producido por el hombre, ya que utilizamos elementos del mundo natural para crear toda clase de objetos.</a:t>
            </a:r>
          </a:p>
          <a:p>
            <a:r>
              <a:rPr lang="es-ES" b="1" i="1" dirty="0">
                <a:solidFill>
                  <a:srgbClr val="00B050"/>
                </a:solidFill>
              </a:rPr>
              <a:t>Ex nihilo</a:t>
            </a:r>
            <a:r>
              <a:rPr lang="es-ES" dirty="0"/>
              <a:t>. Consiste en crear algo no a partir de la propia sustancia ni de una sustancia exterior, sino </a:t>
            </a:r>
            <a:r>
              <a:rPr lang="es-ES" b="1" dirty="0"/>
              <a:t>de la nada</a:t>
            </a:r>
            <a:r>
              <a:rPr lang="es-ES" dirty="0"/>
              <a:t>. El hombre no puede crear porque es un ser finito. Sólo dios, infinito, puede crear en sentido propio y estricto. La creación divina es una acción gratuita motivada por la libre voluntad y por la bondad de dios.</a:t>
            </a:r>
          </a:p>
        </p:txBody>
      </p:sp>
    </p:spTree>
    <p:extLst>
      <p:ext uri="{BB962C8B-B14F-4D97-AF65-F5344CB8AC3E}">
        <p14:creationId xmlns:p14="http://schemas.microsoft.com/office/powerpoint/2010/main" val="83446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5344" y="0"/>
            <a:ext cx="9922903" cy="1357745"/>
          </a:xfrm>
        </p:spPr>
        <p:txBody>
          <a:bodyPr/>
          <a:lstStyle/>
          <a:p>
            <a:pPr algn="ctr"/>
            <a:r>
              <a:rPr lang="es-ES" dirty="0" smtClean="0"/>
              <a:t>a) El problema de dios (ii)</a:t>
            </a:r>
            <a:endParaRPr lang="es-ES" dirty="0"/>
          </a:p>
        </p:txBody>
      </p:sp>
      <p:sp>
        <p:nvSpPr>
          <p:cNvPr id="3" name="Marcador de contenido 2"/>
          <p:cNvSpPr>
            <a:spLocks noGrp="1"/>
          </p:cNvSpPr>
          <p:nvPr>
            <p:ph idx="1"/>
          </p:nvPr>
        </p:nvSpPr>
        <p:spPr>
          <a:xfrm>
            <a:off x="249382" y="1080655"/>
            <a:ext cx="11333018" cy="5652653"/>
          </a:xfrm>
        </p:spPr>
        <p:txBody>
          <a:bodyPr>
            <a:normAutofit/>
          </a:bodyPr>
          <a:lstStyle/>
          <a:p>
            <a:pPr marL="457200" indent="-457200">
              <a:buNone/>
            </a:pPr>
            <a:endParaRPr lang="es-ES" dirty="0" smtClean="0">
              <a:solidFill>
                <a:srgbClr val="00B050"/>
              </a:solidFill>
            </a:endParaRPr>
          </a:p>
          <a:p>
            <a:pPr lvl="1"/>
            <a:r>
              <a:rPr lang="es-ES" b="1" dirty="0" smtClean="0">
                <a:solidFill>
                  <a:srgbClr val="FF0000"/>
                </a:solidFill>
              </a:rPr>
              <a:t>Creacionismo (</a:t>
            </a:r>
            <a:r>
              <a:rPr lang="es-ES" b="1" i="1" dirty="0" err="1" smtClean="0">
                <a:solidFill>
                  <a:srgbClr val="FF0000"/>
                </a:solidFill>
              </a:rPr>
              <a:t>Creatio</a:t>
            </a:r>
            <a:r>
              <a:rPr lang="es-ES" b="1" i="1" dirty="0" smtClean="0">
                <a:solidFill>
                  <a:srgbClr val="FF0000"/>
                </a:solidFill>
              </a:rPr>
              <a:t> ex Nihilo</a:t>
            </a:r>
            <a:r>
              <a:rPr lang="es-ES" b="1" dirty="0" smtClean="0">
                <a:solidFill>
                  <a:srgbClr val="FF0000"/>
                </a:solidFill>
              </a:rPr>
              <a:t>): </a:t>
            </a:r>
            <a:r>
              <a:rPr lang="es-ES" dirty="0" smtClean="0"/>
              <a:t>San Agustín hace suyo el concepto cristiano de creación: </a:t>
            </a:r>
            <a:r>
              <a:rPr lang="es-ES" b="1" dirty="0" smtClean="0"/>
              <a:t>“el mundo es creado por Dios de la nada”</a:t>
            </a:r>
            <a:r>
              <a:rPr lang="es-ES" dirty="0" smtClean="0"/>
              <a:t>, porque no tiene en sí la razón suficiente de su existencia (Vs. Demiurgo: materia eterna)  </a:t>
            </a:r>
          </a:p>
          <a:p>
            <a:pPr lvl="1">
              <a:buNone/>
            </a:pPr>
            <a:r>
              <a:rPr lang="es-ES" dirty="0" smtClean="0"/>
              <a:t>	San Agustín adaptará el esquema platónico y afirmará que </a:t>
            </a:r>
            <a:r>
              <a:rPr lang="es-ES" b="1" dirty="0" smtClean="0">
                <a:solidFill>
                  <a:srgbClr val="00B050"/>
                </a:solidFill>
              </a:rPr>
              <a:t>en la mente de Dios están </a:t>
            </a:r>
            <a:r>
              <a:rPr lang="es-ES" b="1" dirty="0" err="1" smtClean="0">
                <a:solidFill>
                  <a:srgbClr val="00B050"/>
                </a:solidFill>
              </a:rPr>
              <a:t>precontenidas</a:t>
            </a:r>
            <a:r>
              <a:rPr lang="es-ES" b="1" dirty="0" smtClean="0">
                <a:solidFill>
                  <a:srgbClr val="00B050"/>
                </a:solidFill>
              </a:rPr>
              <a:t> las ideas de todas las cosas posibles</a:t>
            </a:r>
            <a:r>
              <a:rPr lang="es-ES" dirty="0" smtClean="0"/>
              <a:t>, pues todo artífice necesita poseer anticipadamente en su inteligencia la obra que pretende realizar.</a:t>
            </a:r>
          </a:p>
          <a:p>
            <a:pPr lvl="2">
              <a:buFont typeface="Wingdings" panose="05000000000000000000" pitchFamily="2" charset="2"/>
              <a:buChar char="v"/>
            </a:pPr>
            <a:r>
              <a:rPr lang="es-ES" sz="1800" b="1" dirty="0" err="1" smtClean="0">
                <a:solidFill>
                  <a:srgbClr val="00B050"/>
                </a:solidFill>
              </a:rPr>
              <a:t>Ejemplarismo</a:t>
            </a:r>
            <a:r>
              <a:rPr lang="es-ES" sz="1800" dirty="0" smtClean="0">
                <a:solidFill>
                  <a:srgbClr val="FF0000"/>
                </a:solidFill>
              </a:rPr>
              <a:t>: </a:t>
            </a:r>
            <a:r>
              <a:rPr lang="es-ES" sz="1800" dirty="0" smtClean="0"/>
              <a:t>Las ideas divinas son causas ejemplares de las cosas, y en éstas se refleja Dios, en especial en el alma humana. </a:t>
            </a:r>
            <a:r>
              <a:rPr lang="es-ES" sz="1800" b="1" dirty="0" smtClean="0"/>
              <a:t>Creación de la materia a través de </a:t>
            </a:r>
            <a:r>
              <a:rPr lang="es-ES" sz="1800" b="1" u="sng" dirty="0" smtClean="0"/>
              <a:t>Arquetipos</a:t>
            </a:r>
            <a:r>
              <a:rPr lang="es-ES" sz="1800" b="1" dirty="0" smtClean="0"/>
              <a:t> – Mente de Dios .</a:t>
            </a:r>
          </a:p>
          <a:p>
            <a:pPr lvl="2">
              <a:buFont typeface="Wingdings" panose="05000000000000000000" pitchFamily="2" charset="2"/>
              <a:buChar char="v"/>
            </a:pPr>
            <a:r>
              <a:rPr lang="es-ES" sz="1800" b="1" i="1" dirty="0" err="1" smtClean="0">
                <a:solidFill>
                  <a:srgbClr val="00B050"/>
                </a:solidFill>
              </a:rPr>
              <a:t>Rationes</a:t>
            </a:r>
            <a:r>
              <a:rPr lang="es-ES" sz="1800" b="1" i="1" dirty="0" smtClean="0">
                <a:solidFill>
                  <a:srgbClr val="00B050"/>
                </a:solidFill>
              </a:rPr>
              <a:t> seminales </a:t>
            </a:r>
            <a:r>
              <a:rPr lang="es-ES" sz="1800" i="1" dirty="0" smtClean="0"/>
              <a:t>(origen estoico)</a:t>
            </a:r>
            <a:r>
              <a:rPr lang="es-ES" sz="1800" dirty="0" smtClean="0"/>
              <a:t>: El concepto de creación no excluye el de progreso y evolución. Dios ha creado el mundo en un </a:t>
            </a:r>
            <a:r>
              <a:rPr lang="es-ES" sz="1800" b="1" dirty="0" smtClean="0"/>
              <a:t>estado de indeterminación </a:t>
            </a:r>
            <a:r>
              <a:rPr lang="es-ES" sz="1800" dirty="0" smtClean="0"/>
              <a:t>en el que, gradualmente, irán apareciendo distintos seres. Dios puso en la materia primigenia gérmenes latentes, destinados a desarrollarse con el devenir del tiempo. </a:t>
            </a:r>
            <a:r>
              <a:rPr lang="es-ES" sz="1800" b="1" dirty="0" smtClean="0"/>
              <a:t>(</a:t>
            </a:r>
            <a:r>
              <a:rPr lang="es-ES" sz="1800" b="1" i="1" u="sng" dirty="0" err="1" smtClean="0"/>
              <a:t>Rationes</a:t>
            </a:r>
            <a:r>
              <a:rPr lang="es-ES" sz="1800" b="1" i="1" u="sng" dirty="0" smtClean="0"/>
              <a:t> seminales</a:t>
            </a:r>
            <a:r>
              <a:rPr lang="es-ES" sz="1800" b="1" dirty="0" smtClean="0"/>
              <a:t>: Gérmenes de las criaturas futuras, aparición progresiva, lejano precedente de la futura hipótesis evolucionista.).</a:t>
            </a:r>
          </a:p>
          <a:p>
            <a:pPr lvl="2"/>
            <a:r>
              <a:rPr lang="es-ES" sz="1800" b="1" dirty="0" smtClean="0"/>
              <a:t>Seres compuestos </a:t>
            </a:r>
            <a:r>
              <a:rPr lang="es-ES" sz="1800" dirty="0" smtClean="0"/>
              <a:t>de </a:t>
            </a:r>
            <a:r>
              <a:rPr lang="es-ES" sz="1800" b="1" dirty="0" smtClean="0"/>
              <a:t>materia</a:t>
            </a:r>
            <a:r>
              <a:rPr lang="es-ES" sz="1800" dirty="0" smtClean="0"/>
              <a:t> (corpórea o espiritual) y </a:t>
            </a:r>
            <a:r>
              <a:rPr lang="es-ES" sz="1800" b="1" dirty="0" smtClean="0"/>
              <a:t>forma</a:t>
            </a:r>
            <a:r>
              <a:rPr lang="es-ES" sz="1800" dirty="0" smtClean="0"/>
              <a:t> (esencia)</a:t>
            </a:r>
          </a:p>
          <a:p>
            <a:pPr lvl="1"/>
            <a:r>
              <a:rPr lang="es-ES" b="1" dirty="0" smtClean="0">
                <a:solidFill>
                  <a:srgbClr val="FF0000"/>
                </a:solidFill>
              </a:rPr>
              <a:t>Ley eterna: </a:t>
            </a:r>
            <a:r>
              <a:rPr lang="es-ES" dirty="0" smtClean="0"/>
              <a:t>A través de ella, Dios sigue gobernando y cuidando el </a:t>
            </a:r>
            <a:r>
              <a:rPr lang="es-ES" dirty="0" smtClean="0"/>
              <a:t>mundo       </a:t>
            </a:r>
            <a:r>
              <a:rPr lang="es-ES" b="1" dirty="0">
                <a:solidFill>
                  <a:srgbClr val="FFC000"/>
                </a:solidFill>
              </a:rPr>
              <a:t>"Es la razón o la voluntad de Dios que ordena guardar el orden natural y prohíbe perturbarlo". </a:t>
            </a:r>
            <a:endParaRPr lang="es-ES" b="1" dirty="0" smtClean="0">
              <a:solidFill>
                <a:srgbClr val="FFC000"/>
              </a:solidFill>
            </a:endParaRPr>
          </a:p>
          <a:p>
            <a:pPr lvl="1"/>
            <a:r>
              <a:rPr lang="es-ES" b="1" dirty="0" smtClean="0">
                <a:solidFill>
                  <a:srgbClr val="FF0000"/>
                </a:solidFill>
              </a:rPr>
              <a:t>Problema del mal: </a:t>
            </a:r>
            <a:r>
              <a:rPr lang="es-ES" dirty="0" smtClean="0"/>
              <a:t>Ausencia de Bien/Perfección:  No es algo real.</a:t>
            </a:r>
          </a:p>
          <a:p>
            <a:pPr lvl="1"/>
            <a:endParaRPr lang="es-ES" dirty="0" smtClean="0">
              <a:solidFill>
                <a:srgbClr val="FF0000"/>
              </a:solidFill>
            </a:endParaRPr>
          </a:p>
          <a:p>
            <a:pPr lvl="1">
              <a:buNone/>
            </a:pPr>
            <a:endParaRPr lang="es-ES" dirty="0" smtClean="0"/>
          </a:p>
          <a:p>
            <a:pPr lvl="1"/>
            <a:endParaRPr lang="es-ES" dirty="0"/>
          </a:p>
        </p:txBody>
      </p:sp>
      <p:cxnSp>
        <p:nvCxnSpPr>
          <p:cNvPr id="5" name="Conector recto de flecha 4"/>
          <p:cNvCxnSpPr/>
          <p:nvPr/>
        </p:nvCxnSpPr>
        <p:spPr>
          <a:xfrm>
            <a:off x="8645236" y="5389418"/>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0683" y="0"/>
            <a:ext cx="10429425" cy="1163781"/>
          </a:xfrm>
        </p:spPr>
        <p:txBody>
          <a:bodyPr/>
          <a:lstStyle/>
          <a:p>
            <a:pPr algn="ctr"/>
            <a:r>
              <a:rPr lang="es-ES" dirty="0" smtClean="0"/>
              <a:t>B) El problema del conocimiento (I)</a:t>
            </a:r>
            <a:endParaRPr lang="es-ES" dirty="0"/>
          </a:p>
        </p:txBody>
      </p:sp>
      <p:sp>
        <p:nvSpPr>
          <p:cNvPr id="3" name="Marcador de contenido 2"/>
          <p:cNvSpPr>
            <a:spLocks noGrp="1"/>
          </p:cNvSpPr>
          <p:nvPr>
            <p:ph idx="1"/>
          </p:nvPr>
        </p:nvSpPr>
        <p:spPr>
          <a:xfrm>
            <a:off x="166254" y="831273"/>
            <a:ext cx="11804073" cy="6026727"/>
          </a:xfrm>
        </p:spPr>
        <p:txBody>
          <a:bodyPr>
            <a:normAutofit lnSpcReduction="10000"/>
          </a:bodyPr>
          <a:lstStyle/>
          <a:p>
            <a:pPr marL="457200" indent="-457200">
              <a:buNone/>
            </a:pPr>
            <a:endParaRPr lang="es-ES" b="1" dirty="0" smtClean="0">
              <a:solidFill>
                <a:srgbClr val="FF0000"/>
              </a:solidFill>
            </a:endParaRPr>
          </a:p>
          <a:p>
            <a:r>
              <a:rPr lang="es-ES" dirty="0" smtClean="0"/>
              <a:t>San Agustín interpreta el problema del conocimiento como un proceso concatenado:</a:t>
            </a:r>
          </a:p>
          <a:p>
            <a:pPr lvl="1"/>
            <a:r>
              <a:rPr lang="es-ES" dirty="0" smtClean="0"/>
              <a:t>Por las </a:t>
            </a:r>
            <a:r>
              <a:rPr lang="es-ES" sz="2600" b="1" dirty="0" smtClean="0">
                <a:solidFill>
                  <a:srgbClr val="FF0000"/>
                </a:solidFill>
              </a:rPr>
              <a:t>sensaciones</a:t>
            </a:r>
            <a:r>
              <a:rPr lang="es-ES" dirty="0" smtClean="0"/>
              <a:t>, el alma conoce los objetos del mundo exterior a ella</a:t>
            </a:r>
            <a:r>
              <a:rPr lang="es-ES" dirty="0" smtClean="0"/>
              <a:t>.    </a:t>
            </a:r>
            <a:r>
              <a:rPr lang="es-ES" b="1" i="1" dirty="0" err="1" smtClean="0">
                <a:solidFill>
                  <a:srgbClr val="00B050"/>
                </a:solidFill>
              </a:rPr>
              <a:t>Fallor</a:t>
            </a:r>
            <a:r>
              <a:rPr lang="es-ES" b="1" i="1" dirty="0" smtClean="0">
                <a:solidFill>
                  <a:srgbClr val="00B050"/>
                </a:solidFill>
              </a:rPr>
              <a:t> sum </a:t>
            </a:r>
            <a:r>
              <a:rPr lang="es-ES" dirty="0" smtClean="0"/>
              <a:t>(si me equivoco, existo)    antecedente Descartes, pero este no duda como aquel de la existencia de la realidad    “Creemos” en nuestros sentidos como lo hacemos en los testimonios de otras personas.</a:t>
            </a:r>
          </a:p>
          <a:p>
            <a:pPr lvl="1"/>
            <a:r>
              <a:rPr lang="es-ES" b="1" dirty="0" smtClean="0">
                <a:solidFill>
                  <a:srgbClr val="FFC000"/>
                </a:solidFill>
              </a:rPr>
              <a:t>Existe una deficiencia del objeto y no del sujeto en la percepción: son mutables (actitud platónica)</a:t>
            </a:r>
            <a:endParaRPr lang="es-ES" b="1" dirty="0" smtClean="0">
              <a:solidFill>
                <a:srgbClr val="FFC000"/>
              </a:solidFill>
            </a:endParaRPr>
          </a:p>
          <a:p>
            <a:pPr lvl="1"/>
            <a:r>
              <a:rPr lang="es-ES" dirty="0" smtClean="0"/>
              <a:t>Pero el </a:t>
            </a:r>
            <a:r>
              <a:rPr lang="es-ES" sz="2600" b="1" dirty="0" smtClean="0">
                <a:solidFill>
                  <a:srgbClr val="FF0000"/>
                </a:solidFill>
              </a:rPr>
              <a:t>alma</a:t>
            </a:r>
            <a:r>
              <a:rPr lang="es-ES" dirty="0" smtClean="0"/>
              <a:t> es capaz de juzgar el mundo contingente que conoce con</a:t>
            </a:r>
            <a:r>
              <a:rPr lang="es-ES" b="1" dirty="0" smtClean="0"/>
              <a:t> criterios necesarios y universales</a:t>
            </a:r>
            <a:r>
              <a:rPr lang="es-ES" b="1" dirty="0" smtClean="0"/>
              <a:t>.      Nos da la </a:t>
            </a:r>
            <a:r>
              <a:rPr lang="es-ES" b="1" dirty="0" smtClean="0">
                <a:solidFill>
                  <a:srgbClr val="00B050"/>
                </a:solidFill>
              </a:rPr>
              <a:t>certeza</a:t>
            </a:r>
            <a:r>
              <a:rPr lang="es-ES" b="1" dirty="0" smtClean="0"/>
              <a:t> que los sentidos no pueden</a:t>
            </a:r>
            <a:endParaRPr lang="es-ES" b="1" dirty="0" smtClean="0"/>
          </a:p>
          <a:p>
            <a:pPr marL="274320" lvl="1" indent="0">
              <a:buNone/>
            </a:pPr>
            <a:r>
              <a:rPr lang="es-ES" dirty="0" smtClean="0"/>
              <a:t>	¿</a:t>
            </a:r>
            <a:r>
              <a:rPr lang="es-ES" dirty="0" smtClean="0"/>
              <a:t>Cómo llegan al alma estos criterios universales? </a:t>
            </a:r>
            <a:r>
              <a:rPr lang="es-ES" dirty="0" smtClean="0"/>
              <a:t>    </a:t>
            </a:r>
            <a:r>
              <a:rPr lang="es-ES" dirty="0" smtClean="0"/>
              <a:t>A través de la </a:t>
            </a:r>
            <a:r>
              <a:rPr lang="es-ES" b="1" dirty="0" smtClean="0"/>
              <a:t>Ley / Verdad inmutable, divina, superior al alma</a:t>
            </a:r>
            <a:r>
              <a:rPr lang="es-ES" dirty="0" smtClean="0"/>
              <a:t>.</a:t>
            </a:r>
          </a:p>
          <a:p>
            <a:r>
              <a:rPr lang="es-ES" dirty="0" smtClean="0"/>
              <a:t>Pero San Agustín rectifica a Platón en dos puntos:</a:t>
            </a:r>
          </a:p>
          <a:p>
            <a:pPr lvl="1"/>
            <a:r>
              <a:rPr lang="es-ES" dirty="0" smtClean="0">
                <a:solidFill>
                  <a:srgbClr val="00B050"/>
                </a:solidFill>
              </a:rPr>
              <a:t>Convierte las </a:t>
            </a:r>
            <a:r>
              <a:rPr lang="es-ES" b="1" dirty="0" smtClean="0">
                <a:solidFill>
                  <a:srgbClr val="00B050"/>
                </a:solidFill>
              </a:rPr>
              <a:t>ideas</a:t>
            </a:r>
            <a:r>
              <a:rPr lang="es-ES" dirty="0" smtClean="0">
                <a:solidFill>
                  <a:srgbClr val="00B050"/>
                </a:solidFill>
              </a:rPr>
              <a:t> en </a:t>
            </a:r>
            <a:r>
              <a:rPr lang="es-ES" b="1" dirty="0" smtClean="0">
                <a:solidFill>
                  <a:srgbClr val="00B050"/>
                </a:solidFill>
              </a:rPr>
              <a:t>pensamientos de Dios.</a:t>
            </a:r>
          </a:p>
          <a:p>
            <a:pPr lvl="1"/>
            <a:r>
              <a:rPr lang="es-ES" dirty="0" smtClean="0">
                <a:solidFill>
                  <a:srgbClr val="00B050"/>
                </a:solidFill>
              </a:rPr>
              <a:t>Replantea la reminiscencia platónica y habla de </a:t>
            </a:r>
            <a:r>
              <a:rPr lang="es-ES" b="1" dirty="0" smtClean="0">
                <a:solidFill>
                  <a:srgbClr val="00B050"/>
                </a:solidFill>
              </a:rPr>
              <a:t>iluminación </a:t>
            </a:r>
            <a:r>
              <a:rPr lang="es-ES" b="1" dirty="0" smtClean="0"/>
              <a:t>(</a:t>
            </a:r>
            <a:r>
              <a:rPr lang="es-ES" dirty="0" smtClean="0"/>
              <a:t>Creacionismo agustiniano Vs. preexistencia del alma platónica).</a:t>
            </a:r>
          </a:p>
          <a:p>
            <a:pPr lvl="1"/>
            <a:r>
              <a:rPr lang="es-ES" dirty="0" smtClean="0"/>
              <a:t>Esas verdades eternas no han de buscarse en el exterior, sino en el interior (</a:t>
            </a:r>
            <a:r>
              <a:rPr lang="es-ES" b="1" dirty="0" smtClean="0">
                <a:solidFill>
                  <a:srgbClr val="00B050"/>
                </a:solidFill>
              </a:rPr>
              <a:t>Introspección</a:t>
            </a:r>
            <a:r>
              <a:rPr lang="es-ES" dirty="0" smtClean="0"/>
              <a:t>), en la intimidad del alma.</a:t>
            </a:r>
          </a:p>
          <a:p>
            <a:pPr marL="274320" lvl="1" indent="0">
              <a:buNone/>
            </a:pPr>
            <a:endParaRPr lang="es-ES" dirty="0" smtClean="0"/>
          </a:p>
          <a:p>
            <a:pPr lvl="1" algn="ctr">
              <a:buNone/>
            </a:pPr>
            <a:r>
              <a:rPr lang="es-ES" b="1" i="1" dirty="0" smtClean="0">
                <a:solidFill>
                  <a:srgbClr val="FFC000"/>
                </a:solidFill>
              </a:rPr>
              <a:t>“Del mismo modo que en el sol pueden advertirse tres cosas: que existe, que brilla y que ilumina, en el Dios inefable que quieres conocer hay en cierto sentido tres principios: que existe, que es inteligible y que vuelve inteligibles todas las demás cosas”</a:t>
            </a:r>
          </a:p>
          <a:p>
            <a:pPr lvl="1"/>
            <a:endParaRPr lang="es-ES" dirty="0" smtClean="0"/>
          </a:p>
          <a:p>
            <a:pPr lvl="1"/>
            <a:endParaRPr lang="es-ES" dirty="0" smtClean="0"/>
          </a:p>
          <a:p>
            <a:pPr lvl="2"/>
            <a:endParaRPr lang="es-ES" dirty="0" smtClean="0"/>
          </a:p>
          <a:p>
            <a:pPr lvl="1"/>
            <a:endParaRPr lang="es-ES" dirty="0" smtClean="0">
              <a:solidFill>
                <a:srgbClr val="FF0000"/>
              </a:solidFill>
            </a:endParaRPr>
          </a:p>
          <a:p>
            <a:pPr lvl="1">
              <a:buNone/>
            </a:pPr>
            <a:endParaRPr lang="es-ES" dirty="0" smtClean="0"/>
          </a:p>
          <a:p>
            <a:pPr lvl="1"/>
            <a:endParaRPr lang="es-ES" dirty="0"/>
          </a:p>
        </p:txBody>
      </p:sp>
      <p:sp>
        <p:nvSpPr>
          <p:cNvPr id="4" name="Flecha abajo 3"/>
          <p:cNvSpPr/>
          <p:nvPr/>
        </p:nvSpPr>
        <p:spPr>
          <a:xfrm>
            <a:off x="5569527" y="5264727"/>
            <a:ext cx="858982" cy="471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flipV="1">
            <a:off x="6428509" y="3366653"/>
            <a:ext cx="249382"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889737" y="3277707"/>
            <a:ext cx="290946" cy="17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2057400" y="3089564"/>
            <a:ext cx="346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9047019" y="1759527"/>
            <a:ext cx="235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1717964" y="2286000"/>
            <a:ext cx="180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403764" y="1925782"/>
            <a:ext cx="263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921" t="22443" r="42014" b="5966"/>
          <a:stretch/>
        </p:blipFill>
        <p:spPr>
          <a:xfrm>
            <a:off x="1136072" y="0"/>
            <a:ext cx="6836522" cy="5846618"/>
          </a:xfrm>
          <a:prstGeom prst="rect">
            <a:avLst/>
          </a:prstGeom>
        </p:spPr>
      </p:pic>
      <p:pic>
        <p:nvPicPr>
          <p:cNvPr id="5" name="Imagen 4"/>
          <p:cNvPicPr>
            <a:picLocks noChangeAspect="1"/>
          </p:cNvPicPr>
          <p:nvPr/>
        </p:nvPicPr>
        <p:blipFill rotWithShape="1">
          <a:blip r:embed="rId3"/>
          <a:srcRect l="10668" t="77103" r="42169" b="5774"/>
          <a:stretch/>
        </p:blipFill>
        <p:spPr>
          <a:xfrm>
            <a:off x="1194606" y="5680364"/>
            <a:ext cx="6719454" cy="1371600"/>
          </a:xfrm>
          <a:prstGeom prst="rect">
            <a:avLst/>
          </a:prstGeom>
        </p:spPr>
      </p:pic>
    </p:spTree>
    <p:extLst>
      <p:ext uri="{BB962C8B-B14F-4D97-AF65-F5344CB8AC3E}">
        <p14:creationId xmlns:p14="http://schemas.microsoft.com/office/powerpoint/2010/main" val="38263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elenismo.gif"/>
          <p:cNvPicPr>
            <a:picLocks noGrp="1" noChangeAspect="1"/>
          </p:cNvPicPr>
          <p:nvPr>
            <p:ph idx="1"/>
          </p:nvPr>
        </p:nvPicPr>
        <p:blipFill>
          <a:blip r:embed="rId2"/>
          <a:stretch>
            <a:fillRect/>
          </a:stretch>
        </p:blipFill>
        <p:spPr>
          <a:xfrm>
            <a:off x="401782" y="131764"/>
            <a:ext cx="10709564" cy="672623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37" y="0"/>
            <a:ext cx="10571018" cy="942109"/>
          </a:xfrm>
        </p:spPr>
        <p:txBody>
          <a:bodyPr/>
          <a:lstStyle/>
          <a:p>
            <a:pPr algn="ctr"/>
            <a:r>
              <a:rPr lang="es-ES" dirty="0" smtClean="0"/>
              <a:t>B) El problema del conocimiento (ii)</a:t>
            </a:r>
            <a:endParaRPr lang="es-ES" dirty="0"/>
          </a:p>
        </p:txBody>
      </p:sp>
      <p:sp>
        <p:nvSpPr>
          <p:cNvPr id="3" name="Marcador de contenido 2"/>
          <p:cNvSpPr>
            <a:spLocks noGrp="1"/>
          </p:cNvSpPr>
          <p:nvPr>
            <p:ph idx="1"/>
          </p:nvPr>
        </p:nvSpPr>
        <p:spPr>
          <a:xfrm>
            <a:off x="96982" y="775854"/>
            <a:ext cx="11707091" cy="5985163"/>
          </a:xfrm>
        </p:spPr>
        <p:txBody>
          <a:bodyPr>
            <a:normAutofit lnSpcReduction="10000"/>
          </a:bodyPr>
          <a:lstStyle/>
          <a:p>
            <a:r>
              <a:rPr lang="es-ES" sz="1800" dirty="0" smtClean="0"/>
              <a:t>Tipos de conocimiento:</a:t>
            </a:r>
          </a:p>
          <a:p>
            <a:pPr lvl="2"/>
            <a:r>
              <a:rPr lang="es-ES" sz="1800" b="1" dirty="0" smtClean="0">
                <a:solidFill>
                  <a:srgbClr val="00B050"/>
                </a:solidFill>
              </a:rPr>
              <a:t>Sensible</a:t>
            </a:r>
            <a:r>
              <a:rPr lang="es-ES" sz="1800" dirty="0" smtClean="0"/>
              <a:t> (Genera </a:t>
            </a:r>
            <a:r>
              <a:rPr lang="es-ES" sz="1800" i="1" dirty="0" err="1" smtClean="0"/>
              <a:t>Doxa</a:t>
            </a:r>
            <a:r>
              <a:rPr lang="es-ES" sz="1800" dirty="0" smtClean="0"/>
              <a:t>, opinión, conocimiento cambiante)</a:t>
            </a:r>
          </a:p>
          <a:p>
            <a:pPr lvl="2"/>
            <a:r>
              <a:rPr lang="es-ES" sz="1800" b="1" dirty="0" smtClean="0">
                <a:solidFill>
                  <a:srgbClr val="00B050"/>
                </a:solidFill>
              </a:rPr>
              <a:t>Racional Inferior </a:t>
            </a:r>
            <a:r>
              <a:rPr lang="es-ES" sz="1800" dirty="0" smtClean="0"/>
              <a:t>(Ciencia, conocimiento de lo universal dentro de lo cambiante).</a:t>
            </a:r>
          </a:p>
          <a:p>
            <a:pPr lvl="2"/>
            <a:r>
              <a:rPr lang="es-ES" sz="1800" b="1" dirty="0" smtClean="0">
                <a:solidFill>
                  <a:srgbClr val="00B050"/>
                </a:solidFill>
              </a:rPr>
              <a:t>Racional superior </a:t>
            </a:r>
            <a:r>
              <a:rPr lang="es-ES" sz="1800" dirty="0" smtClean="0"/>
              <a:t>(Sabiduría/filosofía – Conocimiento de verdades eternas, inmutables)</a:t>
            </a:r>
          </a:p>
          <a:p>
            <a:r>
              <a:rPr lang="es-ES" sz="1800" dirty="0" smtClean="0"/>
              <a:t>San Agustín no se cansa de repetir que </a:t>
            </a:r>
            <a:r>
              <a:rPr lang="es-ES" sz="1800" b="1" dirty="0" smtClean="0">
                <a:solidFill>
                  <a:srgbClr val="FF0000"/>
                </a:solidFill>
              </a:rPr>
              <a:t>la fe orienta e ilumina a la razón</a:t>
            </a:r>
            <a:r>
              <a:rPr lang="es-ES" sz="1800" dirty="0" smtClean="0"/>
              <a:t>, y que </a:t>
            </a:r>
            <a:r>
              <a:rPr lang="es-ES" sz="1800" b="1" dirty="0" smtClean="0">
                <a:solidFill>
                  <a:srgbClr val="FF0000"/>
                </a:solidFill>
              </a:rPr>
              <a:t>la razón nos ayuda a alcanzar la fe</a:t>
            </a:r>
            <a:r>
              <a:rPr lang="es-ES" sz="1800" dirty="0" smtClean="0"/>
              <a:t>. Dirá, además, que la </a:t>
            </a:r>
            <a:r>
              <a:rPr lang="es-ES" sz="1800" b="1" dirty="0" smtClean="0">
                <a:solidFill>
                  <a:srgbClr val="FF0000"/>
                </a:solidFill>
              </a:rPr>
              <a:t>razón contribuye a esclarecer </a:t>
            </a:r>
            <a:r>
              <a:rPr lang="es-ES" sz="1800" b="1" dirty="0" smtClean="0"/>
              <a:t>–una vez alcanzada- </a:t>
            </a:r>
            <a:r>
              <a:rPr lang="es-ES" sz="1800" b="1" dirty="0" smtClean="0">
                <a:solidFill>
                  <a:srgbClr val="FF0000"/>
                </a:solidFill>
              </a:rPr>
              <a:t>los contenidos de la fe </a:t>
            </a:r>
            <a:r>
              <a:rPr lang="es-ES" sz="1800" dirty="0" smtClean="0"/>
              <a:t>y que </a:t>
            </a:r>
            <a:r>
              <a:rPr lang="es-ES" sz="1800" b="1" dirty="0" smtClean="0">
                <a:solidFill>
                  <a:srgbClr val="FFC000"/>
                </a:solidFill>
              </a:rPr>
              <a:t>“hemos de entender para creer, y hemos de creer para entender”</a:t>
            </a:r>
            <a:r>
              <a:rPr lang="es-ES" sz="1800" dirty="0" smtClean="0">
                <a:solidFill>
                  <a:srgbClr val="FFC000"/>
                </a:solidFill>
              </a:rPr>
              <a:t>). </a:t>
            </a:r>
            <a:r>
              <a:rPr lang="es-ES" sz="1800" dirty="0" smtClean="0"/>
              <a:t>Por tanto, </a:t>
            </a:r>
            <a:r>
              <a:rPr lang="es-ES" sz="1800" b="1" dirty="0" smtClean="0"/>
              <a:t>ambas de complementan.</a:t>
            </a:r>
          </a:p>
          <a:p>
            <a:r>
              <a:rPr lang="es-ES" sz="1800" b="1" dirty="0" smtClean="0"/>
              <a:t>La fe</a:t>
            </a:r>
            <a:r>
              <a:rPr lang="es-ES" sz="1800" dirty="0" smtClean="0"/>
              <a:t>, por tanto, no suplanta a la </a:t>
            </a:r>
            <a:r>
              <a:rPr lang="es-ES" sz="1800" b="1" dirty="0" smtClean="0"/>
              <a:t>inteligencia</a:t>
            </a:r>
            <a:r>
              <a:rPr lang="es-ES" sz="1800" dirty="0" smtClean="0"/>
              <a:t>, sino que </a:t>
            </a:r>
            <a:r>
              <a:rPr lang="es-ES" sz="1800" b="1" dirty="0" smtClean="0"/>
              <a:t>la estimula y la ilumina. </a:t>
            </a:r>
            <a:r>
              <a:rPr lang="es-ES" sz="1800" dirty="0" smtClean="0"/>
              <a:t>Aumenta la claridad racional, al igual que la </a:t>
            </a:r>
            <a:r>
              <a:rPr lang="es-ES" sz="1800" b="1" dirty="0" smtClean="0"/>
              <a:t>razón</a:t>
            </a:r>
            <a:r>
              <a:rPr lang="es-ES" sz="1800" dirty="0" smtClean="0"/>
              <a:t> no elimina la fe, sino </a:t>
            </a:r>
            <a:r>
              <a:rPr lang="es-ES" sz="1800" b="1" dirty="0" smtClean="0"/>
              <a:t>que la refuerza y la aclara</a:t>
            </a:r>
            <a:r>
              <a:rPr lang="es-ES" sz="1800" dirty="0" smtClean="0"/>
              <a:t>.</a:t>
            </a:r>
          </a:p>
          <a:p>
            <a:pPr algn="ctr">
              <a:buNone/>
            </a:pPr>
            <a:r>
              <a:rPr lang="es-ES" sz="1800" b="1" i="1" dirty="0" smtClean="0">
                <a:solidFill>
                  <a:srgbClr val="FFC000"/>
                </a:solidFill>
              </a:rPr>
              <a:t> “El hombre debe buscar a Dios con toda su inteligencia”</a:t>
            </a:r>
          </a:p>
          <a:p>
            <a:pPr algn="ctr">
              <a:buNone/>
            </a:pPr>
            <a:r>
              <a:rPr lang="es-ES" sz="1800" b="1" i="1" dirty="0" smtClean="0">
                <a:solidFill>
                  <a:srgbClr val="FFC000"/>
                </a:solidFill>
              </a:rPr>
              <a:t> “Deseo aprender la verdad no sólo con la fe, sino también con la inteligencia”</a:t>
            </a:r>
          </a:p>
          <a:p>
            <a:pPr lvl="1"/>
            <a:endParaRPr lang="es-ES" dirty="0" smtClean="0"/>
          </a:p>
          <a:p>
            <a:r>
              <a:rPr lang="es-ES" b="1" dirty="0" smtClean="0">
                <a:solidFill>
                  <a:srgbClr val="00B050"/>
                </a:solidFill>
              </a:rPr>
              <a:t>Sobre Dios, las criaturas solo pueden tener un conocimiento imperfecto, dado que éstas tienen una capacidad limitada.</a:t>
            </a:r>
          </a:p>
          <a:p>
            <a:pPr marL="0" indent="0" algn="ctr">
              <a:buNone/>
            </a:pPr>
            <a:r>
              <a:rPr lang="es-ES" b="1" dirty="0" smtClean="0">
                <a:solidFill>
                  <a:srgbClr val="FFC000"/>
                </a:solidFill>
              </a:rPr>
              <a:t>El conocimiento se busca  porque aporta la verdadera felicidad, la verdadera beatitud. Es decir, hay que situar el tema del conocimiento en función de la aspiración del alma a Dios.</a:t>
            </a:r>
            <a:endParaRPr lang="es-ES" b="1" dirty="0" smtClean="0">
              <a:solidFill>
                <a:srgbClr val="FFC000"/>
              </a:solidFill>
            </a:endParaRPr>
          </a:p>
          <a:p>
            <a:pPr marL="274320" lvl="1" indent="0">
              <a:buNone/>
            </a:pPr>
            <a:r>
              <a:rPr lang="es-ES" b="1" dirty="0"/>
              <a:t> ve el conocimiento en función de un fin : la </a:t>
            </a:r>
            <a:r>
              <a:rPr lang="es-ES" b="1" dirty="0">
                <a:solidFill>
                  <a:srgbClr val="FF0000"/>
                </a:solidFill>
              </a:rPr>
              <a:t>beatitud</a:t>
            </a:r>
            <a:r>
              <a:rPr lang="es-ES" b="1" dirty="0"/>
              <a:t>. Solamente el </a:t>
            </a:r>
            <a:r>
              <a:rPr lang="es-ES" dirty="0">
                <a:solidFill>
                  <a:srgbClr val="FF0000"/>
                </a:solidFill>
              </a:rPr>
              <a:t>sabio</a:t>
            </a:r>
            <a:r>
              <a:rPr lang="es-ES" b="1" dirty="0"/>
              <a:t> puede ser feliz, y la sabiduría requiere el conocimiento de la verdad.</a:t>
            </a:r>
          </a:p>
          <a:p>
            <a:pPr lvl="1">
              <a:buNone/>
            </a:pPr>
            <a:endParaRPr lang="es-ES" dirty="0" smtClean="0"/>
          </a:p>
          <a:p>
            <a:pPr lvl="1"/>
            <a:endParaRPr lang="es-ES" dirty="0"/>
          </a:p>
        </p:txBody>
      </p:sp>
      <p:sp>
        <p:nvSpPr>
          <p:cNvPr id="4" name="Flecha abajo 3"/>
          <p:cNvSpPr/>
          <p:nvPr/>
        </p:nvSpPr>
        <p:spPr>
          <a:xfrm>
            <a:off x="5611091" y="5029199"/>
            <a:ext cx="471054" cy="3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64038"/>
            <a:ext cx="10058400" cy="1609344"/>
          </a:xfrm>
        </p:spPr>
        <p:txBody>
          <a:bodyPr/>
          <a:lstStyle/>
          <a:p>
            <a:pPr algn="ctr"/>
            <a:r>
              <a:rPr lang="es-ES" dirty="0"/>
              <a:t>B</a:t>
            </a:r>
            <a:r>
              <a:rPr lang="es-ES" dirty="0" smtClean="0"/>
              <a:t>) El problema del conocimiento (</a:t>
            </a:r>
            <a:r>
              <a:rPr lang="es-ES" dirty="0" err="1" smtClean="0"/>
              <a:t>iiI</a:t>
            </a:r>
            <a:r>
              <a:rPr lang="es-ES" dirty="0" smtClean="0"/>
              <a:t>)</a:t>
            </a:r>
            <a:endParaRPr lang="es-ES" dirty="0"/>
          </a:p>
        </p:txBody>
      </p:sp>
      <p:sp>
        <p:nvSpPr>
          <p:cNvPr id="3" name="Marcador de contenido 2"/>
          <p:cNvSpPr>
            <a:spLocks noGrp="1"/>
          </p:cNvSpPr>
          <p:nvPr>
            <p:ph idx="1"/>
          </p:nvPr>
        </p:nvSpPr>
        <p:spPr>
          <a:xfrm>
            <a:off x="706583" y="1510145"/>
            <a:ext cx="10695708" cy="5347855"/>
          </a:xfrm>
        </p:spPr>
        <p:txBody>
          <a:bodyPr>
            <a:normAutofit/>
          </a:bodyPr>
          <a:lstStyle/>
          <a:p>
            <a:pPr marL="457200" indent="-457200">
              <a:buNone/>
            </a:pPr>
            <a:endParaRPr lang="es-ES" dirty="0" smtClean="0">
              <a:solidFill>
                <a:srgbClr val="00B050"/>
              </a:solidFill>
            </a:endParaRPr>
          </a:p>
          <a:p>
            <a:pPr lvl="1"/>
            <a:r>
              <a:rPr lang="es-ES" b="1" dirty="0" smtClean="0">
                <a:solidFill>
                  <a:srgbClr val="FF0000"/>
                </a:solidFill>
              </a:rPr>
              <a:t>Creacionismo (“</a:t>
            </a:r>
            <a:r>
              <a:rPr lang="es-ES" b="1" dirty="0" err="1" smtClean="0">
                <a:solidFill>
                  <a:srgbClr val="FF0000"/>
                </a:solidFill>
              </a:rPr>
              <a:t>Creatio</a:t>
            </a:r>
            <a:r>
              <a:rPr lang="es-ES" b="1" dirty="0" smtClean="0">
                <a:solidFill>
                  <a:srgbClr val="FF0000"/>
                </a:solidFill>
              </a:rPr>
              <a:t> ex </a:t>
            </a:r>
            <a:r>
              <a:rPr lang="es-ES" b="1" dirty="0" err="1" smtClean="0">
                <a:solidFill>
                  <a:srgbClr val="FF0000"/>
                </a:solidFill>
              </a:rPr>
              <a:t>Nihilo</a:t>
            </a:r>
            <a:r>
              <a:rPr lang="es-ES" b="1" dirty="0" smtClean="0">
                <a:solidFill>
                  <a:srgbClr val="FF0000"/>
                </a:solidFill>
              </a:rPr>
              <a:t>”): </a:t>
            </a:r>
            <a:r>
              <a:rPr lang="es-ES" dirty="0" smtClean="0"/>
              <a:t>San Agustín hace suyo el concepto cristiano de creación: </a:t>
            </a:r>
            <a:r>
              <a:rPr lang="es-ES" b="1" dirty="0" smtClean="0"/>
              <a:t>“el mundo es creado por Dios de la nada”</a:t>
            </a:r>
            <a:r>
              <a:rPr lang="es-ES" dirty="0" smtClean="0"/>
              <a:t>, porque no tiene en sí la razón suficiente de su existencia (Vs. Demiurgo: materia eterna).</a:t>
            </a:r>
          </a:p>
          <a:p>
            <a:pPr lvl="1">
              <a:buNone/>
            </a:pPr>
            <a:r>
              <a:rPr lang="es-ES" dirty="0" smtClean="0"/>
              <a:t>	San Agustín adaptará el esquema platónico y afirmará que </a:t>
            </a:r>
            <a:r>
              <a:rPr lang="es-ES" b="1" dirty="0" smtClean="0">
                <a:solidFill>
                  <a:srgbClr val="00B050"/>
                </a:solidFill>
              </a:rPr>
              <a:t>en la mente de Dios están </a:t>
            </a:r>
            <a:r>
              <a:rPr lang="es-ES" b="1" dirty="0" err="1" smtClean="0">
                <a:solidFill>
                  <a:srgbClr val="00B050"/>
                </a:solidFill>
              </a:rPr>
              <a:t>precontenidas</a:t>
            </a:r>
            <a:r>
              <a:rPr lang="es-ES" b="1" dirty="0" smtClean="0">
                <a:solidFill>
                  <a:srgbClr val="00B050"/>
                </a:solidFill>
              </a:rPr>
              <a:t> las ideas de todas las cosas posibles</a:t>
            </a:r>
            <a:r>
              <a:rPr lang="es-ES" dirty="0" smtClean="0"/>
              <a:t>, pues todo artífice necesita poseer anticipadamente en su inteligencia la obra que pretende realizar.</a:t>
            </a:r>
          </a:p>
          <a:p>
            <a:pPr lvl="2"/>
            <a:r>
              <a:rPr lang="es-ES" b="1" dirty="0" err="1" smtClean="0">
                <a:solidFill>
                  <a:srgbClr val="FF0000"/>
                </a:solidFill>
              </a:rPr>
              <a:t>Ejemplarismo</a:t>
            </a:r>
            <a:r>
              <a:rPr lang="es-ES" dirty="0" smtClean="0">
                <a:solidFill>
                  <a:srgbClr val="FF0000"/>
                </a:solidFill>
              </a:rPr>
              <a:t>: </a:t>
            </a:r>
            <a:r>
              <a:rPr lang="es-ES" dirty="0" smtClean="0"/>
              <a:t>Las ideas divinas son causas ejemplares de las cosas, y en éstas se refleja Dios, en especial en el alma humana. </a:t>
            </a:r>
            <a:r>
              <a:rPr lang="es-ES" b="1" dirty="0" smtClean="0"/>
              <a:t>Creación de la materia a través de Arquetipos – Mente de Dios .</a:t>
            </a:r>
          </a:p>
          <a:p>
            <a:pPr lvl="2"/>
            <a:r>
              <a:rPr lang="es-ES" b="1" i="1" dirty="0" err="1" smtClean="0">
                <a:solidFill>
                  <a:srgbClr val="FF0000"/>
                </a:solidFill>
              </a:rPr>
              <a:t>Rationes</a:t>
            </a:r>
            <a:r>
              <a:rPr lang="es-ES" b="1" i="1" dirty="0" smtClean="0">
                <a:solidFill>
                  <a:srgbClr val="FF0000"/>
                </a:solidFill>
              </a:rPr>
              <a:t> seminales</a:t>
            </a:r>
            <a:r>
              <a:rPr lang="es-ES" b="1" dirty="0" smtClean="0">
                <a:solidFill>
                  <a:srgbClr val="FF0000"/>
                </a:solidFill>
              </a:rPr>
              <a:t>: </a:t>
            </a:r>
            <a:r>
              <a:rPr lang="es-ES" dirty="0" smtClean="0"/>
              <a:t>El concepto de creación no excluye el de progreso y evolución. Dios ha creado el mundo en un estado de indeterminación en el que, gradualmente, irán apareciendo distintos seres. Dios puso en la materia primigenia gérmenes latentes, destinados a desarrollarse con el devenir del tiempo. </a:t>
            </a:r>
            <a:r>
              <a:rPr lang="es-ES" b="1" dirty="0" smtClean="0"/>
              <a:t>(</a:t>
            </a:r>
            <a:r>
              <a:rPr lang="es-ES" b="1" i="1" dirty="0" err="1" smtClean="0"/>
              <a:t>Rationes</a:t>
            </a:r>
            <a:r>
              <a:rPr lang="es-ES" b="1" i="1" dirty="0" smtClean="0"/>
              <a:t> seminales</a:t>
            </a:r>
            <a:r>
              <a:rPr lang="es-ES" b="1" dirty="0" smtClean="0"/>
              <a:t>: Gérmenes de las criaturas futuras, aparición progresiva, lejano precedente de la futura hipótesis evolucionista</a:t>
            </a:r>
            <a:r>
              <a:rPr lang="es-ES" b="1" dirty="0" smtClean="0"/>
              <a:t>.).</a:t>
            </a:r>
          </a:p>
          <a:p>
            <a:pPr marL="548640" lvl="2" indent="0">
              <a:buNone/>
            </a:pPr>
            <a:endParaRPr lang="es-ES" b="1" dirty="0" smtClean="0"/>
          </a:p>
          <a:p>
            <a:pPr marL="274320" lvl="1" indent="0">
              <a:buNone/>
            </a:pPr>
            <a:r>
              <a:rPr lang="es-ES" b="1" dirty="0">
                <a:solidFill>
                  <a:srgbClr val="FFC000"/>
                </a:solidFill>
              </a:rPr>
              <a:t>El vínculo a la materia supone mutabilidad; por ende lo universal no puede apoyarse en la percepción sensible. Con ello se ha establecido una premisa epistemológica que encuentra expresión en la frase: Noli </a:t>
            </a:r>
            <a:r>
              <a:rPr lang="es-ES" b="1" dirty="0" err="1">
                <a:solidFill>
                  <a:srgbClr val="FFC000"/>
                </a:solidFill>
              </a:rPr>
              <a:t>foras</a:t>
            </a:r>
            <a:r>
              <a:rPr lang="es-ES" b="1" dirty="0">
                <a:solidFill>
                  <a:srgbClr val="FFC000"/>
                </a:solidFill>
              </a:rPr>
              <a:t> </a:t>
            </a:r>
            <a:r>
              <a:rPr lang="es-ES" b="1" dirty="0" err="1">
                <a:solidFill>
                  <a:srgbClr val="FFC000"/>
                </a:solidFill>
              </a:rPr>
              <a:t>ire</a:t>
            </a:r>
            <a:r>
              <a:rPr lang="es-ES" b="1" dirty="0">
                <a:solidFill>
                  <a:srgbClr val="FFC000"/>
                </a:solidFill>
              </a:rPr>
              <a:t>, in te </a:t>
            </a:r>
            <a:r>
              <a:rPr lang="es-ES" b="1" dirty="0" err="1">
                <a:solidFill>
                  <a:srgbClr val="FFC000"/>
                </a:solidFill>
              </a:rPr>
              <a:t>ipsum</a:t>
            </a:r>
            <a:r>
              <a:rPr lang="es-ES" b="1" dirty="0">
                <a:solidFill>
                  <a:srgbClr val="FFC000"/>
                </a:solidFill>
              </a:rPr>
              <a:t> </a:t>
            </a:r>
            <a:r>
              <a:rPr lang="es-ES" b="1" dirty="0" err="1" smtClean="0">
                <a:solidFill>
                  <a:srgbClr val="FFC000"/>
                </a:solidFill>
              </a:rPr>
              <a:t>redi</a:t>
            </a:r>
            <a:r>
              <a:rPr lang="es-ES" b="1" dirty="0" smtClean="0">
                <a:solidFill>
                  <a:srgbClr val="FFC000"/>
                </a:solidFill>
              </a:rPr>
              <a:t> (La </a:t>
            </a:r>
            <a:r>
              <a:rPr lang="es-ES" b="1" dirty="0">
                <a:solidFill>
                  <a:srgbClr val="FFC000"/>
                </a:solidFill>
              </a:rPr>
              <a:t>morada de la verdad se encuentra en el hombre </a:t>
            </a:r>
            <a:r>
              <a:rPr lang="es-ES" b="1" dirty="0" smtClean="0">
                <a:solidFill>
                  <a:srgbClr val="FFC000"/>
                </a:solidFill>
              </a:rPr>
              <a:t>interior)</a:t>
            </a:r>
            <a:endParaRPr lang="es-ES" b="1" dirty="0">
              <a:solidFill>
                <a:srgbClr val="FFC000"/>
              </a:solidFill>
            </a:endParaRPr>
          </a:p>
          <a:p>
            <a:pPr lvl="1"/>
            <a:endParaRPr lang="es-ES" dirty="0">
              <a:solidFill>
                <a:srgbClr val="FF0000"/>
              </a:solidFill>
            </a:endParaRPr>
          </a:p>
          <a:p>
            <a:pPr lvl="1"/>
            <a:endParaRPr lang="es-ES" dirty="0" smtClean="0">
              <a:solidFill>
                <a:srgbClr val="FF0000"/>
              </a:solidFill>
            </a:endParaRPr>
          </a:p>
          <a:p>
            <a:pPr lvl="1">
              <a:buNone/>
            </a:pPr>
            <a:endParaRPr lang="es-ES" dirty="0" smtClean="0"/>
          </a:p>
          <a:p>
            <a:pPr lvl="1"/>
            <a:endParaRPr lang="es-ES" dirty="0"/>
          </a:p>
        </p:txBody>
      </p:sp>
      <p:sp>
        <p:nvSpPr>
          <p:cNvPr id="4" name="Flecha abajo 3"/>
          <p:cNvSpPr/>
          <p:nvPr/>
        </p:nvSpPr>
        <p:spPr>
          <a:xfrm>
            <a:off x="6012873" y="5015345"/>
            <a:ext cx="415636" cy="3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3468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205345"/>
          </a:xfrm>
        </p:spPr>
        <p:txBody>
          <a:bodyPr>
            <a:normAutofit fontScale="90000"/>
          </a:bodyPr>
          <a:lstStyle/>
          <a:p>
            <a:pPr algn="ctr"/>
            <a:r>
              <a:rPr lang="es-ES" dirty="0" smtClean="0"/>
              <a:t>B) El problema del ser humano / antropología (i)</a:t>
            </a:r>
            <a:endParaRPr lang="es-ES" dirty="0"/>
          </a:p>
        </p:txBody>
      </p:sp>
      <p:sp>
        <p:nvSpPr>
          <p:cNvPr id="3" name="Marcador de contenido 2"/>
          <p:cNvSpPr>
            <a:spLocks noGrp="1"/>
          </p:cNvSpPr>
          <p:nvPr>
            <p:ph idx="1"/>
          </p:nvPr>
        </p:nvSpPr>
        <p:spPr>
          <a:xfrm>
            <a:off x="318655" y="1205345"/>
            <a:ext cx="10992473" cy="5210695"/>
          </a:xfrm>
        </p:spPr>
        <p:txBody>
          <a:bodyPr>
            <a:normAutofit/>
          </a:bodyPr>
          <a:lstStyle/>
          <a:p>
            <a:r>
              <a:rPr lang="es-ES" sz="2400" dirty="0" smtClean="0"/>
              <a:t>El </a:t>
            </a:r>
            <a:r>
              <a:rPr lang="es-ES" sz="2400" b="1" dirty="0" smtClean="0">
                <a:solidFill>
                  <a:srgbClr val="00B050"/>
                </a:solidFill>
              </a:rPr>
              <a:t>alma</a:t>
            </a:r>
            <a:r>
              <a:rPr lang="es-ES" sz="2400" dirty="0" smtClean="0"/>
              <a:t> y el </a:t>
            </a:r>
            <a:r>
              <a:rPr lang="es-ES" sz="2400" b="1" dirty="0" smtClean="0">
                <a:solidFill>
                  <a:srgbClr val="00B050"/>
                </a:solidFill>
              </a:rPr>
              <a:t>cuerpo</a:t>
            </a:r>
            <a:r>
              <a:rPr lang="es-ES" sz="2400" dirty="0" smtClean="0"/>
              <a:t> no son dos principios tan opuestos como en Platón, sino que </a:t>
            </a:r>
            <a:r>
              <a:rPr lang="es-ES" sz="2400" b="1" dirty="0" smtClean="0">
                <a:solidFill>
                  <a:srgbClr val="FF0000"/>
                </a:solidFill>
              </a:rPr>
              <a:t>ambos constituyen la unidad que es el hombre</a:t>
            </a:r>
            <a:r>
              <a:rPr lang="es-ES" sz="2400" dirty="0" smtClean="0"/>
              <a:t>. </a:t>
            </a:r>
          </a:p>
          <a:p>
            <a:pPr marL="0" indent="0">
              <a:buNone/>
            </a:pPr>
            <a:r>
              <a:rPr lang="es-ES" sz="2400" dirty="0"/>
              <a:t>	</a:t>
            </a:r>
            <a:r>
              <a:rPr lang="es-ES" sz="2400" dirty="0" smtClean="0"/>
              <a:t>Aún así, sigue existiendo de algún modo </a:t>
            </a:r>
            <a:r>
              <a:rPr lang="es-ES" sz="2400" b="1" dirty="0" smtClean="0"/>
              <a:t>el cuerpo como la parte inferior, cárcel</a:t>
            </a:r>
            <a:r>
              <a:rPr lang="es-ES" sz="2400" dirty="0" smtClean="0"/>
              <a:t>,  </a:t>
            </a:r>
            <a:r>
              <a:rPr lang="es-ES" sz="2400" b="1" dirty="0" smtClean="0"/>
              <a:t>cambiante, </a:t>
            </a:r>
            <a:r>
              <a:rPr lang="es-ES" sz="2400" dirty="0" smtClean="0"/>
              <a:t>y el </a:t>
            </a:r>
            <a:r>
              <a:rPr lang="es-ES" sz="2400" b="1" dirty="0" smtClean="0"/>
              <a:t>alma (parte superior), auténtico yo humano</a:t>
            </a:r>
            <a:r>
              <a:rPr lang="es-ES" sz="2400" b="1" dirty="0" smtClean="0">
                <a:solidFill>
                  <a:srgbClr val="7030A0"/>
                </a:solidFill>
              </a:rPr>
              <a:t>.</a:t>
            </a:r>
          </a:p>
          <a:p>
            <a:r>
              <a:rPr lang="es-ES" sz="2400" dirty="0" smtClean="0"/>
              <a:t>El </a:t>
            </a:r>
            <a:r>
              <a:rPr lang="es-ES" sz="2400" b="1" dirty="0" smtClean="0">
                <a:solidFill>
                  <a:srgbClr val="FF0000"/>
                </a:solidFill>
              </a:rPr>
              <a:t>alma</a:t>
            </a:r>
            <a:r>
              <a:rPr lang="es-ES" sz="2400" dirty="0" smtClean="0"/>
              <a:t> humana también es para San Agustín </a:t>
            </a:r>
            <a:r>
              <a:rPr lang="es-ES" sz="2400" b="1" dirty="0" smtClean="0">
                <a:solidFill>
                  <a:srgbClr val="00B050"/>
                </a:solidFill>
              </a:rPr>
              <a:t>inmortal, pero también  creada por Dios de la nada a partir del alma de los padres </a:t>
            </a:r>
            <a:r>
              <a:rPr lang="es-ES" sz="2400" b="1" dirty="0" smtClean="0">
                <a:solidFill>
                  <a:srgbClr val="FF0000"/>
                </a:solidFill>
              </a:rPr>
              <a:t>(</a:t>
            </a:r>
            <a:r>
              <a:rPr lang="es-ES" sz="2400" b="1" dirty="0" err="1" smtClean="0">
                <a:solidFill>
                  <a:srgbClr val="FF0000"/>
                </a:solidFill>
              </a:rPr>
              <a:t>traduccionismo</a:t>
            </a:r>
            <a:r>
              <a:rPr lang="es-ES" sz="2400" b="1" dirty="0" smtClean="0">
                <a:solidFill>
                  <a:srgbClr val="FF0000"/>
                </a:solidFill>
              </a:rPr>
              <a:t>/traducianismo).</a:t>
            </a:r>
          </a:p>
          <a:p>
            <a:pPr lvl="3"/>
            <a:endParaRPr lang="es-ES" dirty="0" smtClean="0">
              <a:solidFill>
                <a:srgbClr val="FF0000"/>
              </a:solidFill>
            </a:endParaRPr>
          </a:p>
          <a:p>
            <a:pPr lvl="1">
              <a:buNone/>
            </a:pPr>
            <a:endParaRPr lang="es-ES" dirty="0" smtClean="0"/>
          </a:p>
          <a:p>
            <a:pPr lvl="1"/>
            <a:endParaRPr lang="es-ES" dirty="0"/>
          </a:p>
        </p:txBody>
      </p:sp>
      <p:cxnSp>
        <p:nvCxnSpPr>
          <p:cNvPr id="5" name="Conector recto de flecha 4"/>
          <p:cNvCxnSpPr/>
          <p:nvPr/>
        </p:nvCxnSpPr>
        <p:spPr>
          <a:xfrm>
            <a:off x="886690" y="1911928"/>
            <a:ext cx="332509" cy="29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138545" y="4391893"/>
            <a:ext cx="11333018" cy="2230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u="sng" dirty="0"/>
              <a:t>Error doctrinal sobre el origen de las almas</a:t>
            </a:r>
            <a:r>
              <a:rPr lang="es-ES" b="1" dirty="0"/>
              <a:t>. Se pensaba que las almas de los hijos proceden, por vía de generación (</a:t>
            </a:r>
            <a:r>
              <a:rPr lang="es-ES" b="1" dirty="0" err="1"/>
              <a:t>genercionismo</a:t>
            </a:r>
            <a:r>
              <a:rPr lang="es-ES" b="1" dirty="0"/>
              <a:t>), de las almas de los padres y a esa relación se atribuye las similitudes y la retransmisión de determinados caracteres psicológicos y también espirituales.</a:t>
            </a:r>
            <a:br>
              <a:rPr lang="es-ES" b="1" dirty="0"/>
            </a:br>
            <a:r>
              <a:rPr lang="es-ES" b="1" dirty="0"/>
              <a:t>   Evidentemente este error, que </a:t>
            </a:r>
            <a:r>
              <a:rPr lang="es-ES" b="1" u="sng" dirty="0"/>
              <a:t>Tertuliano</a:t>
            </a:r>
            <a:r>
              <a:rPr lang="es-ES" b="1" dirty="0"/>
              <a:t> propagó para explicar el misterio del pecado original y su transmisión, partía de un burdo concepto de la naturaleza del alma. Pronto fue rechazado por la Iglesia, que afirma que cada alma procede de un acto creacional divino que se hace presente en el ser humano en el mismo momento en el que los padres generan el cuerpo.</a:t>
            </a:r>
          </a:p>
        </p:txBody>
      </p:sp>
      <p:sp>
        <p:nvSpPr>
          <p:cNvPr id="7" name="Estrella de 4 puntas 6"/>
          <p:cNvSpPr/>
          <p:nvPr/>
        </p:nvSpPr>
        <p:spPr>
          <a:xfrm>
            <a:off x="5486399" y="3920836"/>
            <a:ext cx="249382" cy="18010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2"/>
          <a:stretch>
            <a:fillRect/>
          </a:stretch>
        </p:blipFill>
        <p:spPr>
          <a:xfrm>
            <a:off x="318655" y="4423640"/>
            <a:ext cx="335309" cy="150470"/>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163782"/>
          </a:xfrm>
        </p:spPr>
        <p:txBody>
          <a:bodyPr>
            <a:normAutofit fontScale="90000"/>
          </a:bodyPr>
          <a:lstStyle/>
          <a:p>
            <a:r>
              <a:rPr lang="es-ES" dirty="0"/>
              <a:t>B) El problema del ser humano / antropología (i)</a:t>
            </a:r>
          </a:p>
        </p:txBody>
      </p:sp>
      <p:sp>
        <p:nvSpPr>
          <p:cNvPr id="3" name="Marcador de contenido 2"/>
          <p:cNvSpPr>
            <a:spLocks noGrp="1"/>
          </p:cNvSpPr>
          <p:nvPr>
            <p:ph idx="1"/>
          </p:nvPr>
        </p:nvSpPr>
        <p:spPr>
          <a:xfrm>
            <a:off x="193964" y="1163782"/>
            <a:ext cx="11443854" cy="5486400"/>
          </a:xfrm>
        </p:spPr>
        <p:txBody>
          <a:bodyPr>
            <a:normAutofit lnSpcReduction="10000"/>
          </a:bodyPr>
          <a:lstStyle/>
          <a:p>
            <a:r>
              <a:rPr lang="es-ES" dirty="0"/>
              <a:t>En sus </a:t>
            </a:r>
            <a:r>
              <a:rPr lang="es-ES" b="1" dirty="0">
                <a:solidFill>
                  <a:srgbClr val="FF0000"/>
                </a:solidFill>
              </a:rPr>
              <a:t>concepciones sobre la naturaleza y el mundo físico</a:t>
            </a:r>
            <a:r>
              <a:rPr lang="es-ES" dirty="0"/>
              <a:t>, Agustín de Hipona parte del </a:t>
            </a:r>
            <a:r>
              <a:rPr lang="es-ES" sz="2400" b="1" dirty="0" err="1">
                <a:solidFill>
                  <a:srgbClr val="00B050"/>
                </a:solidFill>
              </a:rPr>
              <a:t>hilemorfismo</a:t>
            </a:r>
            <a:r>
              <a:rPr lang="es-ES" dirty="0"/>
              <a:t> de </a:t>
            </a:r>
            <a:r>
              <a:rPr lang="es-ES" dirty="0" smtClean="0"/>
              <a:t>Aristóteles        los </a:t>
            </a:r>
            <a:r>
              <a:rPr lang="es-ES" dirty="0"/>
              <a:t>seres se componen de materia y </a:t>
            </a:r>
            <a:r>
              <a:rPr lang="es-ES" dirty="0" smtClean="0"/>
              <a:t>forma</a:t>
            </a:r>
          </a:p>
          <a:p>
            <a:endParaRPr lang="es-ES" dirty="0" smtClean="0"/>
          </a:p>
          <a:p>
            <a:pPr marL="0" indent="0">
              <a:buNone/>
            </a:pPr>
            <a:r>
              <a:rPr lang="es-ES" b="1" dirty="0" smtClean="0">
                <a:solidFill>
                  <a:srgbClr val="FFC000"/>
                </a:solidFill>
              </a:rPr>
              <a:t>Pero </a:t>
            </a:r>
            <a:r>
              <a:rPr lang="es-ES" b="1" dirty="0">
                <a:solidFill>
                  <a:srgbClr val="FFC000"/>
                </a:solidFill>
              </a:rPr>
              <a:t>conforme al ideario cristiano, Agustín introduce el concepto de </a:t>
            </a:r>
            <a:r>
              <a:rPr lang="es-ES" b="1" i="1" dirty="0">
                <a:solidFill>
                  <a:srgbClr val="FFC000"/>
                </a:solidFill>
              </a:rPr>
              <a:t>creación</a:t>
            </a:r>
            <a:r>
              <a:rPr lang="es-ES" b="1" dirty="0">
                <a:solidFill>
                  <a:srgbClr val="FFC000"/>
                </a:solidFill>
              </a:rPr>
              <a:t> (Dios creó libremente el mundo de la nada), extraño a la tradición griega, y enriquece la teoría aristotélica con las llamadas </a:t>
            </a:r>
            <a:r>
              <a:rPr lang="es-ES" b="1" i="1" dirty="0">
                <a:solidFill>
                  <a:srgbClr val="FFC000"/>
                </a:solidFill>
              </a:rPr>
              <a:t>razones </a:t>
            </a:r>
            <a:r>
              <a:rPr lang="es-ES" b="1" i="1" dirty="0" smtClean="0">
                <a:solidFill>
                  <a:srgbClr val="FFC000"/>
                </a:solidFill>
              </a:rPr>
              <a:t>seminales</a:t>
            </a:r>
          </a:p>
          <a:p>
            <a:pPr marL="0" indent="0">
              <a:buNone/>
            </a:pPr>
            <a:endParaRPr lang="es-ES" b="1" i="1" dirty="0" smtClean="0">
              <a:solidFill>
                <a:srgbClr val="FFC000"/>
              </a:solidFill>
            </a:endParaRPr>
          </a:p>
          <a:p>
            <a:pPr marL="0" indent="0">
              <a:buNone/>
            </a:pPr>
            <a:endParaRPr lang="es-ES" b="1" i="1" dirty="0">
              <a:solidFill>
                <a:srgbClr val="FFC000"/>
              </a:solidFill>
            </a:endParaRPr>
          </a:p>
          <a:p>
            <a:pPr marL="0" indent="0">
              <a:buNone/>
            </a:pPr>
            <a:endParaRPr lang="es-ES" b="1" i="1" dirty="0" smtClean="0">
              <a:solidFill>
                <a:srgbClr val="FFC000"/>
              </a:solidFill>
            </a:endParaRPr>
          </a:p>
          <a:p>
            <a:pPr marL="0" indent="0">
              <a:buNone/>
            </a:pPr>
            <a:endParaRPr lang="es-ES" b="1" i="1" dirty="0">
              <a:solidFill>
                <a:srgbClr val="FFC000"/>
              </a:solidFill>
            </a:endParaRPr>
          </a:p>
          <a:p>
            <a:pPr marL="0" indent="0">
              <a:buNone/>
            </a:pPr>
            <a:endParaRPr lang="es-ES" b="1" i="1" dirty="0" smtClean="0">
              <a:solidFill>
                <a:srgbClr val="FFC000"/>
              </a:solidFill>
            </a:endParaRPr>
          </a:p>
          <a:p>
            <a:pPr marL="0" indent="0">
              <a:buNone/>
            </a:pPr>
            <a:endParaRPr lang="es-ES" b="1" i="1" dirty="0">
              <a:solidFill>
                <a:srgbClr val="FFC000"/>
              </a:solidFill>
            </a:endParaRPr>
          </a:p>
          <a:p>
            <a:pPr lvl="0">
              <a:buClr>
                <a:srgbClr val="D34817">
                  <a:lumMod val="75000"/>
                </a:srgbClr>
              </a:buClr>
            </a:pPr>
            <a:r>
              <a:rPr lang="es-ES" dirty="0">
                <a:solidFill>
                  <a:prstClr val="black"/>
                </a:solidFill>
              </a:rPr>
              <a:t>El </a:t>
            </a:r>
            <a:r>
              <a:rPr lang="es-ES" sz="2400" b="1" dirty="0">
                <a:solidFill>
                  <a:srgbClr val="FF0000"/>
                </a:solidFill>
              </a:rPr>
              <a:t>ser humano       </a:t>
            </a:r>
            <a:r>
              <a:rPr lang="es-ES" dirty="0">
                <a:solidFill>
                  <a:prstClr val="black"/>
                </a:solidFill>
              </a:rPr>
              <a:t>se compone de </a:t>
            </a:r>
            <a:r>
              <a:rPr lang="es-ES" b="1" dirty="0">
                <a:solidFill>
                  <a:srgbClr val="00B050"/>
                </a:solidFill>
              </a:rPr>
              <a:t>cuerpo</a:t>
            </a:r>
            <a:r>
              <a:rPr lang="es-ES" dirty="0">
                <a:solidFill>
                  <a:prstClr val="black"/>
                </a:solidFill>
              </a:rPr>
              <a:t> (materia) y </a:t>
            </a:r>
            <a:r>
              <a:rPr lang="es-ES" b="1" dirty="0">
                <a:solidFill>
                  <a:srgbClr val="00B050"/>
                </a:solidFill>
              </a:rPr>
              <a:t>alma</a:t>
            </a:r>
            <a:r>
              <a:rPr lang="es-ES" dirty="0">
                <a:solidFill>
                  <a:prstClr val="black"/>
                </a:solidFill>
              </a:rPr>
              <a:t> (forma). Pero siguiendo ahora a Platón, para Agustín de </a:t>
            </a:r>
            <a:r>
              <a:rPr lang="es-ES" b="1" dirty="0">
                <a:solidFill>
                  <a:prstClr val="black"/>
                </a:solidFill>
              </a:rPr>
              <a:t>Hipona cuerpo y alma son sustancias completas y separadas</a:t>
            </a:r>
            <a:r>
              <a:rPr lang="es-ES" dirty="0">
                <a:solidFill>
                  <a:prstClr val="black"/>
                </a:solidFill>
              </a:rPr>
              <a:t>, y su </a:t>
            </a:r>
            <a:r>
              <a:rPr lang="es-ES" b="1" dirty="0">
                <a:solidFill>
                  <a:srgbClr val="00B050"/>
                </a:solidFill>
              </a:rPr>
              <a:t>unión es accidental</a:t>
            </a:r>
            <a:endParaRPr lang="es-ES" dirty="0">
              <a:solidFill>
                <a:prstClr val="black"/>
              </a:solidFill>
            </a:endParaRPr>
          </a:p>
          <a:p>
            <a:pPr marL="0" indent="0">
              <a:buNone/>
            </a:pPr>
            <a:endParaRPr lang="es-ES" b="1" i="1" dirty="0" smtClean="0">
              <a:solidFill>
                <a:srgbClr val="FFC000"/>
              </a:solidFill>
            </a:endParaRPr>
          </a:p>
        </p:txBody>
      </p:sp>
      <p:sp>
        <p:nvSpPr>
          <p:cNvPr id="4" name="Rectángulo redondeado 3"/>
          <p:cNvSpPr/>
          <p:nvPr/>
        </p:nvSpPr>
        <p:spPr>
          <a:xfrm>
            <a:off x="1638185" y="3339241"/>
            <a:ext cx="8880764" cy="1925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t>al </a:t>
            </a:r>
            <a:r>
              <a:rPr lang="es-ES" b="1" dirty="0">
                <a:solidFill>
                  <a:srgbClr val="FF0000"/>
                </a:solidFill>
              </a:rPr>
              <a:t>crear el mundo</a:t>
            </a:r>
            <a:r>
              <a:rPr lang="es-ES" dirty="0"/>
              <a:t>, Dios lo dejó en un </a:t>
            </a:r>
            <a:r>
              <a:rPr lang="es-ES" b="1" dirty="0">
                <a:solidFill>
                  <a:srgbClr val="00B050"/>
                </a:solidFill>
              </a:rPr>
              <a:t>estado inicial de indeterminación</a:t>
            </a:r>
            <a:r>
              <a:rPr lang="es-ES" dirty="0"/>
              <a:t>, pero </a:t>
            </a:r>
            <a:r>
              <a:rPr lang="es-ES" b="1" dirty="0">
                <a:solidFill>
                  <a:srgbClr val="00B050"/>
                </a:solidFill>
              </a:rPr>
              <a:t>depositó en la materia una serie de potencialidades latentes</a:t>
            </a:r>
            <a:r>
              <a:rPr lang="es-ES" dirty="0"/>
              <a:t> comparables a semillas, que en las </a:t>
            </a:r>
            <a:r>
              <a:rPr lang="es-ES" b="1" dirty="0">
                <a:solidFill>
                  <a:srgbClr val="00B050"/>
                </a:solidFill>
              </a:rPr>
              <a:t>circunstancias adecuadas y conforme a un plan divino originaron los sucesivos seres y fenómenos</a:t>
            </a:r>
            <a:r>
              <a:rPr lang="es-ES" dirty="0"/>
              <a:t>. De este modo, </a:t>
            </a:r>
            <a:r>
              <a:rPr lang="es-ES" b="1" dirty="0"/>
              <a:t>el mundo evoluciona con el tiempo, actualizando constantemente sus potencialidades y configurándose como cosmos.</a:t>
            </a:r>
          </a:p>
        </p:txBody>
      </p:sp>
      <p:sp>
        <p:nvSpPr>
          <p:cNvPr id="5" name="Estrella de 4 puntas 4"/>
          <p:cNvSpPr/>
          <p:nvPr/>
        </p:nvSpPr>
        <p:spPr>
          <a:xfrm>
            <a:off x="6220691" y="2757646"/>
            <a:ext cx="193963" cy="152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1745673" y="3335924"/>
            <a:ext cx="280440" cy="201185"/>
          </a:xfrm>
          <a:prstGeom prst="rect">
            <a:avLst/>
          </a:prstGeom>
        </p:spPr>
      </p:pic>
      <p:cxnSp>
        <p:nvCxnSpPr>
          <p:cNvPr id="8" name="Conector recto de flecha 7"/>
          <p:cNvCxnSpPr/>
          <p:nvPr/>
        </p:nvCxnSpPr>
        <p:spPr>
          <a:xfrm>
            <a:off x="4211782" y="1551709"/>
            <a:ext cx="443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535382" y="5694218"/>
            <a:ext cx="484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abajo 6"/>
          <p:cNvSpPr/>
          <p:nvPr/>
        </p:nvSpPr>
        <p:spPr>
          <a:xfrm>
            <a:off x="4655127" y="1856509"/>
            <a:ext cx="623455"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46996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246909"/>
          </a:xfrm>
        </p:spPr>
        <p:txBody>
          <a:bodyPr>
            <a:normAutofit fontScale="90000"/>
          </a:bodyPr>
          <a:lstStyle/>
          <a:p>
            <a:r>
              <a:rPr lang="es-ES" dirty="0"/>
              <a:t>B) El problema del ser humano / antropología (i)</a:t>
            </a:r>
          </a:p>
        </p:txBody>
      </p:sp>
      <p:sp>
        <p:nvSpPr>
          <p:cNvPr id="3" name="Marcador de contenido 2"/>
          <p:cNvSpPr>
            <a:spLocks noGrp="1"/>
          </p:cNvSpPr>
          <p:nvPr>
            <p:ph idx="1"/>
          </p:nvPr>
        </p:nvSpPr>
        <p:spPr>
          <a:xfrm>
            <a:off x="180109" y="1052945"/>
            <a:ext cx="11748655" cy="5119255"/>
          </a:xfrm>
        </p:spPr>
        <p:txBody>
          <a:bodyPr/>
          <a:lstStyle/>
          <a:p>
            <a:pPr marL="0" indent="0">
              <a:buNone/>
            </a:pPr>
            <a:r>
              <a:rPr lang="es-ES" dirty="0"/>
              <a:t>	</a:t>
            </a:r>
            <a:r>
              <a:rPr lang="es-ES" b="1" dirty="0" smtClean="0">
                <a:solidFill>
                  <a:srgbClr val="00B050"/>
                </a:solidFill>
              </a:rPr>
              <a:t> </a:t>
            </a:r>
            <a:r>
              <a:rPr lang="es-ES" b="1" dirty="0">
                <a:solidFill>
                  <a:srgbClr val="00B050"/>
                </a:solidFill>
              </a:rPr>
              <a:t>el hombre es un alma racional inmortal que se sirve, como instrumento, de un cuerpo material y mortal</a:t>
            </a:r>
            <a:r>
              <a:rPr lang="es-ES" dirty="0"/>
              <a:t>; el santo llegó incluso a usar algunas veces el símil platónico del jinete y el caballo. Dotada de </a:t>
            </a:r>
            <a:r>
              <a:rPr lang="es-ES" b="1" u="sng" dirty="0">
                <a:solidFill>
                  <a:srgbClr val="FF0000"/>
                </a:solidFill>
              </a:rPr>
              <a:t>voluntad</a:t>
            </a:r>
            <a:r>
              <a:rPr lang="es-ES" dirty="0">
                <a:solidFill>
                  <a:srgbClr val="FF0000"/>
                </a:solidFill>
              </a:rPr>
              <a:t>, memoria e inteligencia</a:t>
            </a:r>
            <a:r>
              <a:rPr lang="es-ES" b="1" dirty="0">
                <a:solidFill>
                  <a:srgbClr val="00B050"/>
                </a:solidFill>
              </a:rPr>
              <a:t>, el alma es una sustancia espiritual simple e indivisible, cualidades de las que se desprende su inmortalidad</a:t>
            </a:r>
            <a:r>
              <a:rPr lang="es-ES" dirty="0"/>
              <a:t>, ya que la muerte es descomposición de las partes.</a:t>
            </a:r>
          </a:p>
        </p:txBody>
      </p:sp>
      <p:sp>
        <p:nvSpPr>
          <p:cNvPr id="4" name="Proceso alternativo 3"/>
          <p:cNvSpPr/>
          <p:nvPr/>
        </p:nvSpPr>
        <p:spPr>
          <a:xfrm>
            <a:off x="145473" y="2611582"/>
            <a:ext cx="5001490" cy="41979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rgbClr val="FFC000"/>
                </a:solidFill>
              </a:rPr>
              <a:t>San Agustín combatió el escepticismo y creyó posible la certeza de verdades como el principio de contradicción, o de la existencia de las propias sensaciones de las cosas; más aún, de un modo muy parecido a </a:t>
            </a:r>
            <a:r>
              <a:rPr lang="es-ES" b="1" u="sng" dirty="0">
                <a:solidFill>
                  <a:srgbClr val="FF0000"/>
                </a:solidFill>
              </a:rPr>
              <a:t>Descartes</a:t>
            </a:r>
            <a:r>
              <a:rPr lang="es-ES" b="1" dirty="0">
                <a:solidFill>
                  <a:srgbClr val="FFC000"/>
                </a:solidFill>
              </a:rPr>
              <a:t>, mostró también la existencia de verdades indubitables a partir de </a:t>
            </a:r>
            <a:r>
              <a:rPr lang="es-ES" b="1" u="sng" dirty="0">
                <a:solidFill>
                  <a:srgbClr val="FFC000"/>
                </a:solidFill>
              </a:rPr>
              <a:t>los hechos de conciencia</a:t>
            </a:r>
            <a:r>
              <a:rPr lang="es-ES" b="1" dirty="0">
                <a:solidFill>
                  <a:srgbClr val="FFC000"/>
                </a:solidFill>
              </a:rPr>
              <a:t>: podemos dudar de lo exterior, de las cosas, pero no de que vivimos y de que nos acordamos, entendemos y queremos, hechos de nuestra alma que encontramos cuando miramos en nuestro interior.</a:t>
            </a:r>
          </a:p>
        </p:txBody>
      </p:sp>
      <p:sp>
        <p:nvSpPr>
          <p:cNvPr id="5" name="Proceso alternativo 4"/>
          <p:cNvSpPr/>
          <p:nvPr/>
        </p:nvSpPr>
        <p:spPr>
          <a:xfrm>
            <a:off x="5742707" y="2230581"/>
            <a:ext cx="5985164" cy="45027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solidFill>
                  <a:srgbClr val="FFC000"/>
                </a:solidFill>
              </a:rPr>
              <a:t>El</a:t>
            </a:r>
            <a:r>
              <a:rPr lang="es-ES" b="1" u="sng" dirty="0" smtClean="0">
                <a:solidFill>
                  <a:srgbClr val="FFC000"/>
                </a:solidFill>
              </a:rPr>
              <a:t> conocimiento </a:t>
            </a:r>
            <a:r>
              <a:rPr lang="es-ES" b="1" u="sng" dirty="0">
                <a:solidFill>
                  <a:srgbClr val="FFC000"/>
                </a:solidFill>
              </a:rPr>
              <a:t>objetivo</a:t>
            </a:r>
            <a:r>
              <a:rPr lang="es-ES" b="1" dirty="0">
                <a:solidFill>
                  <a:srgbClr val="FFC000"/>
                </a:solidFill>
              </a:rPr>
              <a:t>, referido al mundo </a:t>
            </a:r>
            <a:r>
              <a:rPr lang="es-ES" b="1" dirty="0" smtClean="0">
                <a:solidFill>
                  <a:srgbClr val="FFC000"/>
                </a:solidFill>
              </a:rPr>
              <a:t>inteligible</a:t>
            </a:r>
            <a:r>
              <a:rPr lang="es-ES" b="1" dirty="0">
                <a:solidFill>
                  <a:srgbClr val="FFC000"/>
                </a:solidFill>
              </a:rPr>
              <a:t> </a:t>
            </a:r>
            <a:r>
              <a:rPr lang="es-ES" b="1" dirty="0" smtClean="0">
                <a:solidFill>
                  <a:srgbClr val="FFC000"/>
                </a:solidFill>
              </a:rPr>
              <a:t>    sus </a:t>
            </a:r>
            <a:r>
              <a:rPr lang="es-ES" b="1" dirty="0">
                <a:solidFill>
                  <a:srgbClr val="FFC000"/>
                </a:solidFill>
              </a:rPr>
              <a:t>verdades no dependen del mundo sensible ni tampoco de la mente </a:t>
            </a:r>
            <a:r>
              <a:rPr lang="es-ES" b="1" dirty="0" smtClean="0">
                <a:solidFill>
                  <a:srgbClr val="FFC000"/>
                </a:solidFill>
              </a:rPr>
              <a:t>humana     </a:t>
            </a:r>
            <a:r>
              <a:rPr lang="es-ES" b="1" dirty="0">
                <a:solidFill>
                  <a:srgbClr val="FFC000"/>
                </a:solidFill>
              </a:rPr>
              <a:t>nuestra mente tiene que aceptarlas y reconocer que poseen una validez absolutas, independiente del sujeto que las considera. La verdad es una y la misma para todas las personas, y es inmutable y eterna; pero dado que nuestra razón es limitada, temporal y </a:t>
            </a:r>
            <a:r>
              <a:rPr lang="es-ES" b="1" dirty="0" smtClean="0">
                <a:solidFill>
                  <a:srgbClr val="FFC000"/>
                </a:solidFill>
              </a:rPr>
              <a:t>finita, </a:t>
            </a:r>
            <a:r>
              <a:rPr lang="es-ES" b="1" dirty="0">
                <a:solidFill>
                  <a:srgbClr val="FFC000"/>
                </a:solidFill>
              </a:rPr>
              <a:t>es necesario el auxilio de algo que también sea eterno e inmutable: Dios</a:t>
            </a:r>
            <a:r>
              <a:rPr lang="es-ES" b="1" u="sng" dirty="0">
                <a:solidFill>
                  <a:srgbClr val="FFC000"/>
                </a:solidFill>
              </a:rPr>
              <a:t>. Las ideas ejemplares y las verdades eternas están en Dios.</a:t>
            </a:r>
            <a:r>
              <a:rPr lang="es-ES" b="1" dirty="0">
                <a:solidFill>
                  <a:srgbClr val="FFC000"/>
                </a:solidFill>
              </a:rPr>
              <a:t> Para captar las verdades eternas, universales y necesarias nuestra inteligencia, nuestra alma, tiene que ser iluminada por Dios (</a:t>
            </a:r>
            <a:r>
              <a:rPr lang="es-ES" b="1" dirty="0">
                <a:solidFill>
                  <a:srgbClr val="FF0000"/>
                </a:solidFill>
              </a:rPr>
              <a:t>teoría de la iluminación</a:t>
            </a:r>
            <a:r>
              <a:rPr lang="es-ES" b="1" dirty="0">
                <a:solidFill>
                  <a:srgbClr val="FFC000"/>
                </a:solidFill>
              </a:rPr>
              <a:t>).</a:t>
            </a:r>
          </a:p>
        </p:txBody>
      </p:sp>
      <p:sp>
        <p:nvSpPr>
          <p:cNvPr id="6" name="Flecha derecha 5"/>
          <p:cNvSpPr/>
          <p:nvPr/>
        </p:nvSpPr>
        <p:spPr>
          <a:xfrm>
            <a:off x="387927" y="1052945"/>
            <a:ext cx="6373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flipH="1">
            <a:off x="3200400" y="1884218"/>
            <a:ext cx="166255" cy="803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echa derecha 8"/>
          <p:cNvSpPr/>
          <p:nvPr/>
        </p:nvSpPr>
        <p:spPr>
          <a:xfrm>
            <a:off x="5237017" y="4265468"/>
            <a:ext cx="360218" cy="432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287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149927"/>
          </a:xfrm>
        </p:spPr>
        <p:txBody>
          <a:bodyPr>
            <a:normAutofit fontScale="90000"/>
          </a:bodyPr>
          <a:lstStyle/>
          <a:p>
            <a:r>
              <a:rPr lang="es-ES" dirty="0"/>
              <a:t>B) El problema del ser humano / antropología (i)</a:t>
            </a:r>
          </a:p>
        </p:txBody>
      </p:sp>
      <p:sp>
        <p:nvSpPr>
          <p:cNvPr id="3" name="Marcador de contenido 2"/>
          <p:cNvSpPr>
            <a:spLocks noGrp="1"/>
          </p:cNvSpPr>
          <p:nvPr>
            <p:ph idx="1"/>
          </p:nvPr>
        </p:nvSpPr>
        <p:spPr>
          <a:xfrm>
            <a:off x="174172" y="1149927"/>
            <a:ext cx="11553372" cy="5541159"/>
          </a:xfrm>
        </p:spPr>
        <p:txBody>
          <a:bodyPr>
            <a:normAutofit/>
          </a:bodyPr>
          <a:lstStyle/>
          <a:p>
            <a:r>
              <a:rPr lang="es-ES" sz="2400" dirty="0"/>
              <a:t>El </a:t>
            </a:r>
            <a:r>
              <a:rPr lang="es-ES" sz="2400" b="1" dirty="0"/>
              <a:t>hombre</a:t>
            </a:r>
            <a:r>
              <a:rPr lang="es-ES" sz="2400" dirty="0"/>
              <a:t> , por tanto, es </a:t>
            </a:r>
            <a:r>
              <a:rPr lang="es-ES" sz="2400" b="1" dirty="0">
                <a:solidFill>
                  <a:srgbClr val="FF0000"/>
                </a:solidFill>
              </a:rPr>
              <a:t>imagen de </a:t>
            </a:r>
            <a:r>
              <a:rPr lang="es-ES" sz="2400" b="1" dirty="0" smtClean="0">
                <a:solidFill>
                  <a:srgbClr val="FF0000"/>
                </a:solidFill>
              </a:rPr>
              <a:t>Dios</a:t>
            </a:r>
            <a:r>
              <a:rPr lang="es-ES" sz="2400" b="1" dirty="0">
                <a:solidFill>
                  <a:srgbClr val="FF0000"/>
                </a:solidFill>
              </a:rPr>
              <a:t> </a:t>
            </a:r>
            <a:r>
              <a:rPr lang="es-ES" sz="2400" b="1" dirty="0" smtClean="0">
                <a:solidFill>
                  <a:srgbClr val="FF0000"/>
                </a:solidFill>
              </a:rPr>
              <a:t>   “Imago </a:t>
            </a:r>
            <a:r>
              <a:rPr lang="es-ES" sz="2400" b="1" dirty="0">
                <a:solidFill>
                  <a:srgbClr val="FF0000"/>
                </a:solidFill>
              </a:rPr>
              <a:t>Dei</a:t>
            </a:r>
            <a:r>
              <a:rPr lang="es-ES" sz="2400" b="1" dirty="0" smtClean="0">
                <a:solidFill>
                  <a:srgbClr val="FF0000"/>
                </a:solidFill>
              </a:rPr>
              <a:t>” </a:t>
            </a:r>
            <a:r>
              <a:rPr lang="es-ES" sz="2400" dirty="0" smtClean="0"/>
              <a:t>(doctrina que se da a lo largo de su filosofía, pero es tema central en </a:t>
            </a:r>
            <a:r>
              <a:rPr lang="es-ES" sz="2400" i="1" dirty="0" smtClean="0"/>
              <a:t>De </a:t>
            </a:r>
            <a:r>
              <a:rPr lang="es-ES" sz="2400" i="1" dirty="0" err="1" smtClean="0"/>
              <a:t>trinitate</a:t>
            </a:r>
            <a:r>
              <a:rPr lang="es-ES" sz="2400" b="1" dirty="0" smtClean="0">
                <a:solidFill>
                  <a:srgbClr val="00B050"/>
                </a:solidFill>
              </a:rPr>
              <a:t>)    A partir de las palabras del Hacedor en el relato de </a:t>
            </a:r>
            <a:r>
              <a:rPr lang="es-ES" sz="2400" b="1" dirty="0">
                <a:solidFill>
                  <a:srgbClr val="00B050"/>
                </a:solidFill>
              </a:rPr>
              <a:t>la creación</a:t>
            </a:r>
            <a:r>
              <a:rPr lang="es-ES" sz="2400" dirty="0"/>
              <a:t>:  </a:t>
            </a:r>
            <a:r>
              <a:rPr lang="es-ES" sz="2400" dirty="0" smtClean="0"/>
              <a:t>“</a:t>
            </a:r>
            <a:r>
              <a:rPr lang="es-ES" sz="2400" i="1" dirty="0" smtClean="0"/>
              <a:t>hagamos </a:t>
            </a:r>
            <a:r>
              <a:rPr lang="es-ES" sz="2400" i="1" dirty="0"/>
              <a:t>al hombre a nuestra imagen y </a:t>
            </a:r>
            <a:r>
              <a:rPr lang="es-ES" sz="2400" i="1" dirty="0" smtClean="0"/>
              <a:t>semejanza</a:t>
            </a:r>
            <a:r>
              <a:rPr lang="es-ES" sz="2400" dirty="0" smtClean="0"/>
              <a:t>” </a:t>
            </a:r>
            <a:r>
              <a:rPr lang="es-ES" sz="2400" dirty="0"/>
              <a:t>(</a:t>
            </a:r>
            <a:r>
              <a:rPr lang="es-ES" sz="2400" dirty="0" err="1"/>
              <a:t>Gn</a:t>
            </a:r>
            <a:r>
              <a:rPr lang="es-ES" sz="2400" dirty="0"/>
              <a:t> 1, 26</a:t>
            </a:r>
            <a:r>
              <a:rPr lang="es-ES" sz="2400" dirty="0" smtClean="0"/>
              <a:t>)</a:t>
            </a:r>
          </a:p>
          <a:p>
            <a:pPr marL="0" indent="0">
              <a:buNone/>
            </a:pPr>
            <a:r>
              <a:rPr lang="es-ES" sz="2400" dirty="0"/>
              <a:t>	</a:t>
            </a:r>
            <a:r>
              <a:rPr lang="es-ES" sz="2400" dirty="0" smtClean="0"/>
              <a:t>    Esta concepción también era </a:t>
            </a:r>
            <a:r>
              <a:rPr lang="es-ES" sz="2400" b="1" dirty="0" smtClean="0">
                <a:solidFill>
                  <a:srgbClr val="00B050"/>
                </a:solidFill>
              </a:rPr>
              <a:t>rechazada por el maniqueísmo</a:t>
            </a:r>
            <a:r>
              <a:rPr lang="es-ES" sz="2400" dirty="0" smtClean="0"/>
              <a:t>, porque según su doctrina Dios no tiene figura humana (ojos, boca…)    Los maniqueos acusaban al cristianismo de aceptar una </a:t>
            </a:r>
            <a:r>
              <a:rPr lang="es-ES" sz="2400" b="1" dirty="0" smtClean="0"/>
              <a:t>concepción antropomórfica</a:t>
            </a:r>
            <a:r>
              <a:rPr lang="es-ES" sz="2400" dirty="0" smtClean="0"/>
              <a:t> de Dios al aceptar los pasajes del Génesis sobre el hombre como imagen de Dios</a:t>
            </a:r>
            <a:endParaRPr lang="es-ES" sz="2400" dirty="0"/>
          </a:p>
          <a:p>
            <a:pPr marL="274320" lvl="1" indent="0">
              <a:buNone/>
            </a:pPr>
            <a:r>
              <a:rPr lang="es-ES" sz="2400" dirty="0"/>
              <a:t>	</a:t>
            </a:r>
            <a:r>
              <a:rPr lang="es-ES" sz="2400" dirty="0" smtClean="0"/>
              <a:t>    El </a:t>
            </a:r>
            <a:r>
              <a:rPr lang="es-ES" sz="2400" b="1" dirty="0" err="1" smtClean="0">
                <a:solidFill>
                  <a:srgbClr val="00B050"/>
                </a:solidFill>
              </a:rPr>
              <a:t>hiponense</a:t>
            </a:r>
            <a:r>
              <a:rPr lang="es-ES" sz="2400" b="1" dirty="0" smtClean="0">
                <a:solidFill>
                  <a:srgbClr val="00B050"/>
                </a:solidFill>
              </a:rPr>
              <a:t> </a:t>
            </a:r>
            <a:r>
              <a:rPr lang="es-ES" sz="2400" b="1" dirty="0">
                <a:solidFill>
                  <a:srgbClr val="00B050"/>
                </a:solidFill>
              </a:rPr>
              <a:t>responde </a:t>
            </a:r>
            <a:r>
              <a:rPr lang="es-ES" sz="2400" dirty="0"/>
              <a:t>que ellos debían haber interpretado el texto</a:t>
            </a:r>
          </a:p>
          <a:p>
            <a:pPr marL="274320" lvl="1" indent="0">
              <a:buNone/>
            </a:pPr>
            <a:r>
              <a:rPr lang="es-ES" sz="2400" dirty="0"/>
              <a:t>sagrado en sentido espiritual, pues cuando en las Escrituras se habla de los</a:t>
            </a:r>
          </a:p>
          <a:p>
            <a:pPr marL="274320" lvl="1" indent="0">
              <a:buNone/>
            </a:pPr>
            <a:r>
              <a:rPr lang="es-ES" sz="2400" dirty="0" smtClean="0"/>
              <a:t>pies, del dedo, del oído, del ojo de Dios, o se encuentran en ella expresiones</a:t>
            </a:r>
          </a:p>
          <a:p>
            <a:pPr marL="274320" lvl="1" indent="0">
              <a:buNone/>
            </a:pPr>
            <a:r>
              <a:rPr lang="es-ES" sz="2400" dirty="0" smtClean="0"/>
              <a:t>semejantes</a:t>
            </a:r>
            <a:r>
              <a:rPr lang="es-ES" sz="2400" dirty="0"/>
              <a:t>, </a:t>
            </a:r>
            <a:r>
              <a:rPr lang="es-ES" sz="2400" b="1" dirty="0" smtClean="0">
                <a:solidFill>
                  <a:srgbClr val="00B050"/>
                </a:solidFill>
              </a:rPr>
              <a:t>deben comprenderse como refiriéndose a </a:t>
            </a:r>
            <a:r>
              <a:rPr lang="es-ES" sz="2400" b="1" u="sng" dirty="0" smtClean="0">
                <a:solidFill>
                  <a:srgbClr val="00B050"/>
                </a:solidFill>
              </a:rPr>
              <a:t>potencias espirituales de la divinidad</a:t>
            </a:r>
            <a:r>
              <a:rPr lang="es-ES" sz="2400" b="1" dirty="0" smtClean="0">
                <a:solidFill>
                  <a:srgbClr val="00B050"/>
                </a:solidFill>
              </a:rPr>
              <a:t>, no a miembros corporales</a:t>
            </a:r>
            <a:r>
              <a:rPr lang="es-ES" sz="2400" dirty="0" smtClean="0"/>
              <a:t>.</a:t>
            </a:r>
            <a:endParaRPr lang="es-ES" sz="2400" dirty="0" smtClean="0"/>
          </a:p>
        </p:txBody>
      </p:sp>
      <p:cxnSp>
        <p:nvCxnSpPr>
          <p:cNvPr id="5" name="Conector recto de flecha 4"/>
          <p:cNvCxnSpPr/>
          <p:nvPr/>
        </p:nvCxnSpPr>
        <p:spPr>
          <a:xfrm flipV="1">
            <a:off x="6269574" y="1402278"/>
            <a:ext cx="435429"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8665029" y="1698171"/>
            <a:ext cx="290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12800" y="2569029"/>
            <a:ext cx="522514"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67657" y="3991429"/>
            <a:ext cx="449943" cy="23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4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943429"/>
          </a:xfrm>
        </p:spPr>
        <p:txBody>
          <a:bodyPr>
            <a:normAutofit/>
          </a:bodyPr>
          <a:lstStyle/>
          <a:p>
            <a:r>
              <a:rPr lang="es-ES" sz="4800" dirty="0"/>
              <a:t>B) El problema del ser humano / antropología (i)</a:t>
            </a:r>
          </a:p>
        </p:txBody>
      </p:sp>
      <p:sp>
        <p:nvSpPr>
          <p:cNvPr id="6" name="Marcador de contenido 5"/>
          <p:cNvSpPr>
            <a:spLocks noGrp="1"/>
          </p:cNvSpPr>
          <p:nvPr>
            <p:ph idx="1"/>
          </p:nvPr>
        </p:nvSpPr>
        <p:spPr>
          <a:xfrm>
            <a:off x="116114" y="943430"/>
            <a:ext cx="12075886" cy="5733142"/>
          </a:xfrm>
        </p:spPr>
        <p:txBody>
          <a:bodyPr>
            <a:normAutofit fontScale="92500"/>
          </a:bodyPr>
          <a:lstStyle/>
          <a:p>
            <a:pPr lvl="0">
              <a:buClr>
                <a:srgbClr val="D34817">
                  <a:lumMod val="75000"/>
                </a:srgbClr>
              </a:buClr>
            </a:pPr>
            <a:r>
              <a:rPr lang="es-ES" sz="2400" dirty="0">
                <a:solidFill>
                  <a:prstClr val="black"/>
                </a:solidFill>
              </a:rPr>
              <a:t>El </a:t>
            </a:r>
            <a:r>
              <a:rPr lang="es-ES" sz="2400" b="1" dirty="0">
                <a:solidFill>
                  <a:prstClr val="black"/>
                </a:solidFill>
              </a:rPr>
              <a:t>hombre</a:t>
            </a:r>
            <a:r>
              <a:rPr lang="es-ES" sz="2400" dirty="0">
                <a:solidFill>
                  <a:prstClr val="black"/>
                </a:solidFill>
              </a:rPr>
              <a:t> , por tanto, es </a:t>
            </a:r>
            <a:r>
              <a:rPr lang="es-ES" sz="2400" b="1" dirty="0">
                <a:solidFill>
                  <a:srgbClr val="FF0000"/>
                </a:solidFill>
              </a:rPr>
              <a:t>imagen de Dios    “Imago Dei” </a:t>
            </a:r>
            <a:r>
              <a:rPr lang="es-ES" sz="2400" dirty="0">
                <a:solidFill>
                  <a:prstClr val="black"/>
                </a:solidFill>
              </a:rPr>
              <a:t>    por lo que puede encontrar a Dios en la </a:t>
            </a:r>
            <a:r>
              <a:rPr lang="es-ES" sz="2400" b="1" dirty="0">
                <a:solidFill>
                  <a:srgbClr val="00B050"/>
                </a:solidFill>
              </a:rPr>
              <a:t>intimidad de su alma</a:t>
            </a:r>
            <a:r>
              <a:rPr lang="es-ES" sz="2400" dirty="0">
                <a:solidFill>
                  <a:prstClr val="black"/>
                </a:solidFill>
              </a:rPr>
              <a:t>.</a:t>
            </a:r>
          </a:p>
          <a:p>
            <a:pPr lvl="1">
              <a:buClr>
                <a:srgbClr val="D34817">
                  <a:lumMod val="75000"/>
                </a:srgbClr>
              </a:buClr>
            </a:pPr>
            <a:r>
              <a:rPr lang="es-ES" sz="2400" b="1" dirty="0">
                <a:solidFill>
                  <a:prstClr val="black"/>
                </a:solidFill>
              </a:rPr>
              <a:t>Hecho a imagen y semejanza de Dios.</a:t>
            </a:r>
          </a:p>
          <a:p>
            <a:pPr lvl="1">
              <a:buClr>
                <a:srgbClr val="D34817">
                  <a:lumMod val="75000"/>
                </a:srgbClr>
              </a:buClr>
            </a:pPr>
            <a:r>
              <a:rPr lang="es-ES" sz="2400" b="1" dirty="0">
                <a:solidFill>
                  <a:prstClr val="black"/>
                </a:solidFill>
              </a:rPr>
              <a:t>Posee, a diferencia de los animales, vida espiritual.</a:t>
            </a:r>
          </a:p>
          <a:p>
            <a:pPr lvl="0">
              <a:buClr>
                <a:srgbClr val="D34817">
                  <a:lumMod val="75000"/>
                </a:srgbClr>
              </a:buClr>
            </a:pPr>
            <a:r>
              <a:rPr lang="es-ES" sz="2300" b="1" dirty="0">
                <a:solidFill>
                  <a:srgbClr val="FF0000"/>
                </a:solidFill>
              </a:rPr>
              <a:t>Alma</a:t>
            </a:r>
            <a:r>
              <a:rPr lang="es-ES" sz="2300" dirty="0">
                <a:solidFill>
                  <a:prstClr val="black"/>
                </a:solidFill>
              </a:rPr>
              <a:t> debe </a:t>
            </a:r>
            <a:r>
              <a:rPr lang="es-ES" sz="2300" b="1" dirty="0">
                <a:solidFill>
                  <a:prstClr val="black"/>
                </a:solidFill>
              </a:rPr>
              <a:t>regir el cuerpo y unirse a Dios</a:t>
            </a:r>
          </a:p>
          <a:p>
            <a:pPr lvl="0">
              <a:buClr>
                <a:srgbClr val="D34817">
                  <a:lumMod val="75000"/>
                </a:srgbClr>
              </a:buClr>
            </a:pPr>
            <a:r>
              <a:rPr lang="es-ES" sz="2800" dirty="0">
                <a:solidFill>
                  <a:prstClr val="black"/>
                </a:solidFill>
              </a:rPr>
              <a:t>Facultades:</a:t>
            </a:r>
          </a:p>
          <a:p>
            <a:pPr lvl="1">
              <a:buClr>
                <a:srgbClr val="D34817">
                  <a:lumMod val="75000"/>
                </a:srgbClr>
              </a:buClr>
            </a:pPr>
            <a:r>
              <a:rPr lang="es-ES" sz="2400" b="1" dirty="0">
                <a:solidFill>
                  <a:srgbClr val="00B050"/>
                </a:solidFill>
              </a:rPr>
              <a:t>Memoria</a:t>
            </a:r>
            <a:r>
              <a:rPr lang="es-ES" sz="2400" b="1" dirty="0">
                <a:solidFill>
                  <a:prstClr val="black"/>
                </a:solidFill>
              </a:rPr>
              <a:t>: </a:t>
            </a:r>
            <a:r>
              <a:rPr lang="es-ES" sz="2400" dirty="0">
                <a:solidFill>
                  <a:prstClr val="black"/>
                </a:solidFill>
              </a:rPr>
              <a:t>Une presente con pasado, creando la identidad personal.</a:t>
            </a:r>
          </a:p>
          <a:p>
            <a:pPr lvl="1">
              <a:buClr>
                <a:srgbClr val="D34817">
                  <a:lumMod val="75000"/>
                </a:srgbClr>
              </a:buClr>
            </a:pPr>
            <a:r>
              <a:rPr lang="es-ES" sz="2400" b="1" dirty="0">
                <a:solidFill>
                  <a:srgbClr val="00B050"/>
                </a:solidFill>
              </a:rPr>
              <a:t>Entendimiento</a:t>
            </a:r>
            <a:r>
              <a:rPr lang="es-ES" sz="2400" b="1" dirty="0">
                <a:solidFill>
                  <a:prstClr val="black"/>
                </a:solidFill>
              </a:rPr>
              <a:t>: </a:t>
            </a:r>
            <a:r>
              <a:rPr lang="es-ES" sz="2400" dirty="0">
                <a:solidFill>
                  <a:prstClr val="black"/>
                </a:solidFill>
              </a:rPr>
              <a:t>Permite conocer la verdad.</a:t>
            </a:r>
          </a:p>
          <a:p>
            <a:pPr lvl="1">
              <a:buClr>
                <a:srgbClr val="D34817">
                  <a:lumMod val="75000"/>
                </a:srgbClr>
              </a:buClr>
            </a:pPr>
            <a:r>
              <a:rPr lang="es-ES" sz="2400" b="1" dirty="0">
                <a:solidFill>
                  <a:srgbClr val="00B050"/>
                </a:solidFill>
              </a:rPr>
              <a:t>Voluntad</a:t>
            </a:r>
            <a:r>
              <a:rPr lang="es-ES" sz="2400" b="1" dirty="0">
                <a:solidFill>
                  <a:prstClr val="black"/>
                </a:solidFill>
              </a:rPr>
              <a:t>: </a:t>
            </a:r>
            <a:r>
              <a:rPr lang="es-ES" sz="2400" dirty="0">
                <a:solidFill>
                  <a:prstClr val="black"/>
                </a:solidFill>
              </a:rPr>
              <a:t>Lleva al ser humano a buscar el amor y la felicidad</a:t>
            </a:r>
            <a:r>
              <a:rPr lang="es-ES" sz="2400" dirty="0" smtClean="0">
                <a:solidFill>
                  <a:prstClr val="black"/>
                </a:solidFill>
              </a:rPr>
              <a:t>.</a:t>
            </a:r>
          </a:p>
          <a:p>
            <a:pPr marL="0" lvl="0" indent="0">
              <a:lnSpc>
                <a:spcPct val="100000"/>
              </a:lnSpc>
              <a:spcBef>
                <a:spcPts val="0"/>
              </a:spcBef>
              <a:buClrTx/>
              <a:buSzTx/>
              <a:buNone/>
            </a:pPr>
            <a:r>
              <a:rPr lang="es-ES" sz="2400" dirty="0">
                <a:solidFill>
                  <a:prstClr val="black"/>
                </a:solidFill>
                <a:cs typeface="Arial" panose="020B0604020202020204" pitchFamily="34" charset="0"/>
              </a:rPr>
              <a:t>En perspectiva agustiniana, </a:t>
            </a:r>
            <a:r>
              <a:rPr lang="es-ES" sz="2400" b="1" dirty="0">
                <a:solidFill>
                  <a:srgbClr val="00B050"/>
                </a:solidFill>
                <a:cs typeface="Arial" panose="020B0604020202020204" pitchFamily="34" charset="0"/>
              </a:rPr>
              <a:t>el conocimiento del ser humano nos permite elevarnos hacia la contemplación de Dios Trinidad</a:t>
            </a:r>
            <a:r>
              <a:rPr lang="es-ES" sz="2400" dirty="0">
                <a:solidFill>
                  <a:prstClr val="black"/>
                </a:solidFill>
                <a:cs typeface="Arial" panose="020B0604020202020204" pitchFamily="34" charset="0"/>
              </a:rPr>
              <a:t>, a través del único y verdadero </a:t>
            </a:r>
            <a:r>
              <a:rPr lang="es-ES" sz="2400" b="1" dirty="0">
                <a:solidFill>
                  <a:srgbClr val="00B050"/>
                </a:solidFill>
                <a:cs typeface="Arial" panose="020B0604020202020204" pitchFamily="34" charset="0"/>
              </a:rPr>
              <a:t>camino que es el </a:t>
            </a:r>
            <a:r>
              <a:rPr lang="es-ES" sz="2400" b="1" dirty="0" smtClean="0">
                <a:solidFill>
                  <a:srgbClr val="00B050"/>
                </a:solidFill>
                <a:cs typeface="Arial" panose="020B0604020202020204" pitchFamily="34" charset="0"/>
              </a:rPr>
              <a:t>Hijo</a:t>
            </a:r>
          </a:p>
          <a:p>
            <a:pPr marL="0" lvl="0" indent="0">
              <a:lnSpc>
                <a:spcPct val="100000"/>
              </a:lnSpc>
              <a:spcBef>
                <a:spcPts val="0"/>
              </a:spcBef>
              <a:buClrTx/>
              <a:buSzTx/>
              <a:buNone/>
            </a:pPr>
            <a:endParaRPr lang="es-ES" sz="2400" b="1" dirty="0" smtClean="0">
              <a:solidFill>
                <a:srgbClr val="FFC000"/>
              </a:solidFill>
              <a:cs typeface="Arial" panose="020B0604020202020204" pitchFamily="34" charset="0"/>
            </a:endParaRPr>
          </a:p>
          <a:p>
            <a:pPr marL="0" lvl="0" indent="0">
              <a:lnSpc>
                <a:spcPct val="100000"/>
              </a:lnSpc>
              <a:spcBef>
                <a:spcPts val="0"/>
              </a:spcBef>
              <a:buClrTx/>
              <a:buSzTx/>
              <a:buNone/>
            </a:pPr>
            <a:r>
              <a:rPr lang="es-ES" sz="2400" b="1" dirty="0" smtClean="0">
                <a:solidFill>
                  <a:srgbClr val="FFC000"/>
                </a:solidFill>
                <a:cs typeface="Arial" panose="020B0604020202020204" pitchFamily="34" charset="0"/>
              </a:rPr>
              <a:t>Esto es así porque el </a:t>
            </a:r>
            <a:r>
              <a:rPr lang="es-ES" sz="2400" b="1" dirty="0">
                <a:solidFill>
                  <a:srgbClr val="FFC000"/>
                </a:solidFill>
                <a:cs typeface="Arial" panose="020B0604020202020204" pitchFamily="34" charset="0"/>
              </a:rPr>
              <a:t>acto reflexivo del autoconocimiento nos conduce al maestro interior, Cristo, que nos guía hacia el perfeccionamiento de la imagen en la eternidad.</a:t>
            </a:r>
          </a:p>
          <a:p>
            <a:pPr lvl="1">
              <a:buClr>
                <a:srgbClr val="D34817">
                  <a:lumMod val="75000"/>
                </a:srgbClr>
              </a:buClr>
            </a:pPr>
            <a:endParaRPr lang="es-ES" sz="2400" dirty="0">
              <a:solidFill>
                <a:prstClr val="black"/>
              </a:solidFill>
            </a:endParaRPr>
          </a:p>
          <a:p>
            <a:endParaRPr lang="es-ES" dirty="0"/>
          </a:p>
        </p:txBody>
      </p:sp>
      <p:cxnSp>
        <p:nvCxnSpPr>
          <p:cNvPr id="8" name="Conector recto de flecha 7"/>
          <p:cNvCxnSpPr/>
          <p:nvPr/>
        </p:nvCxnSpPr>
        <p:spPr>
          <a:xfrm>
            <a:off x="5733143" y="1146629"/>
            <a:ext cx="40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7707086" y="1175658"/>
            <a:ext cx="449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echa abajo 10"/>
          <p:cNvSpPr/>
          <p:nvPr/>
        </p:nvSpPr>
        <p:spPr>
          <a:xfrm>
            <a:off x="5268686" y="5181600"/>
            <a:ext cx="667657" cy="58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831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704" y="0"/>
            <a:ext cx="10250424" cy="1059543"/>
          </a:xfrm>
        </p:spPr>
        <p:txBody>
          <a:bodyPr/>
          <a:lstStyle/>
          <a:p>
            <a:pPr algn="ctr"/>
            <a:r>
              <a:rPr lang="es-ES" dirty="0" smtClean="0"/>
              <a:t>C) El problema de la ética (i)</a:t>
            </a:r>
            <a:endParaRPr lang="es-ES" dirty="0"/>
          </a:p>
        </p:txBody>
      </p:sp>
      <p:sp>
        <p:nvSpPr>
          <p:cNvPr id="3" name="Marcador de contenido 2"/>
          <p:cNvSpPr>
            <a:spLocks noGrp="1"/>
          </p:cNvSpPr>
          <p:nvPr>
            <p:ph idx="1"/>
          </p:nvPr>
        </p:nvSpPr>
        <p:spPr>
          <a:xfrm>
            <a:off x="263047" y="1059543"/>
            <a:ext cx="11354346" cy="5486400"/>
          </a:xfrm>
        </p:spPr>
        <p:txBody>
          <a:bodyPr>
            <a:normAutofit lnSpcReduction="10000"/>
          </a:bodyPr>
          <a:lstStyle/>
          <a:p>
            <a:r>
              <a:rPr lang="es-ES" dirty="0" smtClean="0"/>
              <a:t>El </a:t>
            </a:r>
            <a:r>
              <a:rPr lang="es-ES" sz="2400" b="1" dirty="0" smtClean="0">
                <a:solidFill>
                  <a:srgbClr val="FF0000"/>
                </a:solidFill>
              </a:rPr>
              <a:t>ser humano </a:t>
            </a:r>
            <a:r>
              <a:rPr lang="es-ES" dirty="0" smtClean="0"/>
              <a:t>se caracteriza por una </a:t>
            </a:r>
            <a:r>
              <a:rPr lang="es-ES" b="1" dirty="0" smtClean="0">
                <a:solidFill>
                  <a:srgbClr val="00B050"/>
                </a:solidFill>
              </a:rPr>
              <a:t>actitud de búsqueda </a:t>
            </a:r>
            <a:r>
              <a:rPr lang="es-ES" dirty="0" smtClean="0"/>
              <a:t>que le lleva a ir más allá de sí mismo, a </a:t>
            </a:r>
            <a:r>
              <a:rPr lang="es-ES" b="1" dirty="0" err="1" smtClean="0">
                <a:solidFill>
                  <a:srgbClr val="00B050"/>
                </a:solidFill>
              </a:rPr>
              <a:t>autotrascenderse</a:t>
            </a:r>
            <a:r>
              <a:rPr lang="es-ES" dirty="0" smtClean="0"/>
              <a:t> y a </a:t>
            </a:r>
            <a:r>
              <a:rPr lang="es-ES" b="1" dirty="0" smtClean="0">
                <a:solidFill>
                  <a:srgbClr val="00B050"/>
                </a:solidFill>
              </a:rPr>
              <a:t>descubrir en su propio interior a </a:t>
            </a:r>
            <a:r>
              <a:rPr lang="es-ES" b="1" dirty="0" smtClean="0">
                <a:solidFill>
                  <a:srgbClr val="00B050"/>
                </a:solidFill>
              </a:rPr>
              <a:t>Dios       </a:t>
            </a:r>
            <a:r>
              <a:rPr lang="es-ES" b="1" u="sng" dirty="0" smtClean="0"/>
              <a:t>iluminando</a:t>
            </a:r>
            <a:r>
              <a:rPr lang="es-ES" dirty="0" smtClean="0"/>
              <a:t> su alma y posibilitándole llegar a la verdad.</a:t>
            </a:r>
          </a:p>
          <a:p>
            <a:r>
              <a:rPr lang="es-ES" dirty="0" smtClean="0"/>
              <a:t>Así, </a:t>
            </a:r>
            <a:r>
              <a:rPr lang="es-ES" b="1" dirty="0" smtClean="0">
                <a:solidFill>
                  <a:srgbClr val="00B050"/>
                </a:solidFill>
              </a:rPr>
              <a:t>el ser humano busca la </a:t>
            </a:r>
            <a:r>
              <a:rPr lang="es-ES" b="1" dirty="0" smtClean="0">
                <a:solidFill>
                  <a:srgbClr val="00B050"/>
                </a:solidFill>
              </a:rPr>
              <a:t>felicidad</a:t>
            </a:r>
            <a:r>
              <a:rPr lang="es-ES" b="1" dirty="0"/>
              <a:t> </a:t>
            </a:r>
            <a:r>
              <a:rPr lang="es-ES" b="1" dirty="0" smtClean="0"/>
              <a:t>     </a:t>
            </a:r>
            <a:r>
              <a:rPr lang="es-ES" b="1" dirty="0" smtClean="0"/>
              <a:t> </a:t>
            </a:r>
            <a:r>
              <a:rPr lang="es-ES" b="1" dirty="0" smtClean="0"/>
              <a:t>pero no la puede encontrar en sí mismo. Solo puede hacerle feliz algo superior a él, y este algo solo puede </a:t>
            </a:r>
            <a:r>
              <a:rPr lang="es-ES" b="1" dirty="0" smtClean="0">
                <a:solidFill>
                  <a:srgbClr val="00B050"/>
                </a:solidFill>
              </a:rPr>
              <a:t>ser Dios, su contemplación. </a:t>
            </a:r>
          </a:p>
          <a:p>
            <a:r>
              <a:rPr lang="es-ES" dirty="0" smtClean="0"/>
              <a:t>El ser humano, original e irrepetible, es </a:t>
            </a:r>
            <a:r>
              <a:rPr lang="es-ES" b="1" dirty="0" smtClean="0">
                <a:solidFill>
                  <a:srgbClr val="00B050"/>
                </a:solidFill>
              </a:rPr>
              <a:t>libre</a:t>
            </a:r>
            <a:r>
              <a:rPr lang="es-ES" dirty="0" smtClean="0"/>
              <a:t> y tiene que </a:t>
            </a:r>
            <a:r>
              <a:rPr lang="es-ES" b="1" dirty="0" smtClean="0"/>
              <a:t>decidir libremente </a:t>
            </a:r>
            <a:r>
              <a:rPr lang="es-ES" dirty="0" smtClean="0"/>
              <a:t>si va a seguir a Dios –haciendo de esta forma un buen uso de la libertad- o no.</a:t>
            </a:r>
          </a:p>
          <a:p>
            <a:pPr marL="274320" lvl="1" indent="0">
              <a:buNone/>
            </a:pPr>
            <a:r>
              <a:rPr lang="es-ES" sz="2000" b="1" dirty="0" smtClean="0">
                <a:solidFill>
                  <a:srgbClr val="FF0000"/>
                </a:solidFill>
              </a:rPr>
              <a:t>	</a:t>
            </a:r>
            <a:r>
              <a:rPr lang="es-ES" sz="2000" b="1" dirty="0" smtClean="0">
                <a:solidFill>
                  <a:srgbClr val="00B050"/>
                </a:solidFill>
              </a:rPr>
              <a:t>La </a:t>
            </a:r>
            <a:r>
              <a:rPr lang="es-ES" sz="2000" b="1" dirty="0" smtClean="0">
                <a:solidFill>
                  <a:srgbClr val="00B050"/>
                </a:solidFill>
              </a:rPr>
              <a:t>Voluntad libre, por tanto, será el origen del pecado. </a:t>
            </a:r>
            <a:endParaRPr lang="es-ES" sz="2000" b="1" dirty="0" smtClean="0">
              <a:solidFill>
                <a:srgbClr val="00B050"/>
              </a:solidFill>
            </a:endParaRPr>
          </a:p>
          <a:p>
            <a:pPr marL="274320" lvl="1" indent="0">
              <a:buNone/>
            </a:pPr>
            <a:endParaRPr lang="es-ES" sz="2000" b="1" dirty="0" smtClean="0">
              <a:solidFill>
                <a:srgbClr val="00B050"/>
              </a:solidFill>
            </a:endParaRPr>
          </a:p>
          <a:p>
            <a:pPr marL="274320" lvl="1" indent="0" algn="ctr">
              <a:buNone/>
            </a:pPr>
            <a:r>
              <a:rPr lang="es-ES" sz="2000" dirty="0" smtClean="0"/>
              <a:t>	</a:t>
            </a:r>
            <a:r>
              <a:rPr lang="es-ES" sz="2000" dirty="0" smtClean="0">
                <a:solidFill>
                  <a:srgbClr val="FFC000"/>
                </a:solidFill>
              </a:rPr>
              <a:t>La </a:t>
            </a:r>
            <a:r>
              <a:rPr lang="es-ES" sz="2000" b="1" dirty="0" smtClean="0">
                <a:solidFill>
                  <a:srgbClr val="FFC000"/>
                </a:solidFill>
              </a:rPr>
              <a:t>naturaleza corrompida empuja al ser humano hacia el mal</a:t>
            </a:r>
            <a:r>
              <a:rPr lang="es-ES" sz="2000" dirty="0" smtClean="0">
                <a:solidFill>
                  <a:srgbClr val="FFC000"/>
                </a:solidFill>
              </a:rPr>
              <a:t> y la </a:t>
            </a:r>
            <a:r>
              <a:rPr lang="es-ES" sz="2000" b="1" dirty="0" smtClean="0">
                <a:solidFill>
                  <a:srgbClr val="FFC000"/>
                </a:solidFill>
              </a:rPr>
              <a:t>fuerza de la “gracia” divina le empuja hacia el bien</a:t>
            </a:r>
            <a:r>
              <a:rPr lang="es-ES" sz="2000" dirty="0" smtClean="0">
                <a:solidFill>
                  <a:srgbClr val="FFC000"/>
                </a:solidFill>
              </a:rPr>
              <a:t>, pero ninguna de las dos lo determina. Es él, en última instancia, el que elige.</a:t>
            </a:r>
          </a:p>
          <a:p>
            <a:pPr lvl="1"/>
            <a:r>
              <a:rPr lang="es-ES" sz="2000" dirty="0" smtClean="0"/>
              <a:t>El </a:t>
            </a:r>
            <a:r>
              <a:rPr lang="es-ES" sz="2000" b="1" dirty="0" smtClean="0"/>
              <a:t>mal moral </a:t>
            </a:r>
            <a:r>
              <a:rPr lang="es-ES" sz="2000" dirty="0" smtClean="0"/>
              <a:t>será, por tanto, el </a:t>
            </a:r>
            <a:r>
              <a:rPr lang="es-ES" sz="2000" b="1" dirty="0" smtClean="0"/>
              <a:t>abuso de la libertad </a:t>
            </a:r>
            <a:r>
              <a:rPr lang="es-ES" sz="2000" dirty="0" smtClean="0"/>
              <a:t>por parte del ser humano.</a:t>
            </a:r>
          </a:p>
          <a:p>
            <a:pPr marL="0" indent="0">
              <a:buNone/>
            </a:pPr>
            <a:r>
              <a:rPr lang="es-ES" dirty="0" smtClean="0"/>
              <a:t>	Por </a:t>
            </a:r>
            <a:r>
              <a:rPr lang="es-ES" dirty="0" smtClean="0"/>
              <a:t>tanto, </a:t>
            </a:r>
            <a:r>
              <a:rPr lang="es-ES" b="1" dirty="0" smtClean="0"/>
              <a:t>¿Es Dios el responsable de la existencia del mal en el mundo? No. </a:t>
            </a:r>
            <a:r>
              <a:rPr lang="es-ES" dirty="0" smtClean="0"/>
              <a:t>El </a:t>
            </a:r>
            <a:r>
              <a:rPr lang="es-ES" b="1" dirty="0" smtClean="0">
                <a:solidFill>
                  <a:srgbClr val="FF0000"/>
                </a:solidFill>
              </a:rPr>
              <a:t>mal</a:t>
            </a:r>
            <a:r>
              <a:rPr lang="es-ES" dirty="0" smtClean="0"/>
              <a:t> no es algo positivo, sino una </a:t>
            </a:r>
            <a:r>
              <a:rPr lang="es-ES" b="1" dirty="0" smtClean="0">
                <a:solidFill>
                  <a:srgbClr val="FF0000"/>
                </a:solidFill>
              </a:rPr>
              <a:t>privación</a:t>
            </a:r>
            <a:r>
              <a:rPr lang="es-ES" dirty="0" smtClean="0"/>
              <a:t>, la </a:t>
            </a:r>
            <a:r>
              <a:rPr lang="es-ES" b="1" dirty="0" smtClean="0">
                <a:solidFill>
                  <a:srgbClr val="FF0000"/>
                </a:solidFill>
              </a:rPr>
              <a:t>ausencia de bien, </a:t>
            </a:r>
            <a:r>
              <a:rPr lang="es-ES" dirty="0" smtClean="0"/>
              <a:t>que </a:t>
            </a:r>
            <a:r>
              <a:rPr lang="es-ES" b="1" dirty="0" smtClean="0">
                <a:solidFill>
                  <a:srgbClr val="00B050"/>
                </a:solidFill>
              </a:rPr>
              <a:t>tendría origen en el libre albedrío del ser humano</a:t>
            </a:r>
            <a:r>
              <a:rPr lang="es-ES" b="1" dirty="0" smtClean="0">
                <a:solidFill>
                  <a:srgbClr val="00B050"/>
                </a:solidFill>
              </a:rPr>
              <a:t>.</a:t>
            </a:r>
            <a:endParaRPr lang="es-ES" b="1" dirty="0" smtClean="0">
              <a:solidFill>
                <a:srgbClr val="00B050"/>
              </a:solidFill>
            </a:endParaRPr>
          </a:p>
        </p:txBody>
      </p:sp>
      <p:cxnSp>
        <p:nvCxnSpPr>
          <p:cNvPr id="5" name="Conector recto de flecha 4"/>
          <p:cNvCxnSpPr/>
          <p:nvPr/>
        </p:nvCxnSpPr>
        <p:spPr>
          <a:xfrm>
            <a:off x="5153168" y="2154278"/>
            <a:ext cx="3338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8933045" y="1515450"/>
            <a:ext cx="4354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768995" y="3400519"/>
            <a:ext cx="362857" cy="174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bajo 11"/>
          <p:cNvSpPr/>
          <p:nvPr/>
        </p:nvSpPr>
        <p:spPr>
          <a:xfrm>
            <a:off x="5636712" y="3715657"/>
            <a:ext cx="450937" cy="367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derecha 12"/>
          <p:cNvSpPr/>
          <p:nvPr/>
        </p:nvSpPr>
        <p:spPr>
          <a:xfrm>
            <a:off x="509559" y="5311036"/>
            <a:ext cx="622293" cy="22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703" y="0"/>
            <a:ext cx="10549405" cy="1052945"/>
          </a:xfrm>
        </p:spPr>
        <p:txBody>
          <a:bodyPr/>
          <a:lstStyle/>
          <a:p>
            <a:pPr algn="ctr"/>
            <a:r>
              <a:rPr lang="es-ES" dirty="0" smtClean="0"/>
              <a:t>D) El problema de la política (I)</a:t>
            </a:r>
            <a:endParaRPr lang="es-ES" dirty="0"/>
          </a:p>
        </p:txBody>
      </p:sp>
      <p:sp>
        <p:nvSpPr>
          <p:cNvPr id="3" name="Marcador de contenido 2"/>
          <p:cNvSpPr>
            <a:spLocks noGrp="1"/>
          </p:cNvSpPr>
          <p:nvPr>
            <p:ph idx="1"/>
          </p:nvPr>
        </p:nvSpPr>
        <p:spPr>
          <a:xfrm>
            <a:off x="325677" y="1052945"/>
            <a:ext cx="11135638" cy="5805055"/>
          </a:xfrm>
        </p:spPr>
        <p:txBody>
          <a:bodyPr>
            <a:normAutofit fontScale="92500" lnSpcReduction="10000"/>
          </a:bodyPr>
          <a:lstStyle/>
          <a:p>
            <a:r>
              <a:rPr lang="es-ES" b="1" dirty="0" smtClean="0">
                <a:solidFill>
                  <a:srgbClr val="FF0000"/>
                </a:solidFill>
              </a:rPr>
              <a:t>CONCEPCIÓN LINEAL DE LA HISTORIA </a:t>
            </a:r>
            <a:r>
              <a:rPr lang="es-ES" sz="2200" dirty="0" smtClean="0"/>
              <a:t>(Vs. Circular, eterna de la Antigua Grecia)</a:t>
            </a:r>
          </a:p>
          <a:p>
            <a:pPr lvl="1"/>
            <a:r>
              <a:rPr lang="es-ES" sz="2200" dirty="0" smtClean="0"/>
              <a:t>Tiene un principio (la creación) y un fin (el “Juicio Final”).</a:t>
            </a:r>
          </a:p>
          <a:p>
            <a:pPr lvl="1"/>
            <a:r>
              <a:rPr lang="es-ES" sz="2200" dirty="0" smtClean="0"/>
              <a:t>Historia como el escenario donde el dios cristiano se manifiesta al hombre.</a:t>
            </a:r>
          </a:p>
          <a:p>
            <a:pPr lvl="1"/>
            <a:r>
              <a:rPr lang="es-ES" sz="2200" dirty="0" smtClean="0"/>
              <a:t>Lugar donde se produce la salvación.</a:t>
            </a:r>
          </a:p>
          <a:p>
            <a:r>
              <a:rPr lang="es-ES" sz="2600" dirty="0" smtClean="0"/>
              <a:t>Existen dos ciudades (dos grandes grupos humanos):</a:t>
            </a:r>
          </a:p>
          <a:p>
            <a:pPr lvl="1"/>
            <a:r>
              <a:rPr lang="es-ES" sz="2400" b="1" dirty="0" smtClean="0">
                <a:solidFill>
                  <a:srgbClr val="00B050"/>
                </a:solidFill>
              </a:rPr>
              <a:t>Ciudad terrenal</a:t>
            </a:r>
            <a:r>
              <a:rPr lang="es-ES" sz="2400" b="1" dirty="0" smtClean="0">
                <a:solidFill>
                  <a:srgbClr val="7030A0"/>
                </a:solidFill>
              </a:rPr>
              <a:t>: </a:t>
            </a:r>
            <a:r>
              <a:rPr lang="es-ES" sz="2400" dirty="0" smtClean="0"/>
              <a:t>Aquellos que se aman a si mismos por encima de todo lo </a:t>
            </a:r>
            <a:r>
              <a:rPr lang="es-ES" sz="2400" dirty="0" smtClean="0"/>
              <a:t>demás     ciudad pagana que representa al pecado y la decadencia)</a:t>
            </a:r>
            <a:endParaRPr lang="es-ES" sz="2400" dirty="0" smtClean="0"/>
          </a:p>
          <a:p>
            <a:pPr lvl="1"/>
            <a:r>
              <a:rPr lang="es-ES" sz="2400" b="1" dirty="0" smtClean="0">
                <a:solidFill>
                  <a:srgbClr val="00B050"/>
                </a:solidFill>
              </a:rPr>
              <a:t>Ciudad de Dios</a:t>
            </a:r>
            <a:r>
              <a:rPr lang="es-ES" sz="2400" b="1" dirty="0" smtClean="0">
                <a:solidFill>
                  <a:srgbClr val="7030A0"/>
                </a:solidFill>
              </a:rPr>
              <a:t>: </a:t>
            </a:r>
            <a:r>
              <a:rPr lang="es-ES" sz="2400" dirty="0" smtClean="0"/>
              <a:t>Aquellos que aman a dios por encima de todo lo </a:t>
            </a:r>
            <a:r>
              <a:rPr lang="es-ES" sz="2400" dirty="0" smtClean="0"/>
              <a:t>demás    ciudad celestial que representa al cristianismo.</a:t>
            </a:r>
            <a:endParaRPr lang="es-ES" sz="2400" dirty="0" smtClean="0"/>
          </a:p>
          <a:p>
            <a:pPr marL="548640" lvl="2" indent="0">
              <a:buNone/>
            </a:pPr>
            <a:r>
              <a:rPr lang="es-ES" sz="2200" dirty="0" smtClean="0"/>
              <a:t>	Estas </a:t>
            </a:r>
            <a:r>
              <a:rPr lang="es-ES" sz="2200" dirty="0" smtClean="0"/>
              <a:t>dos ciudades están mezcladas entre sí a lo largo de la historia (lucha ética hasta el fin de los tiempos).</a:t>
            </a:r>
          </a:p>
          <a:p>
            <a:pPr marL="548640" lvl="2" indent="0">
              <a:buNone/>
            </a:pPr>
            <a:r>
              <a:rPr lang="es-ES" sz="2200" dirty="0" smtClean="0"/>
              <a:t>	Acabará </a:t>
            </a:r>
            <a:r>
              <a:rPr lang="es-ES" sz="2200" dirty="0" smtClean="0"/>
              <a:t>con la victoria de la “Ciudad de Dios” y la salvación de sus integrantes que se dará al final de los tiempos.</a:t>
            </a:r>
          </a:p>
          <a:p>
            <a:pPr lvl="2">
              <a:buNone/>
            </a:pPr>
            <a:endParaRPr lang="es-ES" sz="2200" dirty="0" smtClean="0"/>
          </a:p>
          <a:p>
            <a:pPr lvl="2" algn="ctr">
              <a:buNone/>
            </a:pPr>
            <a:r>
              <a:rPr lang="es-ES" sz="2200" b="1" i="1" dirty="0" smtClean="0">
                <a:solidFill>
                  <a:srgbClr val="FFC000"/>
                </a:solidFill>
              </a:rPr>
              <a:t>“Dos amores distintos fundaron dos ciudades: el amor propio, llevado hasta el desprecio de Dios, fundó la ciudad terrena; el amor a Dios, llevado hasta el desprecio de sí mismo, fundó la ciudad celestial. Aquella se gloria de sí misma, ésta lo hace en Dios. Aquélla busca la gloria de los hombres. Ésta tiene a Dios por máxima gloria”</a:t>
            </a:r>
          </a:p>
          <a:p>
            <a:pPr lvl="2">
              <a:buNone/>
            </a:pPr>
            <a:endParaRPr lang="es-ES" sz="2200" dirty="0" smtClean="0"/>
          </a:p>
          <a:p>
            <a:pPr lvl="1"/>
            <a:endParaRPr lang="es-ES" dirty="0" smtClean="0">
              <a:solidFill>
                <a:srgbClr val="FF0000"/>
              </a:solidFill>
            </a:endParaRPr>
          </a:p>
          <a:p>
            <a:pPr lvl="1">
              <a:buNone/>
            </a:pPr>
            <a:endParaRPr lang="es-ES" dirty="0" smtClean="0"/>
          </a:p>
          <a:p>
            <a:pPr lvl="1"/>
            <a:endParaRPr lang="es-ES" dirty="0"/>
          </a:p>
        </p:txBody>
      </p:sp>
      <p:sp>
        <p:nvSpPr>
          <p:cNvPr id="4" name="Flecha abajo 3"/>
          <p:cNvSpPr/>
          <p:nvPr/>
        </p:nvSpPr>
        <p:spPr>
          <a:xfrm>
            <a:off x="5624945" y="4862945"/>
            <a:ext cx="623455" cy="429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p:cNvSpPr/>
          <p:nvPr/>
        </p:nvSpPr>
        <p:spPr>
          <a:xfrm>
            <a:off x="847760" y="4076178"/>
            <a:ext cx="425885" cy="100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828598" y="4611493"/>
            <a:ext cx="445047" cy="140220"/>
          </a:xfrm>
          <a:prstGeom prst="rect">
            <a:avLst/>
          </a:prstGeom>
        </p:spPr>
      </p:pic>
      <p:cxnSp>
        <p:nvCxnSpPr>
          <p:cNvPr id="8" name="Conector recto de flecha 7"/>
          <p:cNvCxnSpPr/>
          <p:nvPr/>
        </p:nvCxnSpPr>
        <p:spPr>
          <a:xfrm flipV="1">
            <a:off x="1741118" y="3156559"/>
            <a:ext cx="313150" cy="12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0704" y="0"/>
            <a:ext cx="10058400" cy="1609344"/>
          </a:xfrm>
        </p:spPr>
        <p:txBody>
          <a:bodyPr/>
          <a:lstStyle/>
          <a:p>
            <a:pPr algn="ctr"/>
            <a:r>
              <a:rPr lang="es-ES" dirty="0" smtClean="0"/>
              <a:t>D) El problema de la política (ii)</a:t>
            </a:r>
            <a:endParaRPr lang="es-ES" dirty="0"/>
          </a:p>
        </p:txBody>
      </p:sp>
      <p:sp>
        <p:nvSpPr>
          <p:cNvPr id="3" name="Marcador de contenido 2"/>
          <p:cNvSpPr>
            <a:spLocks noGrp="1"/>
          </p:cNvSpPr>
          <p:nvPr>
            <p:ph idx="1"/>
          </p:nvPr>
        </p:nvSpPr>
        <p:spPr>
          <a:xfrm>
            <a:off x="387927" y="1399309"/>
            <a:ext cx="10923201" cy="5016731"/>
          </a:xfrm>
        </p:spPr>
        <p:txBody>
          <a:bodyPr>
            <a:normAutofit fontScale="92500" lnSpcReduction="20000"/>
          </a:bodyPr>
          <a:lstStyle/>
          <a:p>
            <a:endParaRPr lang="es-ES" dirty="0" smtClean="0"/>
          </a:p>
          <a:p>
            <a:r>
              <a:rPr lang="es-ES" dirty="0" smtClean="0"/>
              <a:t>El </a:t>
            </a:r>
            <a:r>
              <a:rPr lang="es-ES" sz="2400" b="1" dirty="0" smtClean="0">
                <a:solidFill>
                  <a:srgbClr val="FF0000"/>
                </a:solidFill>
              </a:rPr>
              <a:t>Estado</a:t>
            </a:r>
            <a:r>
              <a:rPr lang="es-ES" dirty="0" smtClean="0"/>
              <a:t> debe velar por el </a:t>
            </a:r>
            <a:r>
              <a:rPr lang="es-ES" b="1" dirty="0" smtClean="0">
                <a:solidFill>
                  <a:srgbClr val="00B050"/>
                </a:solidFill>
              </a:rPr>
              <a:t>bienestar, la paz y la justicia, impregnado</a:t>
            </a:r>
            <a:r>
              <a:rPr lang="es-ES" dirty="0" smtClean="0"/>
              <a:t> en lo posible de los </a:t>
            </a:r>
            <a:r>
              <a:rPr lang="es-ES" b="1" dirty="0" smtClean="0">
                <a:solidFill>
                  <a:srgbClr val="FF0000"/>
                </a:solidFill>
              </a:rPr>
              <a:t>valores cristianos</a:t>
            </a:r>
            <a:r>
              <a:rPr lang="es-ES" b="1" dirty="0" smtClean="0">
                <a:solidFill>
                  <a:srgbClr val="7030A0"/>
                </a:solidFill>
              </a:rPr>
              <a:t>.</a:t>
            </a:r>
          </a:p>
          <a:p>
            <a:endParaRPr lang="es-ES" b="1" dirty="0" smtClean="0"/>
          </a:p>
          <a:p>
            <a:r>
              <a:rPr lang="es-ES" dirty="0" smtClean="0"/>
              <a:t>Además, </a:t>
            </a:r>
            <a:r>
              <a:rPr lang="es-ES" b="1" dirty="0" smtClean="0">
                <a:solidFill>
                  <a:srgbClr val="00B050"/>
                </a:solidFill>
              </a:rPr>
              <a:t>ha de prestar a la Iglesia el apoyo de su poder</a:t>
            </a:r>
            <a:r>
              <a:rPr lang="es-ES" dirty="0" smtClean="0">
                <a:solidFill>
                  <a:srgbClr val="7030A0"/>
                </a:solidFill>
              </a:rPr>
              <a:t>, </a:t>
            </a:r>
            <a:r>
              <a:rPr lang="es-ES" dirty="0" smtClean="0"/>
              <a:t>para</a:t>
            </a:r>
            <a:r>
              <a:rPr lang="es-ES" dirty="0" smtClean="0">
                <a:solidFill>
                  <a:srgbClr val="7030A0"/>
                </a:solidFill>
              </a:rPr>
              <a:t> </a:t>
            </a:r>
            <a:r>
              <a:rPr lang="es-ES" dirty="0" smtClean="0"/>
              <a:t>que ésta pueda realizar plenamente su misión. </a:t>
            </a:r>
            <a:endParaRPr lang="es-ES" dirty="0" smtClean="0"/>
          </a:p>
          <a:p>
            <a:r>
              <a:rPr lang="es-ES" b="1" dirty="0" smtClean="0"/>
              <a:t> </a:t>
            </a:r>
            <a:r>
              <a:rPr lang="es-ES" sz="2400" b="1" dirty="0" err="1" smtClean="0">
                <a:solidFill>
                  <a:srgbClr val="FF0000"/>
                </a:solidFill>
              </a:rPr>
              <a:t>Agustinismo</a:t>
            </a:r>
            <a:r>
              <a:rPr lang="es-ES" sz="2400" b="1" dirty="0" smtClean="0">
                <a:solidFill>
                  <a:srgbClr val="FF0000"/>
                </a:solidFill>
              </a:rPr>
              <a:t> político</a:t>
            </a:r>
            <a:r>
              <a:rPr lang="es-ES" b="1" dirty="0" smtClean="0"/>
              <a:t>    Corriente intelectual de la iglesia que se deriva de la teoría de San Agustín:</a:t>
            </a:r>
          </a:p>
          <a:p>
            <a:pPr marL="0" indent="0">
              <a:buNone/>
            </a:pPr>
            <a:r>
              <a:rPr lang="es-ES" b="1" dirty="0"/>
              <a:t>	</a:t>
            </a:r>
            <a:r>
              <a:rPr lang="es-ES" b="1" dirty="0" smtClean="0"/>
              <a:t>Deroga la idea de una distinción entre derecho natural y derecho y la justicia sobrenatural, o entre lo temporal y lo espiritual   </a:t>
            </a:r>
            <a:r>
              <a:rPr lang="es-ES" dirty="0" smtClean="0"/>
              <a:t>  por lo tanto</a:t>
            </a:r>
            <a:r>
              <a:rPr lang="es-ES" b="1" dirty="0" smtClean="0"/>
              <a:t>, también entre lo político y lo eclesiástico     </a:t>
            </a:r>
            <a:r>
              <a:rPr lang="es-ES" dirty="0" smtClean="0"/>
              <a:t>Debe existir una </a:t>
            </a:r>
            <a:r>
              <a:rPr lang="es-ES" b="1" dirty="0" smtClean="0"/>
              <a:t>única comunidad cristiana situada bajo el condominio de dos autoridades (temporal y espiritual: los papas y los emperadores.    Organización </a:t>
            </a:r>
            <a:r>
              <a:rPr lang="es-ES" b="1" dirty="0" smtClean="0">
                <a:solidFill>
                  <a:srgbClr val="00B050"/>
                </a:solidFill>
              </a:rPr>
              <a:t>hierocracia</a:t>
            </a:r>
            <a:r>
              <a:rPr lang="es-ES" b="1" dirty="0" smtClean="0"/>
              <a:t> (gr. </a:t>
            </a:r>
            <a:r>
              <a:rPr lang="es-ES" b="1" dirty="0" smtClean="0"/>
              <a:t>hieros: sagrado, divino, </a:t>
            </a:r>
            <a:r>
              <a:rPr lang="es-ES" b="1" dirty="0" err="1" smtClean="0"/>
              <a:t>cracia</a:t>
            </a:r>
            <a:r>
              <a:rPr lang="es-ES" b="1" dirty="0" smtClean="0"/>
              <a:t>: poder) según Max Weber</a:t>
            </a:r>
            <a:endParaRPr lang="es-ES" b="1" dirty="0" smtClean="0"/>
          </a:p>
          <a:p>
            <a:endParaRPr lang="es-ES" dirty="0" smtClean="0"/>
          </a:p>
          <a:p>
            <a:pPr algn="ctr">
              <a:buNone/>
            </a:pPr>
            <a:r>
              <a:rPr lang="es-ES" b="1" i="1" dirty="0" smtClean="0">
                <a:solidFill>
                  <a:srgbClr val="FFC000"/>
                </a:solidFill>
              </a:rPr>
              <a:t>“Ningún Estado está mejor establecido y preservado que el que se fundamenta y se vincula a la fe y a la concordia firme, cuando el bien más alto y verdadero, Dios, es amado por todos, y los hombres se aman en Él los unos a los otros”</a:t>
            </a:r>
          </a:p>
          <a:p>
            <a:pPr lvl="2">
              <a:buNone/>
            </a:pPr>
            <a:endParaRPr lang="es-ES" sz="2200" dirty="0" smtClean="0"/>
          </a:p>
          <a:p>
            <a:pPr lvl="1"/>
            <a:endParaRPr lang="es-ES" dirty="0" smtClean="0">
              <a:solidFill>
                <a:srgbClr val="FF0000"/>
              </a:solidFill>
            </a:endParaRPr>
          </a:p>
          <a:p>
            <a:pPr lvl="1">
              <a:buNone/>
            </a:pPr>
            <a:endParaRPr lang="es-ES" dirty="0" smtClean="0"/>
          </a:p>
          <a:p>
            <a:pPr lvl="1"/>
            <a:endParaRPr lang="es-ES" dirty="0"/>
          </a:p>
        </p:txBody>
      </p:sp>
      <p:cxnSp>
        <p:nvCxnSpPr>
          <p:cNvPr id="5" name="Conector recto de flecha 4"/>
          <p:cNvCxnSpPr/>
          <p:nvPr/>
        </p:nvCxnSpPr>
        <p:spPr>
          <a:xfrm>
            <a:off x="1060704" y="3807912"/>
            <a:ext cx="279581" cy="21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112701" y="4171167"/>
            <a:ext cx="237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8567803" y="4559474"/>
            <a:ext cx="187890" cy="37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p:cNvSpPr/>
          <p:nvPr/>
        </p:nvSpPr>
        <p:spPr>
          <a:xfrm>
            <a:off x="5586608" y="4872625"/>
            <a:ext cx="526093" cy="36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elenismo_Mapa.jpg"/>
          <p:cNvPicPr>
            <a:picLocks noGrp="1" noChangeAspect="1"/>
          </p:cNvPicPr>
          <p:nvPr>
            <p:ph idx="1"/>
          </p:nvPr>
        </p:nvPicPr>
        <p:blipFill>
          <a:blip r:embed="rId2"/>
          <a:stretch>
            <a:fillRect/>
          </a:stretch>
        </p:blipFill>
        <p:spPr>
          <a:xfrm>
            <a:off x="345453" y="429491"/>
            <a:ext cx="11320074" cy="6005344"/>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D) El problema de la política (</a:t>
            </a:r>
            <a:r>
              <a:rPr lang="es-ES" dirty="0" err="1" smtClean="0"/>
              <a:t>iiI</a:t>
            </a:r>
            <a:r>
              <a:rPr lang="es-ES" dirty="0" smtClean="0"/>
              <a:t>) (AMPLIACIÓN):</a:t>
            </a:r>
            <a:endParaRPr lang="es-ES" dirty="0"/>
          </a:p>
        </p:txBody>
      </p:sp>
      <p:sp>
        <p:nvSpPr>
          <p:cNvPr id="3" name="Marcador de contenido 2"/>
          <p:cNvSpPr>
            <a:spLocks noGrp="1"/>
          </p:cNvSpPr>
          <p:nvPr>
            <p:ph idx="1"/>
          </p:nvPr>
        </p:nvSpPr>
        <p:spPr>
          <a:xfrm>
            <a:off x="868680" y="1783080"/>
            <a:ext cx="10442448" cy="4632960"/>
          </a:xfrm>
        </p:spPr>
        <p:txBody>
          <a:bodyPr>
            <a:normAutofit/>
          </a:bodyPr>
          <a:lstStyle/>
          <a:p>
            <a:pPr lvl="2">
              <a:buNone/>
            </a:pPr>
            <a:endParaRPr lang="es-ES" sz="2200" dirty="0" smtClean="0"/>
          </a:p>
          <a:p>
            <a:pPr lvl="1"/>
            <a:endParaRPr lang="es-ES" b="1" dirty="0" smtClean="0">
              <a:solidFill>
                <a:srgbClr val="0070C0"/>
              </a:solidFill>
            </a:endParaRPr>
          </a:p>
          <a:p>
            <a:pPr lvl="1"/>
            <a:r>
              <a:rPr lang="es-ES" b="1" dirty="0" smtClean="0">
                <a:solidFill>
                  <a:srgbClr val="00B050"/>
                </a:solidFill>
              </a:rPr>
              <a:t>Sociedad necesaria al individuo aunque no sea un bien perfecto.</a:t>
            </a:r>
          </a:p>
          <a:p>
            <a:pPr lvl="1"/>
            <a:endParaRPr lang="es-ES" b="1" dirty="0" smtClean="0">
              <a:solidFill>
                <a:srgbClr val="00B050"/>
              </a:solidFill>
            </a:endParaRPr>
          </a:p>
          <a:p>
            <a:pPr lvl="1"/>
            <a:r>
              <a:rPr lang="es-ES" b="1" dirty="0" smtClean="0">
                <a:solidFill>
                  <a:srgbClr val="00B050"/>
                </a:solidFill>
              </a:rPr>
              <a:t>Sus instituciones derivan de la naturaleza humana – Sigue la teoría de la sociabilidad natural de Aristóteles.</a:t>
            </a:r>
          </a:p>
          <a:p>
            <a:pPr lvl="1"/>
            <a:endParaRPr lang="es-ES" b="1" dirty="0" smtClean="0">
              <a:solidFill>
                <a:srgbClr val="00B050"/>
              </a:solidFill>
            </a:endParaRPr>
          </a:p>
          <a:p>
            <a:pPr lvl="1"/>
            <a:r>
              <a:rPr lang="es-ES" b="1" dirty="0" smtClean="0">
                <a:solidFill>
                  <a:srgbClr val="00B050"/>
                </a:solidFill>
              </a:rPr>
              <a:t>Poder proviene de Dios.</a:t>
            </a:r>
          </a:p>
          <a:p>
            <a:pPr lvl="1"/>
            <a:endParaRPr lang="es-ES" dirty="0" smtClean="0"/>
          </a:p>
          <a:p>
            <a:pPr lvl="1"/>
            <a:endParaRPr lang="es-ES" dirty="0"/>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rases_Epicuro1.jpg"/>
          <p:cNvPicPr>
            <a:picLocks noGrp="1" noChangeAspect="1"/>
          </p:cNvPicPr>
          <p:nvPr>
            <p:ph idx="1"/>
          </p:nvPr>
        </p:nvPicPr>
        <p:blipFill>
          <a:blip r:embed="rId2"/>
          <a:stretch>
            <a:fillRect/>
          </a:stretch>
        </p:blipFill>
        <p:spPr>
          <a:xfrm>
            <a:off x="498764" y="199825"/>
            <a:ext cx="10670446" cy="697683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rases-Epicuro1.jpg"/>
          <p:cNvPicPr>
            <a:picLocks noGrp="1" noChangeAspect="1"/>
          </p:cNvPicPr>
          <p:nvPr>
            <p:ph idx="1"/>
          </p:nvPr>
        </p:nvPicPr>
        <p:blipFill>
          <a:blip r:embed="rId2"/>
          <a:stretch>
            <a:fillRect/>
          </a:stretch>
        </p:blipFill>
        <p:spPr>
          <a:xfrm>
            <a:off x="554182" y="229289"/>
            <a:ext cx="10792691" cy="63942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epicuro y di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0691" y="6063"/>
            <a:ext cx="6103933" cy="685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2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rases_Zenón.jpg"/>
          <p:cNvPicPr>
            <a:picLocks noGrp="1" noChangeAspect="1"/>
          </p:cNvPicPr>
          <p:nvPr>
            <p:ph idx="1"/>
          </p:nvPr>
        </p:nvPicPr>
        <p:blipFill>
          <a:blip r:embed="rId2"/>
          <a:stretch>
            <a:fillRect/>
          </a:stretch>
        </p:blipFill>
        <p:spPr>
          <a:xfrm>
            <a:off x="0" y="0"/>
            <a:ext cx="12335740" cy="739832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de información</a:t>
            </a:r>
            <a:endParaRPr lang="es-ES" dirty="0"/>
          </a:p>
        </p:txBody>
      </p:sp>
      <p:sp>
        <p:nvSpPr>
          <p:cNvPr id="3" name="2 Marcador de contenido"/>
          <p:cNvSpPr>
            <a:spLocks noGrp="1"/>
          </p:cNvSpPr>
          <p:nvPr>
            <p:ph idx="1"/>
          </p:nvPr>
        </p:nvSpPr>
        <p:spPr>
          <a:xfrm>
            <a:off x="1069848" y="1870363"/>
            <a:ext cx="10058400" cy="4765964"/>
          </a:xfrm>
        </p:spPr>
        <p:txBody>
          <a:bodyPr>
            <a:normAutofit fontScale="92500" lnSpcReduction="20000"/>
          </a:bodyPr>
          <a:lstStyle/>
          <a:p>
            <a:r>
              <a:rPr lang="es-ES" dirty="0" smtClean="0"/>
              <a:t>Transición de la Edad Antigua a la Edad Media: Escuelas Helenísticas </a:t>
            </a:r>
            <a:r>
              <a:rPr lang="es-ES" smtClean="0"/>
              <a:t>(Todos)</a:t>
            </a:r>
          </a:p>
          <a:p>
            <a:r>
              <a:rPr lang="es-ES" dirty="0" smtClean="0"/>
              <a:t>Vida de San Agustín</a:t>
            </a:r>
          </a:p>
          <a:p>
            <a:r>
              <a:rPr lang="es-ES" dirty="0" smtClean="0"/>
              <a:t>Obra</a:t>
            </a:r>
          </a:p>
          <a:p>
            <a:r>
              <a:rPr lang="es-ES" dirty="0" smtClean="0"/>
              <a:t>Pensamiento:</a:t>
            </a:r>
          </a:p>
          <a:p>
            <a:pPr lvl="1"/>
            <a:r>
              <a:rPr lang="es-ES" dirty="0" smtClean="0"/>
              <a:t>Cristianismo y filosofía (¿Enemiga de la fe?).</a:t>
            </a:r>
          </a:p>
          <a:p>
            <a:pPr lvl="1"/>
            <a:r>
              <a:rPr lang="es-ES" dirty="0" smtClean="0"/>
              <a:t>Fe y razón. Verdad de la religión (“Cree para comprender”).</a:t>
            </a:r>
          </a:p>
          <a:p>
            <a:pPr lvl="1"/>
            <a:r>
              <a:rPr lang="es-ES" dirty="0" smtClean="0"/>
              <a:t>Neoplatonismo.</a:t>
            </a:r>
          </a:p>
          <a:p>
            <a:pPr lvl="1"/>
            <a:r>
              <a:rPr lang="es-ES" dirty="0" smtClean="0"/>
              <a:t>Demostración de la existencia de Dios.</a:t>
            </a:r>
          </a:p>
          <a:p>
            <a:pPr lvl="1"/>
            <a:r>
              <a:rPr lang="es-ES" dirty="0" smtClean="0"/>
              <a:t>Teoría de la iluminación.</a:t>
            </a:r>
          </a:p>
          <a:p>
            <a:pPr lvl="1"/>
            <a:r>
              <a:rPr lang="es-ES" dirty="0" smtClean="0"/>
              <a:t>“Si </a:t>
            </a:r>
            <a:r>
              <a:rPr lang="es-ES" dirty="0" err="1" smtClean="0"/>
              <a:t>fallor</a:t>
            </a:r>
            <a:r>
              <a:rPr lang="es-ES" dirty="0" smtClean="0"/>
              <a:t>, </a:t>
            </a:r>
            <a:r>
              <a:rPr lang="es-ES" dirty="0" err="1" smtClean="0"/>
              <a:t>sum</a:t>
            </a:r>
            <a:r>
              <a:rPr lang="es-ES" dirty="0" smtClean="0"/>
              <a:t>” (Imposibilidad de negar la propia existencia).</a:t>
            </a:r>
          </a:p>
          <a:p>
            <a:pPr lvl="1"/>
            <a:r>
              <a:rPr lang="es-ES" dirty="0" smtClean="0"/>
              <a:t>Conocimiento sensible vs. Conocimiento racional (Inferior, superior),</a:t>
            </a:r>
          </a:p>
          <a:p>
            <a:pPr lvl="1"/>
            <a:r>
              <a:rPr lang="es-ES" dirty="0" smtClean="0"/>
              <a:t>Introspección.</a:t>
            </a:r>
          </a:p>
          <a:p>
            <a:pPr lvl="1"/>
            <a:r>
              <a:rPr lang="es-ES" dirty="0" smtClean="0"/>
              <a:t>Hombre – Imago Dei.</a:t>
            </a:r>
          </a:p>
          <a:p>
            <a:pPr lvl="1"/>
            <a:r>
              <a:rPr lang="es-ES" dirty="0" smtClean="0"/>
              <a:t>Libre Albedrío.</a:t>
            </a:r>
          </a:p>
          <a:p>
            <a:pPr lvl="1"/>
            <a:r>
              <a:rPr lang="es-ES" dirty="0" smtClean="0"/>
              <a:t>Origen del pecado.</a:t>
            </a:r>
          </a:p>
          <a:p>
            <a:pPr lvl="1"/>
            <a:r>
              <a:rPr lang="es-ES" dirty="0" smtClean="0"/>
              <a:t>Ciudad de Dios / Ciudad terrenal.</a:t>
            </a:r>
          </a:p>
          <a:p>
            <a:pPr lvl="1"/>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smtClean="0"/>
              <a:t>(SAN) AGUSTÍN DE HIPONA </a:t>
            </a:r>
            <a:br>
              <a:rPr lang="es-ES" dirty="0" smtClean="0"/>
            </a:br>
            <a:r>
              <a:rPr lang="es-ES" dirty="0" smtClean="0"/>
              <a:t> (354-430 d.C.)</a:t>
            </a:r>
            <a:endParaRPr lang="es-ES" dirty="0"/>
          </a:p>
        </p:txBody>
      </p:sp>
      <p:pic>
        <p:nvPicPr>
          <p:cNvPr id="5" name="4 Marcador de contenido" descr="San Agustin.jpg"/>
          <p:cNvPicPr>
            <a:picLocks noGrp="1" noChangeAspect="1"/>
          </p:cNvPicPr>
          <p:nvPr>
            <p:ph idx="1"/>
          </p:nvPr>
        </p:nvPicPr>
        <p:blipFill>
          <a:blip r:embed="rId2"/>
          <a:stretch>
            <a:fillRect/>
          </a:stretch>
        </p:blipFill>
        <p:spPr>
          <a:xfrm>
            <a:off x="4904509" y="2559376"/>
            <a:ext cx="2701636" cy="3879272"/>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7063</TotalTime>
  <Words>2529</Words>
  <Application>Microsoft Office PowerPoint</Application>
  <PresentationFormat>Panorámica</PresentationFormat>
  <Paragraphs>203</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Rockwell</vt:lpstr>
      <vt:lpstr>Rockwell Condensed</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Búsqueda de información</vt:lpstr>
      <vt:lpstr>(SAN) AGUSTÍN DE HIPONA   (354-430 d.C.)</vt:lpstr>
      <vt:lpstr>Importante conocer…</vt:lpstr>
      <vt:lpstr>Importante conocer…</vt:lpstr>
      <vt:lpstr>VIDA</vt:lpstr>
      <vt:lpstr>Obra (I)</vt:lpstr>
      <vt:lpstr>A) El problema de dios</vt:lpstr>
      <vt:lpstr>A) El problema de dios</vt:lpstr>
      <vt:lpstr>A) El problema de dios</vt:lpstr>
      <vt:lpstr>a) El problema de dios (ii)</vt:lpstr>
      <vt:lpstr>B) El problema del conocimiento (I)</vt:lpstr>
      <vt:lpstr>Presentación de PowerPoint</vt:lpstr>
      <vt:lpstr>B) El problema del conocimiento (ii)</vt:lpstr>
      <vt:lpstr>B) El problema del conocimiento (iiI)</vt:lpstr>
      <vt:lpstr>B) El problema del ser humano / antropología (i)</vt:lpstr>
      <vt:lpstr>B) El problema del ser humano / antropología (i)</vt:lpstr>
      <vt:lpstr>B) El problema del ser humano / antropología (i)</vt:lpstr>
      <vt:lpstr>B) El problema del ser humano / antropología (i)</vt:lpstr>
      <vt:lpstr>B) El problema del ser humano / antropología (i)</vt:lpstr>
      <vt:lpstr>C) El problema de la ética (i)</vt:lpstr>
      <vt:lpstr>D) El problema de la política (I)</vt:lpstr>
      <vt:lpstr>D) El problema de la política (ii)</vt:lpstr>
      <vt:lpstr>D) El problema de la política (iiI) (AMPLIACIÓN):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193</cp:revision>
  <dcterms:created xsi:type="dcterms:W3CDTF">2015-09-04T02:56:26Z</dcterms:created>
  <dcterms:modified xsi:type="dcterms:W3CDTF">2019-11-08T14:03:55Z</dcterms:modified>
</cp:coreProperties>
</file>