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5" r:id="rId3"/>
    <p:sldId id="382" r:id="rId4"/>
    <p:sldId id="383" r:id="rId5"/>
    <p:sldId id="384" r:id="rId6"/>
    <p:sldId id="412" r:id="rId7"/>
    <p:sldId id="388" r:id="rId8"/>
    <p:sldId id="395" r:id="rId9"/>
    <p:sldId id="389" r:id="rId10"/>
    <p:sldId id="385" r:id="rId11"/>
    <p:sldId id="409" r:id="rId12"/>
    <p:sldId id="410" r:id="rId13"/>
    <p:sldId id="411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ción" id="{C2F09C77-609E-43BB-9698-79B6D58D959E}">
          <p14:sldIdLst>
            <p14:sldId id="284"/>
            <p14:sldId id="285"/>
            <p14:sldId id="382"/>
            <p14:sldId id="383"/>
            <p14:sldId id="384"/>
            <p14:sldId id="412"/>
            <p14:sldId id="388"/>
            <p14:sldId id="395"/>
            <p14:sldId id="389"/>
            <p14:sldId id="385"/>
            <p14:sldId id="409"/>
            <p14:sldId id="410"/>
            <p14:sldId id="411"/>
          </p14:sldIdLst>
        </p14:section>
        <p14:section name="Introducción" id="{5166EB80-30D2-44C9-B49B-8F20AEE2E77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24" autoAdjust="0"/>
  </p:normalViewPr>
  <p:slideViewPr>
    <p:cSldViewPr snapToGrid="0">
      <p:cViewPr varScale="1">
        <p:scale>
          <a:sx n="80" d="100"/>
          <a:sy n="80" d="100"/>
        </p:scale>
        <p:origin x="39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18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F160-07CB-40CD-9F95-A08E23F1A73D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CC28D31-813D-45C0-99C4-E28D6512A02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17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F160-07CB-40CD-9F95-A08E23F1A73D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8D31-813D-45C0-99C4-E28D6512A02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77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F160-07CB-40CD-9F95-A08E23F1A73D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8D31-813D-45C0-99C4-E28D6512A02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5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F160-07CB-40CD-9F95-A08E23F1A73D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8D31-813D-45C0-99C4-E28D6512A02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59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E99F160-07CB-40CD-9F95-A08E23F1A73D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CC28D31-813D-45C0-99C4-E28D6512A02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18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F160-07CB-40CD-9F95-A08E23F1A73D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8D31-813D-45C0-99C4-E28D6512A02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61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F160-07CB-40CD-9F95-A08E23F1A73D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8D31-813D-45C0-99C4-E28D6512A02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353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F160-07CB-40CD-9F95-A08E23F1A73D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8D31-813D-45C0-99C4-E28D6512A02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558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F160-07CB-40CD-9F95-A08E23F1A73D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8D31-813D-45C0-99C4-E28D6512A02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133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F160-07CB-40CD-9F95-A08E23F1A73D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8D31-813D-45C0-99C4-E28D6512A02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90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F160-07CB-40CD-9F95-A08E23F1A73D}" type="datetimeFigureOut">
              <a:rPr lang="es-ES" smtClean="0"/>
              <a:pPr/>
              <a:t>20/01/2020</a:t>
            </a:fld>
            <a:endParaRPr lang="es-E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8D31-813D-45C0-99C4-E28D6512A02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79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E99F160-07CB-40CD-9F95-A08E23F1A73D}" type="datetimeFigureOut">
              <a:rPr lang="es-ES" smtClean="0"/>
              <a:pPr/>
              <a:t>20/01/2020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CC28D31-813D-45C0-99C4-E28D6512A02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17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 de información: </a:t>
            </a:r>
            <a:r>
              <a:rPr lang="es-ES" dirty="0" err="1" smtClean="0"/>
              <a:t>j.j.</a:t>
            </a:r>
            <a:r>
              <a:rPr lang="es-ES" dirty="0" smtClean="0"/>
              <a:t> </a:t>
            </a:r>
            <a:r>
              <a:rPr lang="es-ES" dirty="0" err="1" smtClean="0"/>
              <a:t>rousseau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9848" y="1870363"/>
            <a:ext cx="10058400" cy="4765964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Vida</a:t>
            </a:r>
          </a:p>
          <a:p>
            <a:r>
              <a:rPr lang="es-ES" dirty="0" smtClean="0"/>
              <a:t>Obra.</a:t>
            </a:r>
          </a:p>
          <a:p>
            <a:r>
              <a:rPr lang="es-ES" dirty="0" smtClean="0"/>
              <a:t>Pensamiento:</a:t>
            </a:r>
          </a:p>
          <a:p>
            <a:pPr lvl="1"/>
            <a:r>
              <a:rPr lang="es-ES" dirty="0" smtClean="0"/>
              <a:t>Ser humano, bueno por naturaleza.</a:t>
            </a:r>
          </a:p>
          <a:p>
            <a:pPr lvl="1"/>
            <a:r>
              <a:rPr lang="es-ES" dirty="0" smtClean="0"/>
              <a:t>El Estado democrático.</a:t>
            </a:r>
          </a:p>
          <a:p>
            <a:pPr lvl="1"/>
            <a:r>
              <a:rPr lang="es-ES" dirty="0" smtClean="0"/>
              <a:t>La Voluntad General (Definición </a:t>
            </a:r>
            <a:r>
              <a:rPr lang="es-ES" smtClean="0"/>
              <a:t>y características)</a:t>
            </a:r>
            <a:endParaRPr lang="es-ES" dirty="0" smtClean="0"/>
          </a:p>
          <a:p>
            <a:pPr lvl="1"/>
            <a:r>
              <a:rPr lang="es-ES" dirty="0" smtClean="0"/>
              <a:t>El contrato social.</a:t>
            </a:r>
          </a:p>
          <a:p>
            <a:pPr lvl="1"/>
            <a:r>
              <a:rPr lang="es-ES" dirty="0" smtClean="0"/>
              <a:t>Diferencias y semejanzas con el liberalismo de </a:t>
            </a:r>
            <a:r>
              <a:rPr lang="es-ES" dirty="0" err="1" smtClean="0"/>
              <a:t>Locke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Diferencias con Thomas </a:t>
            </a:r>
            <a:r>
              <a:rPr lang="es-ES" dirty="0" err="1" smtClean="0"/>
              <a:t>Hobbes</a:t>
            </a:r>
            <a:r>
              <a:rPr lang="es-ES" dirty="0" smtClean="0"/>
              <a:t>.</a:t>
            </a:r>
          </a:p>
          <a:p>
            <a:pPr lvl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7" y="0"/>
            <a:ext cx="10055352" cy="928532"/>
          </a:xfrm>
        </p:spPr>
        <p:txBody>
          <a:bodyPr/>
          <a:lstStyle/>
          <a:p>
            <a:pPr algn="ctr"/>
            <a:r>
              <a:rPr lang="es-ES" dirty="0" smtClean="0"/>
              <a:t>B) El problema de la política (</a:t>
            </a:r>
            <a:r>
              <a:rPr lang="es-ES" dirty="0" err="1" smtClean="0"/>
              <a:t>iII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9491" y="1136072"/>
            <a:ext cx="11083635" cy="5611092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endParaRPr lang="es-ES" dirty="0" smtClean="0"/>
          </a:p>
          <a:p>
            <a:pPr marL="731520" lvl="1" indent="-457200">
              <a:buAutoNum type="alphaLcParenR" startAt="3"/>
            </a:pPr>
            <a:r>
              <a:rPr lang="es-ES" sz="2000" b="1" dirty="0" smtClean="0"/>
              <a:t>El tipo de sociedad a la que da lugar el contrato social es un tipo de </a:t>
            </a:r>
            <a:r>
              <a:rPr lang="es-ES" sz="3000" b="1" dirty="0" smtClean="0">
                <a:solidFill>
                  <a:srgbClr val="FF0000"/>
                </a:solidFill>
              </a:rPr>
              <a:t>sociedad democrática</a:t>
            </a:r>
            <a:r>
              <a:rPr lang="es-ES" sz="2000" b="1" dirty="0" smtClean="0">
                <a:solidFill>
                  <a:srgbClr val="FF0000"/>
                </a:solidFill>
              </a:rPr>
              <a:t> </a:t>
            </a:r>
            <a:r>
              <a:rPr lang="es-ES" sz="2000" dirty="0" smtClean="0"/>
              <a:t>en la que debe realizarse la </a:t>
            </a:r>
            <a:r>
              <a:rPr lang="es-ES" sz="2000" b="1" dirty="0" smtClean="0">
                <a:solidFill>
                  <a:srgbClr val="00B050"/>
                </a:solidFill>
              </a:rPr>
              <a:t>voluntad general 		</a:t>
            </a:r>
            <a:r>
              <a:rPr lang="es-ES" sz="2000" b="1" dirty="0" smtClean="0"/>
              <a:t>Interés común, utilidad pública</a:t>
            </a:r>
          </a:p>
          <a:p>
            <a:pPr marL="731520" lvl="1" indent="-457200">
              <a:buNone/>
            </a:pPr>
            <a:r>
              <a:rPr lang="es-ES" sz="2000" b="1" dirty="0" smtClean="0"/>
              <a:t>	Cuanto más se </a:t>
            </a:r>
            <a:r>
              <a:rPr lang="es-ES" sz="2000" b="1" dirty="0" smtClean="0">
                <a:solidFill>
                  <a:srgbClr val="00B050"/>
                </a:solidFill>
              </a:rPr>
              <a:t>acerquen las decisiones del pueblo a la unanimidad</a:t>
            </a:r>
            <a:r>
              <a:rPr lang="es-ES" sz="2000" b="1" dirty="0" smtClean="0"/>
              <a:t>, más seguros podremos estar de que lo establecido concuerda con la voluntad general.</a:t>
            </a:r>
          </a:p>
          <a:p>
            <a:pPr marL="731520" lvl="1" indent="-457200">
              <a:buNone/>
            </a:pPr>
            <a:r>
              <a:rPr lang="es-ES" sz="2000" b="1" dirty="0" smtClean="0"/>
              <a:t>CARACTERÍSTICAS: </a:t>
            </a:r>
          </a:p>
          <a:p>
            <a:pPr marL="548640" lvl="2" indent="0">
              <a:buNone/>
            </a:pPr>
            <a:r>
              <a:rPr lang="es-ES" sz="2000" b="1" dirty="0" smtClean="0">
                <a:solidFill>
                  <a:srgbClr val="FFC000"/>
                </a:solidFill>
              </a:rPr>
              <a:t>	</a:t>
            </a:r>
            <a:r>
              <a:rPr lang="es-ES" sz="2000" dirty="0" smtClean="0"/>
              <a:t>- La voluntad general </a:t>
            </a:r>
            <a:r>
              <a:rPr lang="es-ES" sz="2000" b="1" dirty="0" smtClean="0">
                <a:solidFill>
                  <a:srgbClr val="00B050"/>
                </a:solidFill>
              </a:rPr>
              <a:t>ha de ostentarla siempre el pueblo</a:t>
            </a:r>
            <a:r>
              <a:rPr lang="es-ES" sz="2000" b="1" dirty="0"/>
              <a:t> </a:t>
            </a:r>
            <a:r>
              <a:rPr lang="es-ES" sz="2000" b="1" dirty="0" smtClean="0"/>
              <a:t>      no puede ser delegada.</a:t>
            </a:r>
          </a:p>
          <a:p>
            <a:pPr marL="548640" lvl="2" indent="0">
              <a:buNone/>
            </a:pPr>
            <a:r>
              <a:rPr lang="es-ES" sz="2000" b="1" dirty="0" smtClean="0"/>
              <a:t>	</a:t>
            </a:r>
            <a:r>
              <a:rPr lang="es-ES" sz="2000" dirty="0" smtClean="0"/>
              <a:t>- Es una </a:t>
            </a:r>
            <a:r>
              <a:rPr lang="es-ES" sz="2000" b="1" dirty="0" smtClean="0">
                <a:solidFill>
                  <a:srgbClr val="00B050"/>
                </a:solidFill>
              </a:rPr>
              <a:t>voluntad absoluta</a:t>
            </a:r>
            <a:r>
              <a:rPr lang="es-ES" sz="2000" b="1" dirty="0"/>
              <a:t> </a:t>
            </a:r>
            <a:r>
              <a:rPr lang="es-ES" sz="2000" b="1" dirty="0" smtClean="0"/>
              <a:t>   </a:t>
            </a:r>
            <a:r>
              <a:rPr lang="es-ES" sz="2000" dirty="0" smtClean="0"/>
              <a:t>Los ciudadanos son a su vez </a:t>
            </a:r>
            <a:r>
              <a:rPr lang="es-ES" sz="2000" b="1" dirty="0" smtClean="0"/>
              <a:t>soberanos (deciden las leyes) </a:t>
            </a:r>
            <a:r>
              <a:rPr lang="es-ES" sz="2000" dirty="0" smtClean="0"/>
              <a:t>y</a:t>
            </a:r>
            <a:r>
              <a:rPr lang="es-ES" sz="2000" b="1" dirty="0" smtClean="0"/>
              <a:t> súbditos (pues han de obedecerlas).</a:t>
            </a:r>
          </a:p>
          <a:p>
            <a:pPr marL="548640" lvl="2" indent="0">
              <a:buNone/>
            </a:pPr>
            <a:r>
              <a:rPr lang="es-ES" sz="2000" b="1" dirty="0" smtClean="0"/>
              <a:t>	-</a:t>
            </a:r>
            <a:r>
              <a:rPr lang="es-ES" sz="2000" b="1" dirty="0" smtClean="0">
                <a:solidFill>
                  <a:srgbClr val="00B050"/>
                </a:solidFill>
              </a:rPr>
              <a:t> Su fin primordial es la conservación y la unión de sus miembros</a:t>
            </a:r>
            <a:r>
              <a:rPr lang="es-ES" sz="2000" b="1" dirty="0" smtClean="0"/>
              <a:t>.</a:t>
            </a:r>
          </a:p>
          <a:p>
            <a:pPr marL="548640" lvl="2" indent="0">
              <a:buNone/>
            </a:pPr>
            <a:r>
              <a:rPr lang="es-ES" sz="2000" dirty="0" smtClean="0"/>
              <a:t>	- El pacto social da al </a:t>
            </a:r>
            <a:r>
              <a:rPr lang="es-ES" sz="2000" b="1" dirty="0" smtClean="0">
                <a:solidFill>
                  <a:srgbClr val="00B050"/>
                </a:solidFill>
              </a:rPr>
              <a:t>cuerpo político un poder absoluto     </a:t>
            </a:r>
            <a:r>
              <a:rPr lang="es-ES" sz="2000" b="1" dirty="0" smtClean="0"/>
              <a:t>(soberanía)</a:t>
            </a:r>
          </a:p>
          <a:p>
            <a:pPr marL="548640" lvl="2" indent="0">
              <a:buNone/>
            </a:pPr>
            <a:r>
              <a:rPr lang="es-ES" sz="2000" b="1" dirty="0" smtClean="0"/>
              <a:t>	- </a:t>
            </a:r>
            <a:r>
              <a:rPr lang="es-ES" sz="2000" b="1" dirty="0" smtClean="0">
                <a:solidFill>
                  <a:srgbClr val="00B050"/>
                </a:solidFill>
              </a:rPr>
              <a:t>El pueblo ostentará el poder legislativo </a:t>
            </a:r>
            <a:r>
              <a:rPr lang="es-ES" sz="2000" b="1" dirty="0" smtClean="0"/>
              <a:t>(democracia directa) y al que debe subordinarse el poder ejecutivo, que puede ser entregado a un príncipe (monarquía) a un grupo de notables (aristocracia, preferida por Rousseau), o a todos (democracia).</a:t>
            </a:r>
          </a:p>
          <a:p>
            <a:pPr marL="731520" lvl="1" indent="-457200">
              <a:buNone/>
            </a:pPr>
            <a:r>
              <a:rPr lang="es-ES" sz="2000" b="1" dirty="0" smtClean="0"/>
              <a:t>	</a:t>
            </a:r>
          </a:p>
          <a:p>
            <a:pPr marL="457200" indent="-457200">
              <a:buNone/>
            </a:pPr>
            <a:endParaRPr lang="es-ES" dirty="0" smtClean="0"/>
          </a:p>
          <a:p>
            <a:pPr lvl="1"/>
            <a:endParaRPr lang="es-ES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8312727" y="3519055"/>
            <a:ext cx="3879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4668982" y="4114800"/>
            <a:ext cx="2493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8160327" y="4946073"/>
            <a:ext cx="3325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6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hobbes-locke-roussea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976" y="0"/>
            <a:ext cx="12037024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teoras-sobre-el-origen-del-estadocontrato-social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6880" y="255271"/>
            <a:ext cx="8473440" cy="63550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4.3.3 - cuadro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8971" y="219991"/>
            <a:ext cx="10521949" cy="66380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2633288"/>
          </a:xfrm>
        </p:spPr>
        <p:txBody>
          <a:bodyPr/>
          <a:lstStyle/>
          <a:p>
            <a:pPr algn="ctr"/>
            <a:r>
              <a:rPr lang="es-ES" dirty="0" smtClean="0"/>
              <a:t>Jean-</a:t>
            </a:r>
            <a:r>
              <a:rPr lang="es-ES" dirty="0" err="1" smtClean="0"/>
              <a:t>jacques</a:t>
            </a:r>
            <a:r>
              <a:rPr lang="es-ES" dirty="0" smtClean="0"/>
              <a:t> </a:t>
            </a:r>
            <a:r>
              <a:rPr lang="es-ES" dirty="0" err="1" smtClean="0"/>
              <a:t>rousseau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dirty="0" smtClean="0">
                <a:solidFill>
                  <a:schemeClr val="tx1"/>
                </a:solidFill>
              </a:rPr>
              <a:t>(1712-1778 d.C.)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5" name="4 Marcador de contenido" descr="Jean-Jacques-Roussea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1040" y="2585941"/>
            <a:ext cx="3399155" cy="3866929"/>
          </a:xfrm>
        </p:spPr>
      </p:pic>
    </p:spTree>
    <p:extLst>
      <p:ext uri="{BB962C8B-B14F-4D97-AF65-F5344CB8AC3E}">
        <p14:creationId xmlns:p14="http://schemas.microsoft.com/office/powerpoint/2010/main" val="26384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VIDA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1783080"/>
            <a:ext cx="10058400" cy="4389120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Nace en </a:t>
            </a:r>
            <a:r>
              <a:rPr lang="es-ES" b="1" dirty="0" smtClean="0"/>
              <a:t>Ginebra</a:t>
            </a:r>
            <a:r>
              <a:rPr lang="es-ES" dirty="0" smtClean="0"/>
              <a:t> (Suiza) en </a:t>
            </a:r>
            <a:r>
              <a:rPr lang="es-ES" b="1" dirty="0" smtClean="0"/>
              <a:t>1712.</a:t>
            </a:r>
          </a:p>
          <a:p>
            <a:endParaRPr lang="es-ES" dirty="0" smtClean="0"/>
          </a:p>
          <a:p>
            <a:r>
              <a:rPr lang="es-ES" dirty="0" smtClean="0"/>
              <a:t>Huérfano de madre. Tuvo cinco hijos de los que se desentendió ingresándoles en un hospicio.</a:t>
            </a:r>
          </a:p>
          <a:p>
            <a:endParaRPr lang="es-ES" dirty="0" smtClean="0"/>
          </a:p>
          <a:p>
            <a:r>
              <a:rPr lang="es-ES" dirty="0" smtClean="0"/>
              <a:t>En </a:t>
            </a:r>
            <a:r>
              <a:rPr lang="es-ES" b="1" dirty="0" smtClean="0"/>
              <a:t>París</a:t>
            </a:r>
            <a:r>
              <a:rPr lang="es-ES" dirty="0" smtClean="0"/>
              <a:t> entrará en contacto con los </a:t>
            </a:r>
            <a:r>
              <a:rPr lang="es-ES" b="1" dirty="0" smtClean="0"/>
              <a:t>enciclopedistas</a:t>
            </a:r>
            <a:r>
              <a:rPr lang="es-ES" dirty="0" smtClean="0"/>
              <a:t>, en la que colaboró con algunos artículos.</a:t>
            </a:r>
          </a:p>
          <a:p>
            <a:endParaRPr lang="es-ES" dirty="0" smtClean="0"/>
          </a:p>
          <a:p>
            <a:r>
              <a:rPr lang="es-ES" dirty="0" smtClean="0"/>
              <a:t>Rousseau, al contrario que la mayoría de los filósofos ilustrados, era</a:t>
            </a:r>
            <a:r>
              <a:rPr lang="es-ES" b="1" dirty="0" smtClean="0"/>
              <a:t> pesimista sobre los beneficios de la civilización</a:t>
            </a:r>
            <a:r>
              <a:rPr lang="es-ES" dirty="0" smtClean="0"/>
              <a:t>, lo cual le llevó a </a:t>
            </a:r>
            <a:r>
              <a:rPr lang="es-ES" b="1" dirty="0" smtClean="0"/>
              <a:t>romper con los enciclopedistas</a:t>
            </a:r>
            <a:r>
              <a:rPr lang="es-ES" dirty="0" smtClean="0"/>
              <a:t> franceses.</a:t>
            </a:r>
          </a:p>
          <a:p>
            <a:endParaRPr lang="es-ES" dirty="0" smtClean="0"/>
          </a:p>
          <a:p>
            <a:r>
              <a:rPr lang="es-ES" dirty="0" smtClean="0"/>
              <a:t>Rousseau fue un </a:t>
            </a:r>
            <a:r>
              <a:rPr lang="es-ES" b="1" dirty="0" smtClean="0"/>
              <a:t>personaje contradictorio</a:t>
            </a:r>
            <a:r>
              <a:rPr lang="es-ES" dirty="0" smtClean="0"/>
              <a:t>. Siendo moralista y pedagogo, no dudó en abandonar a sus hijos. De carácter agrio, por lo que no logró mantener sus amistades.</a:t>
            </a:r>
          </a:p>
          <a:p>
            <a:endParaRPr lang="es-ES" dirty="0" smtClean="0"/>
          </a:p>
          <a:p>
            <a:r>
              <a:rPr lang="es-ES" dirty="0" smtClean="0"/>
              <a:t>Tras vivir en casas de distintos nobles que lo mantenían, murió en </a:t>
            </a:r>
            <a:r>
              <a:rPr lang="es-ES" b="1" dirty="0" smtClean="0"/>
              <a:t>1778</a:t>
            </a:r>
            <a:r>
              <a:rPr lang="es-ES" dirty="0" smtClean="0"/>
              <a:t> con </a:t>
            </a:r>
            <a:r>
              <a:rPr lang="es-ES" b="1" dirty="0" smtClean="0"/>
              <a:t>apoplejía</a:t>
            </a:r>
            <a:r>
              <a:rPr lang="es-ES" dirty="0" smtClean="0"/>
              <a:t>.</a:t>
            </a:r>
          </a:p>
          <a:p>
            <a:endParaRPr lang="es-ES" b="1" dirty="0" smtClean="0"/>
          </a:p>
          <a:p>
            <a:endParaRPr lang="es-ES" b="1" i="1" dirty="0" smtClean="0"/>
          </a:p>
        </p:txBody>
      </p:sp>
    </p:spTree>
    <p:extLst>
      <p:ext uri="{BB962C8B-B14F-4D97-AF65-F5344CB8AC3E}">
        <p14:creationId xmlns:p14="http://schemas.microsoft.com/office/powerpoint/2010/main" val="282553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Obra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2400" dirty="0" smtClean="0"/>
              <a:t>Sus obras más destacadas son:</a:t>
            </a:r>
          </a:p>
          <a:p>
            <a:pPr>
              <a:buNone/>
            </a:pPr>
            <a:endParaRPr lang="es-ES" sz="2400" b="1" i="1" dirty="0" smtClean="0">
              <a:solidFill>
                <a:srgbClr val="FF0000"/>
              </a:solidFill>
            </a:endParaRPr>
          </a:p>
          <a:p>
            <a:r>
              <a:rPr lang="es-ES" sz="2400" b="1" i="1" dirty="0" smtClean="0">
                <a:solidFill>
                  <a:srgbClr val="FF0000"/>
                </a:solidFill>
              </a:rPr>
              <a:t>1750: </a:t>
            </a:r>
            <a:r>
              <a:rPr lang="es-ES" sz="2400" b="1" i="1" dirty="0" smtClean="0"/>
              <a:t>Discurso de las ciencias y las artes    </a:t>
            </a:r>
            <a:r>
              <a:rPr lang="es-ES" sz="2100" dirty="0" smtClean="0"/>
              <a:t>En el que sostuvo su revolucionaria tesis del pernicioso efecto de la civilización en el ser humano.</a:t>
            </a:r>
            <a:endParaRPr lang="es-ES" sz="2100" i="1" dirty="0" smtClean="0"/>
          </a:p>
          <a:p>
            <a:r>
              <a:rPr lang="es-ES" sz="2400" b="1" i="1" dirty="0" smtClean="0">
                <a:solidFill>
                  <a:srgbClr val="FF0000"/>
                </a:solidFill>
              </a:rPr>
              <a:t>1755:  </a:t>
            </a:r>
            <a:r>
              <a:rPr lang="es-ES" sz="2400" i="1" dirty="0" smtClean="0">
                <a:solidFill>
                  <a:srgbClr val="00B050"/>
                </a:solidFill>
              </a:rPr>
              <a:t>Discurso sobre el origen y fundamento de la desigualdad entre los hombres      </a:t>
            </a:r>
            <a:r>
              <a:rPr lang="es-ES" sz="1900" dirty="0" smtClean="0"/>
              <a:t>En el que explica cómo las desigualdades son un producto social.</a:t>
            </a:r>
            <a:endParaRPr lang="es-ES" sz="1900" dirty="0" smtClean="0">
              <a:solidFill>
                <a:srgbClr val="FF0000"/>
              </a:solidFill>
            </a:endParaRPr>
          </a:p>
          <a:p>
            <a:r>
              <a:rPr lang="es-ES" sz="2400" b="1" i="1" dirty="0" smtClean="0">
                <a:solidFill>
                  <a:srgbClr val="FF0000"/>
                </a:solidFill>
              </a:rPr>
              <a:t> 1762: </a:t>
            </a:r>
            <a:r>
              <a:rPr lang="es-ES" sz="2400" b="1" i="1" dirty="0" smtClean="0">
                <a:solidFill>
                  <a:srgbClr val="00B050"/>
                </a:solidFill>
              </a:rPr>
              <a:t>Contrato social     </a:t>
            </a:r>
            <a:r>
              <a:rPr lang="es-ES" sz="1900" dirty="0" smtClean="0"/>
              <a:t>En el que se expone su teoría política y se establecen las condiciones para “salvar” la sociedad y recuperar la igualdad y libertad natural de los seres humanos.</a:t>
            </a:r>
            <a:endParaRPr lang="es-ES" sz="1900" dirty="0" smtClean="0">
              <a:solidFill>
                <a:srgbClr val="FF0000"/>
              </a:solidFill>
            </a:endParaRPr>
          </a:p>
          <a:p>
            <a:r>
              <a:rPr lang="es-ES" sz="2400" b="1" i="1" dirty="0" smtClean="0">
                <a:solidFill>
                  <a:srgbClr val="FF0000"/>
                </a:solidFill>
              </a:rPr>
              <a:t>1762:  </a:t>
            </a:r>
            <a:r>
              <a:rPr lang="es-ES" sz="2400" b="1" i="1" dirty="0" smtClean="0"/>
              <a:t>Emilio, o De la educación.</a:t>
            </a:r>
          </a:p>
          <a:p>
            <a:pPr>
              <a:buNone/>
            </a:pPr>
            <a:r>
              <a:rPr lang="es-ES" sz="2400" b="1" i="1" dirty="0" smtClean="0">
                <a:solidFill>
                  <a:srgbClr val="FF0000"/>
                </a:solidFill>
              </a:rPr>
              <a:t>		</a:t>
            </a:r>
          </a:p>
          <a:p>
            <a:endParaRPr lang="es-ES" sz="2400" b="1" i="1" dirty="0" smtClean="0">
              <a:solidFill>
                <a:srgbClr val="FF0000"/>
              </a:solidFill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6719455" y="3131127"/>
            <a:ext cx="2909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2521527" y="4073236"/>
            <a:ext cx="3186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4211782" y="4433455"/>
            <a:ext cx="304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12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0"/>
            <a:ext cx="10304734" cy="1053223"/>
          </a:xfrm>
        </p:spPr>
        <p:txBody>
          <a:bodyPr/>
          <a:lstStyle/>
          <a:p>
            <a:pPr algn="ctr"/>
            <a:r>
              <a:rPr lang="es-ES" dirty="0" smtClean="0"/>
              <a:t>A) El problema del ser humano (I)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7358" y="1053222"/>
            <a:ext cx="10610891" cy="5804777"/>
          </a:xfrm>
        </p:spPr>
        <p:txBody>
          <a:bodyPr>
            <a:normAutofit lnSpcReduction="10000"/>
          </a:bodyPr>
          <a:lstStyle/>
          <a:p>
            <a:pPr lvl="1"/>
            <a:r>
              <a:rPr lang="es-ES" sz="2000" dirty="0" smtClean="0"/>
              <a:t>La pretensión de la filosofía de Rousseau es </a:t>
            </a:r>
            <a:r>
              <a:rPr lang="es-ES" sz="2400" b="1" dirty="0" smtClean="0">
                <a:solidFill>
                  <a:srgbClr val="FF0000"/>
                </a:solidFill>
              </a:rPr>
              <a:t>averiguar cómo debería configurarse la sociedad </a:t>
            </a:r>
            <a:r>
              <a:rPr lang="es-ES" sz="2000" dirty="0" smtClean="0"/>
              <a:t>para que en ella </a:t>
            </a:r>
            <a:r>
              <a:rPr lang="es-ES" sz="2000" b="1" dirty="0" smtClean="0">
                <a:solidFill>
                  <a:srgbClr val="00B050"/>
                </a:solidFill>
              </a:rPr>
              <a:t>el ser humano recupere</a:t>
            </a:r>
            <a:r>
              <a:rPr lang="es-ES" sz="2000" dirty="0" smtClean="0"/>
              <a:t>, en la medida de lo posible, su </a:t>
            </a:r>
            <a:r>
              <a:rPr lang="es-ES" sz="2000" b="1" dirty="0" smtClean="0">
                <a:solidFill>
                  <a:srgbClr val="00B050"/>
                </a:solidFill>
              </a:rPr>
              <a:t>libertad e igualdad naturales </a:t>
            </a:r>
            <a:r>
              <a:rPr lang="es-ES" sz="2000" dirty="0" smtClean="0"/>
              <a:t>y, así, pueda volver a ser aquel </a:t>
            </a:r>
            <a:r>
              <a:rPr lang="es-ES" sz="2000" b="1" dirty="0" smtClean="0">
                <a:solidFill>
                  <a:srgbClr val="00B050"/>
                </a:solidFill>
              </a:rPr>
              <a:t>ser bondadoso y feliz que fue en sus orígenes</a:t>
            </a:r>
            <a:r>
              <a:rPr lang="es-ES" sz="2000" dirty="0" smtClean="0">
                <a:solidFill>
                  <a:srgbClr val="00B050"/>
                </a:solidFill>
              </a:rPr>
              <a:t>, </a:t>
            </a:r>
            <a:r>
              <a:rPr lang="es-ES" sz="2000" dirty="0" smtClean="0"/>
              <a:t>antes de entrar a formar parte de la sociedad.</a:t>
            </a:r>
          </a:p>
          <a:p>
            <a:pPr marL="274320" lvl="1" indent="0">
              <a:buNone/>
            </a:pPr>
            <a:r>
              <a:rPr lang="es-ES" sz="2000" dirty="0"/>
              <a:t>	</a:t>
            </a:r>
            <a:r>
              <a:rPr lang="es-ES" sz="2000" dirty="0" smtClean="0"/>
              <a:t>Para Rousseau la </a:t>
            </a:r>
            <a:r>
              <a:rPr lang="es-ES" sz="2000" b="1" dirty="0" smtClean="0"/>
              <a:t>civilización</a:t>
            </a:r>
            <a:r>
              <a:rPr lang="es-ES" sz="2000" dirty="0" smtClean="0"/>
              <a:t> empeora al hombre alejándolo de la idílica situación en la que se encontraba en el </a:t>
            </a:r>
            <a:r>
              <a:rPr lang="es-ES" sz="2400" b="1" dirty="0" smtClean="0">
                <a:solidFill>
                  <a:srgbClr val="00B050"/>
                </a:solidFill>
              </a:rPr>
              <a:t>estado de naturaleza</a:t>
            </a:r>
            <a:r>
              <a:rPr lang="es-ES" sz="2000" b="1" dirty="0" smtClean="0"/>
              <a:t>, </a:t>
            </a:r>
            <a:r>
              <a:rPr lang="es-ES" sz="2000" dirty="0" smtClean="0"/>
              <a:t>donde todos </a:t>
            </a:r>
            <a:r>
              <a:rPr lang="es-ES" sz="2000" dirty="0" smtClean="0">
                <a:solidFill>
                  <a:srgbClr val="00B050"/>
                </a:solidFill>
              </a:rPr>
              <a:t>los seres humanos eran buenos, iguales y libres</a:t>
            </a:r>
            <a:r>
              <a:rPr lang="es-ES" sz="2000" b="1" dirty="0" smtClean="0"/>
              <a:t>.</a:t>
            </a:r>
          </a:p>
          <a:p>
            <a:pPr marL="274320" lvl="1" indent="0">
              <a:buNone/>
            </a:pPr>
            <a:r>
              <a:rPr lang="es-ES" sz="2000" dirty="0"/>
              <a:t>	</a:t>
            </a:r>
            <a:r>
              <a:rPr lang="es-ES" sz="2000" b="1" u="sng" dirty="0" smtClean="0"/>
              <a:t>sociabilización</a:t>
            </a:r>
            <a:r>
              <a:rPr lang="es-ES" sz="2000" dirty="0" smtClean="0"/>
              <a:t>   lo que un hombre llega a ser es lo que la sociedad ha hecho de él. </a:t>
            </a:r>
            <a:endParaRPr lang="es-ES" sz="2000" dirty="0" smtClean="0"/>
          </a:p>
          <a:p>
            <a:pPr marL="274320" lvl="1" indent="0">
              <a:buNone/>
            </a:pPr>
            <a:endParaRPr lang="es-ES" sz="2000" b="1" dirty="0"/>
          </a:p>
          <a:p>
            <a:pPr marL="274320" lvl="1" indent="0">
              <a:buNone/>
            </a:pPr>
            <a:r>
              <a:rPr lang="es-ES" sz="2000" dirty="0" smtClean="0"/>
              <a:t>Rousseau</a:t>
            </a:r>
            <a:r>
              <a:rPr lang="es-ES" sz="2000" b="1" dirty="0" smtClean="0"/>
              <a:t>, en su </a:t>
            </a:r>
            <a:r>
              <a:rPr lang="es-ES" sz="2000" b="1" i="1" dirty="0" smtClean="0"/>
              <a:t>Discurso </a:t>
            </a:r>
            <a:r>
              <a:rPr lang="es-ES" sz="2000" b="1" i="1" dirty="0"/>
              <a:t>sobre el origen y fundamento de la desigualdad entre los </a:t>
            </a:r>
            <a:r>
              <a:rPr lang="es-ES" sz="2000" b="1" i="1" dirty="0" smtClean="0"/>
              <a:t>hombres, </a:t>
            </a:r>
            <a:r>
              <a:rPr lang="es-ES" sz="2000" dirty="0" smtClean="0"/>
              <a:t>distingue</a:t>
            </a:r>
            <a:r>
              <a:rPr lang="es-ES" sz="2000" b="1" i="1" dirty="0"/>
              <a:t> </a:t>
            </a:r>
            <a:r>
              <a:rPr lang="es-ES" sz="2000" b="1" dirty="0" smtClean="0"/>
              <a:t>un estado natural, un estado intermedio </a:t>
            </a:r>
            <a:endParaRPr lang="es-ES" sz="2000" b="1" i="1" dirty="0" smtClean="0"/>
          </a:p>
          <a:p>
            <a:pPr lvl="1"/>
            <a:endParaRPr lang="es-ES" sz="2000" b="1" dirty="0" smtClean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r>
              <a:rPr lang="es-ES" sz="2000" b="1" dirty="0" smtClean="0"/>
              <a:t>1) El ser humano </a:t>
            </a:r>
            <a:r>
              <a:rPr lang="es-ES" sz="2000" dirty="0" smtClean="0"/>
              <a:t>en su </a:t>
            </a:r>
            <a:r>
              <a:rPr lang="es-ES" sz="2800" b="1" dirty="0" smtClean="0">
                <a:solidFill>
                  <a:srgbClr val="FF0000"/>
                </a:solidFill>
              </a:rPr>
              <a:t>estado natural </a:t>
            </a:r>
            <a:r>
              <a:rPr lang="es-ES" sz="2000" dirty="0" smtClean="0"/>
              <a:t>es un ser bueno que </a:t>
            </a:r>
            <a:r>
              <a:rPr lang="es-ES" sz="2000" b="1" dirty="0" smtClean="0">
                <a:solidFill>
                  <a:srgbClr val="00B050"/>
                </a:solidFill>
              </a:rPr>
              <a:t>se guía por dos sentimientos naturales:</a:t>
            </a:r>
          </a:p>
          <a:p>
            <a:pPr lvl="2"/>
            <a:r>
              <a:rPr lang="es-ES" sz="2000" b="1" dirty="0" smtClean="0">
                <a:solidFill>
                  <a:srgbClr val="00B050"/>
                </a:solidFill>
              </a:rPr>
              <a:t>El amor a si mismo </a:t>
            </a:r>
            <a:r>
              <a:rPr lang="es-ES" sz="2000" b="1" dirty="0" smtClean="0"/>
              <a:t>(O instinto natural de conservación)</a:t>
            </a:r>
          </a:p>
          <a:p>
            <a:pPr lvl="2"/>
            <a:r>
              <a:rPr lang="es-ES" sz="2000" b="1" dirty="0" smtClean="0">
                <a:solidFill>
                  <a:srgbClr val="00B050"/>
                </a:solidFill>
              </a:rPr>
              <a:t>La compasión por sus semejantes.</a:t>
            </a:r>
          </a:p>
          <a:p>
            <a:pPr lvl="1"/>
            <a:endParaRPr lang="es-ES" sz="2000" dirty="0" smtClean="0"/>
          </a:p>
          <a:p>
            <a:pPr lvl="1"/>
            <a:endParaRPr lang="es-ES" sz="2000" dirty="0" smtClean="0"/>
          </a:p>
          <a:p>
            <a:pPr lvl="1"/>
            <a:endParaRPr lang="es-ES" sz="2000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1155032" y="3344779"/>
            <a:ext cx="276726" cy="108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3429000" y="3453063"/>
            <a:ext cx="1804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6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0"/>
            <a:ext cx="10470988" cy="956241"/>
          </a:xfrm>
        </p:spPr>
        <p:txBody>
          <a:bodyPr/>
          <a:lstStyle/>
          <a:p>
            <a:r>
              <a:rPr lang="es-ES" dirty="0"/>
              <a:t>A) El problema del ser humano (I)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6255" y="956240"/>
            <a:ext cx="11374581" cy="5901760"/>
          </a:xfrm>
        </p:spPr>
        <p:txBody>
          <a:bodyPr>
            <a:normAutofit/>
          </a:bodyPr>
          <a:lstStyle/>
          <a:p>
            <a:pPr marL="274320" lvl="1" indent="0">
              <a:buClr>
                <a:srgbClr val="D34817">
                  <a:lumMod val="75000"/>
                </a:srgbClr>
              </a:buClr>
              <a:buNone/>
            </a:pPr>
            <a:r>
              <a:rPr lang="es-ES" sz="2400" b="1" dirty="0" smtClean="0">
                <a:solidFill>
                  <a:srgbClr val="00B050"/>
                </a:solidFill>
              </a:rPr>
              <a:t>Ser humano    </a:t>
            </a:r>
            <a:r>
              <a:rPr lang="es-ES" sz="2000" b="1" dirty="0">
                <a:solidFill>
                  <a:prstClr val="black"/>
                </a:solidFill>
              </a:rPr>
              <a:t>animal</a:t>
            </a:r>
            <a:r>
              <a:rPr lang="es-ES" sz="2000" dirty="0">
                <a:solidFill>
                  <a:prstClr val="black"/>
                </a:solidFill>
              </a:rPr>
              <a:t> </a:t>
            </a:r>
            <a:r>
              <a:rPr lang="es-ES" sz="2000" b="1" dirty="0">
                <a:solidFill>
                  <a:prstClr val="black"/>
                </a:solidFill>
              </a:rPr>
              <a:t>puro y solitario que responde a sus instintos     </a:t>
            </a:r>
            <a:r>
              <a:rPr lang="es-ES" sz="2000" b="1" dirty="0" smtClean="0">
                <a:solidFill>
                  <a:prstClr val="black"/>
                </a:solidFill>
              </a:rPr>
              <a:t>es un </a:t>
            </a:r>
            <a:r>
              <a:rPr lang="es-ES" sz="2000" dirty="0" smtClean="0">
                <a:solidFill>
                  <a:prstClr val="black"/>
                </a:solidFill>
              </a:rPr>
              <a:t>estado </a:t>
            </a:r>
            <a:r>
              <a:rPr lang="es-ES" sz="2000" dirty="0">
                <a:solidFill>
                  <a:prstClr val="black"/>
                </a:solidFill>
              </a:rPr>
              <a:t>natural previo a la civilización     un hombre que </a:t>
            </a:r>
            <a:r>
              <a:rPr lang="es-ES" sz="2000" dirty="0">
                <a:solidFill>
                  <a:srgbClr val="00B050"/>
                </a:solidFill>
              </a:rPr>
              <a:t>no es ni bueno ni malo y que no tiene vicios     </a:t>
            </a:r>
            <a:r>
              <a:rPr lang="es-ES" sz="2000" dirty="0">
                <a:solidFill>
                  <a:prstClr val="black"/>
                </a:solidFill>
              </a:rPr>
              <a:t>es un hombre totalmente </a:t>
            </a:r>
            <a:r>
              <a:rPr lang="es-ES" sz="2000" dirty="0">
                <a:solidFill>
                  <a:srgbClr val="00B050"/>
                </a:solidFill>
              </a:rPr>
              <a:t>inocente</a:t>
            </a:r>
            <a:r>
              <a:rPr lang="es-ES" sz="2000" dirty="0">
                <a:solidFill>
                  <a:prstClr val="black"/>
                </a:solidFill>
              </a:rPr>
              <a:t>, </a:t>
            </a:r>
            <a:r>
              <a:rPr lang="es-ES" sz="2000" dirty="0" smtClean="0">
                <a:solidFill>
                  <a:prstClr val="black"/>
                </a:solidFill>
              </a:rPr>
              <a:t>integrado en </a:t>
            </a:r>
            <a:r>
              <a:rPr lang="es-ES" sz="2000" dirty="0">
                <a:solidFill>
                  <a:prstClr val="black"/>
                </a:solidFill>
              </a:rPr>
              <a:t>la </a:t>
            </a:r>
            <a:r>
              <a:rPr lang="es-ES" sz="2000" dirty="0">
                <a:solidFill>
                  <a:srgbClr val="00B050"/>
                </a:solidFill>
              </a:rPr>
              <a:t>naturaleza</a:t>
            </a:r>
            <a:r>
              <a:rPr lang="es-ES" sz="2000" dirty="0">
                <a:solidFill>
                  <a:prstClr val="black"/>
                </a:solidFill>
              </a:rPr>
              <a:t>, pero sin </a:t>
            </a:r>
            <a:r>
              <a:rPr lang="es-ES" sz="2000" dirty="0" smtClean="0">
                <a:solidFill>
                  <a:prstClr val="black"/>
                </a:solidFill>
              </a:rPr>
              <a:t>dominarla.</a:t>
            </a:r>
            <a:endParaRPr lang="es-ES" sz="2000" dirty="0">
              <a:solidFill>
                <a:prstClr val="black"/>
              </a:solidFill>
            </a:endParaRPr>
          </a:p>
          <a:p>
            <a:pPr marL="274320" lvl="1" indent="0">
              <a:buClr>
                <a:srgbClr val="D34817">
                  <a:lumMod val="75000"/>
                </a:srgbClr>
              </a:buClr>
              <a:buNone/>
            </a:pPr>
            <a:r>
              <a:rPr lang="es-ES" sz="2000" dirty="0" smtClean="0">
                <a:solidFill>
                  <a:prstClr val="black"/>
                </a:solidFill>
              </a:rPr>
              <a:t>	</a:t>
            </a:r>
            <a:r>
              <a:rPr lang="es-ES" sz="2000" dirty="0" smtClean="0">
                <a:solidFill>
                  <a:srgbClr val="00B050"/>
                </a:solidFill>
              </a:rPr>
              <a:t>Ventajas </a:t>
            </a:r>
            <a:r>
              <a:rPr lang="es-ES" sz="2000" dirty="0">
                <a:solidFill>
                  <a:srgbClr val="00B050"/>
                </a:solidFill>
              </a:rPr>
              <a:t>sobre los otros animales  </a:t>
            </a:r>
            <a:r>
              <a:rPr lang="es-ES" sz="2000" dirty="0">
                <a:solidFill>
                  <a:prstClr val="black"/>
                </a:solidFill>
              </a:rPr>
              <a:t>no dominaba en entorno, pero poseía unas ventajas que le permitían defenderse del clima y otros </a:t>
            </a:r>
            <a:r>
              <a:rPr lang="es-ES" sz="2000" dirty="0" smtClean="0">
                <a:solidFill>
                  <a:prstClr val="black"/>
                </a:solidFill>
              </a:rPr>
              <a:t>animales.</a:t>
            </a:r>
          </a:p>
          <a:p>
            <a:pPr marL="274320" lvl="1" indent="0">
              <a:buClr>
                <a:srgbClr val="D34817">
                  <a:lumMod val="75000"/>
                </a:srgbClr>
              </a:buClr>
              <a:buNone/>
            </a:pPr>
            <a:endParaRPr lang="es-ES" sz="1900" dirty="0">
              <a:solidFill>
                <a:prstClr val="black"/>
              </a:solidFill>
            </a:endParaRPr>
          </a:p>
          <a:p>
            <a:pPr marL="274320" lvl="1" indent="0">
              <a:buClr>
                <a:srgbClr val="D34817">
                  <a:lumMod val="75000"/>
                </a:srgbClr>
              </a:buClr>
              <a:buNone/>
            </a:pPr>
            <a:r>
              <a:rPr lang="es-ES" sz="1900" dirty="0" smtClean="0">
                <a:solidFill>
                  <a:prstClr val="black"/>
                </a:solidFill>
              </a:rPr>
              <a:t>2) </a:t>
            </a:r>
            <a:r>
              <a:rPr lang="es-ES" sz="2800" b="1" dirty="0" smtClean="0">
                <a:solidFill>
                  <a:srgbClr val="FF0000"/>
                </a:solidFill>
              </a:rPr>
              <a:t>Estado intermedio      </a:t>
            </a:r>
            <a:r>
              <a:rPr lang="es-ES" sz="2000" dirty="0" smtClean="0">
                <a:solidFill>
                  <a:prstClr val="black"/>
                </a:solidFill>
              </a:rPr>
              <a:t>que se ubicaría entre el estado natural y el estado civilizado    es el más </a:t>
            </a:r>
            <a:r>
              <a:rPr lang="es-ES" sz="2000" b="1" dirty="0" smtClean="0">
                <a:solidFill>
                  <a:srgbClr val="00B050"/>
                </a:solidFill>
              </a:rPr>
              <a:t>feliz</a:t>
            </a:r>
            <a:r>
              <a:rPr lang="es-ES" sz="2000" dirty="0" smtClean="0">
                <a:solidFill>
                  <a:prstClr val="black"/>
                </a:solidFill>
              </a:rPr>
              <a:t> de todos     los hombres gozaban entre todos </a:t>
            </a:r>
            <a:r>
              <a:rPr lang="es-ES" sz="2000" b="1" dirty="0" smtClean="0">
                <a:solidFill>
                  <a:prstClr val="black"/>
                </a:solidFill>
              </a:rPr>
              <a:t>las alegrías de la relación mutua entre ellos</a:t>
            </a:r>
            <a:r>
              <a:rPr lang="es-ES" sz="2000" dirty="0" smtClean="0">
                <a:solidFill>
                  <a:prstClr val="black"/>
                </a:solidFill>
              </a:rPr>
              <a:t>       la </a:t>
            </a:r>
            <a:r>
              <a:rPr lang="es-ES" sz="2000" dirty="0">
                <a:solidFill>
                  <a:prstClr val="black"/>
                </a:solidFill>
              </a:rPr>
              <a:t>aparición de la división del trabajo complica esto, porque también aparece la propiedad privada</a:t>
            </a:r>
            <a:endParaRPr lang="es-ES" sz="2000" dirty="0" smtClean="0">
              <a:solidFill>
                <a:prstClr val="black"/>
              </a:solidFill>
            </a:endParaRPr>
          </a:p>
          <a:p>
            <a:pPr marL="274320" lvl="1" indent="0">
              <a:buClr>
                <a:srgbClr val="D34817">
                  <a:lumMod val="75000"/>
                </a:srgbClr>
              </a:buClr>
              <a:buNone/>
            </a:pPr>
            <a:r>
              <a:rPr lang="es-ES" sz="1900" dirty="0" smtClean="0">
                <a:solidFill>
                  <a:prstClr val="black"/>
                </a:solidFill>
              </a:rPr>
              <a:t>3) </a:t>
            </a:r>
            <a:r>
              <a:rPr lang="es-ES" sz="2800" b="1" dirty="0" smtClean="0">
                <a:solidFill>
                  <a:srgbClr val="FF0000"/>
                </a:solidFill>
              </a:rPr>
              <a:t>Estado civilizado      </a:t>
            </a:r>
            <a:r>
              <a:rPr lang="es-ES" sz="2000" dirty="0" smtClean="0">
                <a:solidFill>
                  <a:prstClr val="black"/>
                </a:solidFill>
              </a:rPr>
              <a:t>surja con la  aparición de </a:t>
            </a:r>
            <a:r>
              <a:rPr lang="es-ES" sz="2000" b="1" dirty="0" smtClean="0">
                <a:solidFill>
                  <a:srgbClr val="00B050"/>
                </a:solidFill>
              </a:rPr>
              <a:t>la división del trabajo y la propiedad privada     </a:t>
            </a:r>
            <a:r>
              <a:rPr lang="es-ES" sz="2000" dirty="0" smtClean="0">
                <a:solidFill>
                  <a:prstClr val="black"/>
                </a:solidFill>
              </a:rPr>
              <a:t>la igualdad natural entre hombres comienza a </a:t>
            </a:r>
            <a:r>
              <a:rPr lang="es-ES" sz="2000" b="1" dirty="0" smtClean="0">
                <a:solidFill>
                  <a:prstClr val="black"/>
                </a:solidFill>
              </a:rPr>
              <a:t>desaparecer     el hombre se </a:t>
            </a:r>
            <a:r>
              <a:rPr lang="es-ES" sz="2000" b="1" dirty="0" smtClean="0"/>
              <a:t>corrompe</a:t>
            </a:r>
            <a:r>
              <a:rPr lang="es-ES" sz="2000" b="1" dirty="0" smtClean="0">
                <a:solidFill>
                  <a:prstClr val="black"/>
                </a:solidFill>
              </a:rPr>
              <a:t> y deja de ser el ser natural y el hombre ideal</a:t>
            </a:r>
            <a:r>
              <a:rPr lang="es-ES" sz="2000" dirty="0" smtClean="0">
                <a:solidFill>
                  <a:prstClr val="black"/>
                </a:solidFill>
              </a:rPr>
              <a:t> </a:t>
            </a:r>
            <a:r>
              <a:rPr lang="es-ES" sz="2000" dirty="0" smtClean="0">
                <a:solidFill>
                  <a:srgbClr val="00B050"/>
                </a:solidFill>
              </a:rPr>
              <a:t>se corrompe y deja de ser feliz.</a:t>
            </a:r>
          </a:p>
          <a:p>
            <a:pPr marL="274320" lvl="1" indent="0">
              <a:buClr>
                <a:srgbClr val="D34817">
                  <a:lumMod val="75000"/>
                </a:srgbClr>
              </a:buClr>
              <a:buNone/>
            </a:pPr>
            <a:r>
              <a:rPr lang="es-ES" sz="2000" dirty="0">
                <a:solidFill>
                  <a:prstClr val="black"/>
                </a:solidFill>
              </a:rPr>
              <a:t>	</a:t>
            </a:r>
            <a:r>
              <a:rPr lang="es-ES" sz="2000" dirty="0" smtClean="0">
                <a:solidFill>
                  <a:prstClr val="black"/>
                </a:solidFill>
              </a:rPr>
              <a:t> corrompido sobre todo por los explotadores del pueblo y el robo de los ricos   de aquí desarrolla el </a:t>
            </a:r>
            <a:r>
              <a:rPr lang="es-ES" sz="2800" b="1" dirty="0" smtClean="0">
                <a:solidFill>
                  <a:srgbClr val="00B050"/>
                </a:solidFill>
              </a:rPr>
              <a:t>Contrato social     </a:t>
            </a:r>
            <a:r>
              <a:rPr lang="es-ES" sz="2000" b="1" dirty="0" smtClean="0">
                <a:solidFill>
                  <a:prstClr val="black"/>
                </a:solidFill>
              </a:rPr>
              <a:t>pacto entre hombres que le permite la instauración de un Estado justo que termine con las desigualdades</a:t>
            </a:r>
            <a:endParaRPr lang="es-ES" sz="2000" b="1" dirty="0">
              <a:solidFill>
                <a:prstClr val="black"/>
              </a:solidFill>
            </a:endParaRPr>
          </a:p>
          <a:p>
            <a:endParaRPr lang="es-ES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2299855" y="1191491"/>
            <a:ext cx="2770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9019309" y="1177636"/>
            <a:ext cx="3186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3990109" y="1440873"/>
            <a:ext cx="2909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817418" y="1925782"/>
            <a:ext cx="252430" cy="207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3990109" y="3158836"/>
            <a:ext cx="4849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3823855" y="4405745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V="1">
            <a:off x="1648691" y="3449782"/>
            <a:ext cx="304800" cy="13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3823855" y="3726873"/>
            <a:ext cx="360218" cy="13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2895600" y="4738255"/>
            <a:ext cx="235527" cy="27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>
            <a:off x="10141527" y="4724400"/>
            <a:ext cx="3325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/>
          <p:nvPr/>
        </p:nvCxnSpPr>
        <p:spPr>
          <a:xfrm>
            <a:off x="817418" y="5389418"/>
            <a:ext cx="457200" cy="277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 flipV="1">
            <a:off x="4752109" y="5971309"/>
            <a:ext cx="429491" cy="13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49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0"/>
            <a:ext cx="10249316" cy="1427295"/>
          </a:xfrm>
        </p:spPr>
        <p:txBody>
          <a:bodyPr/>
          <a:lstStyle/>
          <a:p>
            <a:pPr algn="ctr"/>
            <a:r>
              <a:rPr lang="es-ES" dirty="0" smtClean="0"/>
              <a:t>A) El problema del ser humano (II)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6582" y="1108364"/>
            <a:ext cx="10875818" cy="5430982"/>
          </a:xfrm>
        </p:spPr>
        <p:txBody>
          <a:bodyPr>
            <a:normAutofit lnSpcReduction="10000"/>
          </a:bodyPr>
          <a:lstStyle/>
          <a:p>
            <a:pPr lvl="1"/>
            <a:endParaRPr lang="es-ES" sz="2000" dirty="0" smtClean="0"/>
          </a:p>
          <a:p>
            <a:pPr marL="274320" lvl="1" indent="0">
              <a:buNone/>
            </a:pPr>
            <a:r>
              <a:rPr lang="es-ES" sz="2000" dirty="0" smtClean="0"/>
              <a:t>	Entonces, la </a:t>
            </a:r>
            <a:r>
              <a:rPr lang="es-ES" sz="2000" b="1" dirty="0" smtClean="0">
                <a:solidFill>
                  <a:srgbClr val="00B050"/>
                </a:solidFill>
              </a:rPr>
              <a:t>situación de bondad natural desaparece </a:t>
            </a:r>
            <a:r>
              <a:rPr lang="es-ES" sz="2000" dirty="0" smtClean="0"/>
              <a:t>cuando el hombre entra –para asegurar su supervivencia- en un tipo de </a:t>
            </a:r>
            <a:r>
              <a:rPr lang="es-ES" sz="2000" b="1" u="sng" dirty="0" smtClean="0"/>
              <a:t>sociedad no igualitaria</a:t>
            </a:r>
            <a:r>
              <a:rPr lang="es-ES" sz="2000" dirty="0" smtClean="0"/>
              <a:t>:</a:t>
            </a:r>
          </a:p>
          <a:p>
            <a:pPr lvl="2"/>
            <a:r>
              <a:rPr lang="es-ES" sz="2000" dirty="0" smtClean="0"/>
              <a:t>En la que </a:t>
            </a:r>
            <a:r>
              <a:rPr lang="es-ES" sz="2000" b="1" dirty="0" smtClean="0">
                <a:solidFill>
                  <a:srgbClr val="FF0000"/>
                </a:solidFill>
              </a:rPr>
              <a:t>los ricos han engañado a los pobres </a:t>
            </a:r>
            <a:r>
              <a:rPr lang="es-ES" sz="2000" b="1" dirty="0" smtClean="0">
                <a:solidFill>
                  <a:srgbClr val="00B050"/>
                </a:solidFill>
              </a:rPr>
              <a:t>fundando el Derecho de propiedad y un Estado para defenderlo.</a:t>
            </a:r>
          </a:p>
          <a:p>
            <a:pPr lvl="2"/>
            <a:r>
              <a:rPr lang="es-ES" sz="2000" dirty="0" smtClean="0"/>
              <a:t>Entonces </a:t>
            </a:r>
            <a:r>
              <a:rPr lang="es-ES" sz="2000" b="1" dirty="0" smtClean="0">
                <a:solidFill>
                  <a:srgbClr val="FF0000"/>
                </a:solidFill>
              </a:rPr>
              <a:t>aparece el egoísmo </a:t>
            </a:r>
            <a:r>
              <a:rPr lang="es-ES" sz="2000" dirty="0" smtClean="0"/>
              <a:t>y </a:t>
            </a:r>
            <a:r>
              <a:rPr lang="es-ES" sz="2000" dirty="0" smtClean="0">
                <a:solidFill>
                  <a:srgbClr val="00B050"/>
                </a:solidFill>
              </a:rPr>
              <a:t>la </a:t>
            </a:r>
            <a:r>
              <a:rPr lang="es-ES" sz="2000" b="1" dirty="0" smtClean="0">
                <a:solidFill>
                  <a:srgbClr val="00B050"/>
                </a:solidFill>
              </a:rPr>
              <a:t>búsqueda del beneficio propio en perjuicio de los demás.</a:t>
            </a:r>
          </a:p>
          <a:p>
            <a:pPr lvl="2"/>
            <a:endParaRPr lang="es-ES" sz="2000" b="1" dirty="0" smtClean="0">
              <a:solidFill>
                <a:srgbClr val="C00000"/>
              </a:solidFill>
            </a:endParaRPr>
          </a:p>
          <a:p>
            <a:pPr marL="274320" lvl="1" indent="0">
              <a:buNone/>
            </a:pPr>
            <a:r>
              <a:rPr lang="es-ES" sz="2200" b="1" dirty="0" smtClean="0">
                <a:solidFill>
                  <a:srgbClr val="FFC000"/>
                </a:solidFill>
              </a:rPr>
              <a:t>	La </a:t>
            </a:r>
            <a:r>
              <a:rPr lang="es-ES" sz="2400" b="1" dirty="0" smtClean="0">
                <a:solidFill>
                  <a:srgbClr val="FFC000"/>
                </a:solidFill>
              </a:rPr>
              <a:t>sociedad</a:t>
            </a:r>
            <a:r>
              <a:rPr lang="es-ES" sz="2200" b="1" dirty="0" smtClean="0">
                <a:solidFill>
                  <a:srgbClr val="FFC000"/>
                </a:solidFill>
              </a:rPr>
              <a:t> </a:t>
            </a:r>
            <a:r>
              <a:rPr lang="es-ES" sz="2200" dirty="0" smtClean="0">
                <a:solidFill>
                  <a:srgbClr val="FFC000"/>
                </a:solidFill>
              </a:rPr>
              <a:t>es, pues, la </a:t>
            </a:r>
            <a:r>
              <a:rPr lang="es-ES" sz="2200" b="1" dirty="0" smtClean="0">
                <a:solidFill>
                  <a:srgbClr val="FFC000"/>
                </a:solidFill>
              </a:rPr>
              <a:t>culpable de los males del ser humano</a:t>
            </a:r>
            <a:r>
              <a:rPr lang="es-ES" sz="2200" dirty="0" smtClean="0">
                <a:solidFill>
                  <a:srgbClr val="FFC000"/>
                </a:solidFill>
              </a:rPr>
              <a:t>.</a:t>
            </a:r>
          </a:p>
          <a:p>
            <a:pPr lvl="1"/>
            <a:endParaRPr lang="es-ES" sz="2200" dirty="0" smtClean="0"/>
          </a:p>
          <a:p>
            <a:pPr marL="274320" lvl="1" indent="0">
              <a:buNone/>
            </a:pPr>
            <a:r>
              <a:rPr lang="es-ES" sz="2200" dirty="0" smtClean="0"/>
              <a:t>Para salir de esta situación habrá que </a:t>
            </a:r>
            <a:r>
              <a:rPr lang="es-ES" sz="2200" b="1" dirty="0" smtClean="0">
                <a:solidFill>
                  <a:srgbClr val="FF0000"/>
                </a:solidFill>
              </a:rPr>
              <a:t>organizar una sociedad democrática e igualitaria</a:t>
            </a:r>
            <a:r>
              <a:rPr lang="es-ES" sz="2200" dirty="0" smtClean="0"/>
              <a:t> </a:t>
            </a:r>
            <a:r>
              <a:rPr lang="es-ES" sz="2200" b="1" dirty="0" smtClean="0">
                <a:solidFill>
                  <a:srgbClr val="00B050"/>
                </a:solidFill>
              </a:rPr>
              <a:t>para que el ser humano pueda recuperar su bondad natural.</a:t>
            </a:r>
          </a:p>
          <a:p>
            <a:pPr lvl="1"/>
            <a:endParaRPr lang="es-ES" sz="2000" dirty="0" smtClean="0"/>
          </a:p>
          <a:p>
            <a:pPr marL="274320" lvl="1" indent="0">
              <a:buNone/>
            </a:pPr>
            <a:r>
              <a:rPr lang="es-ES" sz="2800" b="1" dirty="0" smtClean="0">
                <a:solidFill>
                  <a:srgbClr val="00B050"/>
                </a:solidFill>
              </a:rPr>
              <a:t>Libertad</a:t>
            </a:r>
            <a:r>
              <a:rPr lang="es-ES" sz="2000" dirty="0" smtClean="0"/>
              <a:t>: voluntad de decidir y actuar entre todos, dejando e lado los impulsos físicos y los deseos en beneficio siempre de la voluntad general </a:t>
            </a:r>
          </a:p>
          <a:p>
            <a:pPr marL="274320" lvl="1" indent="0">
              <a:buNone/>
            </a:pPr>
            <a:r>
              <a:rPr lang="es-ES" sz="2000" b="1" dirty="0" smtClean="0">
                <a:solidFill>
                  <a:srgbClr val="00B050"/>
                </a:solidFill>
              </a:rPr>
              <a:t>La libertad en la sociedad </a:t>
            </a:r>
            <a:r>
              <a:rPr lang="es-ES" sz="2000" dirty="0" smtClean="0"/>
              <a:t>es posible si la ejerzo respetando los derechos de los demás</a:t>
            </a:r>
            <a:endParaRPr lang="es-ES" sz="2000" dirty="0"/>
          </a:p>
        </p:txBody>
      </p:sp>
      <p:sp>
        <p:nvSpPr>
          <p:cNvPr id="4" name="Flecha a la derecha con bandas 3"/>
          <p:cNvSpPr/>
          <p:nvPr/>
        </p:nvSpPr>
        <p:spPr>
          <a:xfrm>
            <a:off x="1069848" y="1427295"/>
            <a:ext cx="509570" cy="26296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lecha abajo 4"/>
          <p:cNvSpPr/>
          <p:nvPr/>
        </p:nvSpPr>
        <p:spPr>
          <a:xfrm>
            <a:off x="5597236" y="2978727"/>
            <a:ext cx="484909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lecha abajo 5"/>
          <p:cNvSpPr/>
          <p:nvPr/>
        </p:nvSpPr>
        <p:spPr>
          <a:xfrm>
            <a:off x="5597236" y="3823855"/>
            <a:ext cx="484909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/>
          <p:cNvCxnSpPr/>
          <p:nvPr/>
        </p:nvCxnSpPr>
        <p:spPr>
          <a:xfrm>
            <a:off x="734291" y="4973782"/>
            <a:ext cx="5105399" cy="13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6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7" y="0"/>
            <a:ext cx="10180043" cy="1108364"/>
          </a:xfrm>
        </p:spPr>
        <p:txBody>
          <a:bodyPr/>
          <a:lstStyle/>
          <a:p>
            <a:pPr algn="ctr"/>
            <a:r>
              <a:rPr lang="es-ES" dirty="0" smtClean="0"/>
              <a:t>B) El problema DE LA POLÍTICA (I)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3455" y="1357745"/>
            <a:ext cx="10504793" cy="518160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s-ES" sz="2000" b="1" dirty="0" smtClean="0">
              <a:solidFill>
                <a:srgbClr val="FF0000"/>
              </a:solidFill>
            </a:endParaRPr>
          </a:p>
          <a:p>
            <a:pPr lvl="1"/>
            <a:r>
              <a:rPr lang="es-ES" sz="2000" b="1" dirty="0" smtClean="0"/>
              <a:t>La cuestión principal será </a:t>
            </a:r>
            <a:r>
              <a:rPr lang="es-ES" sz="2000" b="1" dirty="0" smtClean="0">
                <a:solidFill>
                  <a:srgbClr val="FF0000"/>
                </a:solidFill>
              </a:rPr>
              <a:t>organizar un nuevo tipo de sociedad democrática igualitaria</a:t>
            </a:r>
            <a:r>
              <a:rPr lang="es-ES" sz="2000" b="1" dirty="0" smtClean="0"/>
              <a:t>, para que </a:t>
            </a:r>
            <a:r>
              <a:rPr lang="es-ES" sz="2000" b="1" dirty="0" smtClean="0">
                <a:solidFill>
                  <a:srgbClr val="00B050"/>
                </a:solidFill>
              </a:rPr>
              <a:t>el ser humano recupere </a:t>
            </a:r>
            <a:r>
              <a:rPr lang="es-ES" sz="2000" b="1" dirty="0" smtClean="0"/>
              <a:t>sus sentimientos naturales, su </a:t>
            </a:r>
            <a:r>
              <a:rPr lang="es-ES" sz="2000" b="1" dirty="0" smtClean="0">
                <a:solidFill>
                  <a:srgbClr val="00B050"/>
                </a:solidFill>
              </a:rPr>
              <a:t>libertad e igualdad original</a:t>
            </a:r>
            <a:r>
              <a:rPr lang="es-ES" sz="2000" b="1" dirty="0" smtClean="0"/>
              <a:t>.</a:t>
            </a:r>
          </a:p>
          <a:p>
            <a:pPr lvl="1"/>
            <a:r>
              <a:rPr lang="es-ES" sz="2000" dirty="0" smtClean="0"/>
              <a:t>Tres son los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b="1" dirty="0" smtClean="0">
                <a:solidFill>
                  <a:srgbClr val="FF0000"/>
                </a:solidFill>
              </a:rPr>
              <a:t>pasos </a:t>
            </a:r>
            <a:r>
              <a:rPr lang="es-ES" sz="2000" dirty="0" smtClean="0"/>
              <a:t>que recorre Rousseau para </a:t>
            </a:r>
            <a:r>
              <a:rPr lang="es-ES" sz="2000" b="1" dirty="0" smtClean="0"/>
              <a:t>justificar el Estado Democrático </a:t>
            </a:r>
            <a:r>
              <a:rPr lang="es-ES" sz="2000" dirty="0" smtClean="0"/>
              <a:t>(relacionados de los </a:t>
            </a:r>
            <a:r>
              <a:rPr lang="es-ES" sz="2000" b="1" dirty="0" smtClean="0"/>
              <a:t>tres estados </a:t>
            </a:r>
            <a:r>
              <a:rPr lang="es-ES" sz="2000" dirty="0" smtClean="0"/>
              <a:t>del ser humano):</a:t>
            </a:r>
            <a:endParaRPr lang="es-ES" dirty="0"/>
          </a:p>
          <a:p>
            <a:pPr marL="731520" lvl="1" indent="-457200">
              <a:buAutoNum type="alphaLcParenR"/>
            </a:pPr>
            <a:r>
              <a:rPr lang="es-ES" sz="2800" b="1" dirty="0" smtClean="0">
                <a:solidFill>
                  <a:srgbClr val="FF0000"/>
                </a:solidFill>
              </a:rPr>
              <a:t>La situación en el “Estado de naturaleza”    </a:t>
            </a:r>
            <a:r>
              <a:rPr lang="es-ES" sz="2000" dirty="0" smtClean="0"/>
              <a:t>Originariamente los seres humanos eran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000" b="1" dirty="0" smtClean="0">
                <a:solidFill>
                  <a:srgbClr val="00B050"/>
                </a:solidFill>
              </a:rPr>
              <a:t>iguales, libres y buenos</a:t>
            </a:r>
            <a:r>
              <a:rPr lang="es-ES" sz="2000" b="1" dirty="0"/>
              <a:t> </a:t>
            </a:r>
            <a:r>
              <a:rPr lang="es-ES" sz="2000" b="1" dirty="0" smtClean="0"/>
              <a:t>      </a:t>
            </a:r>
            <a:r>
              <a:rPr lang="es-ES" sz="2000" dirty="0" smtClean="0"/>
              <a:t>En esta </a:t>
            </a:r>
            <a:r>
              <a:rPr lang="es-ES" sz="2000" b="1" dirty="0" smtClean="0"/>
              <a:t>situación de naturaleza </a:t>
            </a:r>
            <a:r>
              <a:rPr lang="es-ES" sz="2000" dirty="0" smtClean="0"/>
              <a:t>los hombres deambulaban libres y aislados por los bosques sin sujeción autoridad alguna</a:t>
            </a:r>
            <a:r>
              <a:rPr lang="es-ES" sz="2000" dirty="0" smtClean="0">
                <a:solidFill>
                  <a:srgbClr val="00B050"/>
                </a:solidFill>
              </a:rPr>
              <a:t> </a:t>
            </a:r>
            <a:r>
              <a:rPr lang="es-ES" sz="2400" b="1" dirty="0" smtClean="0">
                <a:solidFill>
                  <a:srgbClr val="00B050"/>
                </a:solidFill>
              </a:rPr>
              <a:t>“Mito del buen salvaje”</a:t>
            </a:r>
          </a:p>
          <a:p>
            <a:pPr marL="274320" lvl="1" indent="0">
              <a:buNone/>
            </a:pPr>
            <a:r>
              <a:rPr lang="es-ES" sz="2000" dirty="0">
                <a:solidFill>
                  <a:srgbClr val="00B050"/>
                </a:solidFill>
              </a:rPr>
              <a:t>	</a:t>
            </a:r>
            <a:r>
              <a:rPr lang="es-ES" sz="2000" dirty="0" smtClean="0"/>
              <a:t>Sin embargo</a:t>
            </a:r>
            <a:r>
              <a:rPr lang="es-ES" sz="2000" dirty="0" smtClean="0">
                <a:solidFill>
                  <a:srgbClr val="00B050"/>
                </a:solidFill>
              </a:rPr>
              <a:t>, para asegurar su supervivencia, entraron en sociedad</a:t>
            </a:r>
            <a:r>
              <a:rPr lang="es-ES" sz="2000" dirty="0" smtClean="0"/>
              <a:t>, convirtiéndose posteriormente ésta en fuente de males y desigualdades.</a:t>
            </a:r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1343891" y="4585855"/>
            <a:ext cx="249382" cy="277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 flipV="1">
            <a:off x="8494295" y="3573379"/>
            <a:ext cx="433137" cy="12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 flipV="1">
            <a:off x="7327231" y="3850106"/>
            <a:ext cx="276726" cy="12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6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7" y="0"/>
            <a:ext cx="10443280" cy="1357745"/>
          </a:xfrm>
        </p:spPr>
        <p:txBody>
          <a:bodyPr/>
          <a:lstStyle/>
          <a:p>
            <a:pPr algn="ctr"/>
            <a:r>
              <a:rPr lang="es-ES" dirty="0" smtClean="0"/>
              <a:t>B) El problema de la política (</a:t>
            </a:r>
            <a:r>
              <a:rPr lang="es-ES" dirty="0" err="1" smtClean="0"/>
              <a:t>ii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7309" y="974558"/>
            <a:ext cx="10973165" cy="5786459"/>
          </a:xfrm>
        </p:spPr>
        <p:txBody>
          <a:bodyPr>
            <a:normAutofit/>
          </a:bodyPr>
          <a:lstStyle/>
          <a:p>
            <a:pPr lvl="1"/>
            <a:endParaRPr lang="es-ES" sz="2000" dirty="0" smtClean="0"/>
          </a:p>
          <a:p>
            <a:pPr marL="731520" lvl="1" indent="-457200">
              <a:buAutoNum type="alphaLcParenR" startAt="2"/>
            </a:pPr>
            <a:r>
              <a:rPr lang="es-ES" sz="2800" b="1" dirty="0" smtClean="0">
                <a:solidFill>
                  <a:srgbClr val="FF0000"/>
                </a:solidFill>
              </a:rPr>
              <a:t>El Contrato social: </a:t>
            </a:r>
            <a:r>
              <a:rPr lang="es-ES" sz="2000" dirty="0" smtClean="0"/>
              <a:t>Para recuperar la libertad e igualdad original, Rousseau plantea la </a:t>
            </a:r>
            <a:r>
              <a:rPr lang="es-ES" sz="2000" b="1" dirty="0" smtClean="0"/>
              <a:t>necesidad de un </a:t>
            </a:r>
            <a:r>
              <a:rPr lang="es-ES" sz="2400" b="1" dirty="0" smtClean="0">
                <a:solidFill>
                  <a:srgbClr val="00B050"/>
                </a:solidFill>
              </a:rPr>
              <a:t>“contrato social” </a:t>
            </a:r>
            <a:r>
              <a:rPr lang="es-ES" sz="2000" dirty="0" smtClean="0"/>
              <a:t>en la que todos </a:t>
            </a:r>
            <a:r>
              <a:rPr lang="es-ES" sz="2000" b="1" dirty="0" smtClean="0">
                <a:solidFill>
                  <a:srgbClr val="00B050"/>
                </a:solidFill>
              </a:rPr>
              <a:t>cedan sus derechos a la comunidad</a:t>
            </a:r>
            <a:r>
              <a:rPr lang="es-ES" sz="2000" dirty="0" smtClean="0"/>
              <a:t>, para estar todos en </a:t>
            </a:r>
            <a:r>
              <a:rPr lang="es-ES" sz="2000" b="1" dirty="0" smtClean="0"/>
              <a:t>igualdad de condiciones</a:t>
            </a:r>
            <a:r>
              <a:rPr lang="es-ES" sz="2000" dirty="0" smtClean="0"/>
              <a:t>.</a:t>
            </a:r>
          </a:p>
          <a:p>
            <a:pPr marL="731520" lvl="1" indent="-457200">
              <a:buNone/>
            </a:pPr>
            <a:r>
              <a:rPr lang="es-ES" sz="2000" dirty="0" smtClean="0"/>
              <a:t>		El contrato requiere el </a:t>
            </a:r>
            <a:r>
              <a:rPr lang="es-ES" sz="2000" b="1" dirty="0" smtClean="0">
                <a:solidFill>
                  <a:srgbClr val="00B050"/>
                </a:solidFill>
              </a:rPr>
              <a:t>consentimiento unánime </a:t>
            </a:r>
            <a:r>
              <a:rPr lang="es-ES" sz="2000" dirty="0" smtClean="0"/>
              <a:t>de los contratantes, los cuales se entregan a partir de ese momento a la</a:t>
            </a:r>
            <a:r>
              <a:rPr lang="es-ES" sz="2400" dirty="0" smtClean="0">
                <a:solidFill>
                  <a:srgbClr val="00B050"/>
                </a:solidFill>
              </a:rPr>
              <a:t> </a:t>
            </a:r>
            <a:r>
              <a:rPr lang="es-ES" sz="2400" b="1" dirty="0" smtClean="0">
                <a:solidFill>
                  <a:srgbClr val="00B050"/>
                </a:solidFill>
              </a:rPr>
              <a:t>“Voluntad general”, </a:t>
            </a:r>
            <a:r>
              <a:rPr lang="es-ES" sz="2000" dirty="0" smtClean="0"/>
              <a:t>que </a:t>
            </a:r>
            <a:r>
              <a:rPr lang="es-ES" sz="2000" b="1" dirty="0" smtClean="0"/>
              <a:t>emana del pueblo </a:t>
            </a:r>
            <a:r>
              <a:rPr lang="es-ES" sz="2000" dirty="0" smtClean="0"/>
              <a:t>y que es </a:t>
            </a:r>
            <a:r>
              <a:rPr lang="es-ES" sz="2000" b="1" dirty="0" smtClean="0"/>
              <a:t>soberana</a:t>
            </a:r>
            <a:r>
              <a:rPr lang="es-ES" sz="2000" dirty="0" smtClean="0"/>
              <a:t> en todo lo que decida</a:t>
            </a:r>
            <a:r>
              <a:rPr lang="es-ES" sz="2000" dirty="0" smtClean="0"/>
              <a:t>.   </a:t>
            </a:r>
            <a:r>
              <a:rPr lang="es-ES" sz="2000" dirty="0" smtClean="0"/>
              <a:t>Se anulan las voluntades egoístas.</a:t>
            </a:r>
            <a:endParaRPr lang="es-ES" sz="2000" dirty="0" smtClean="0"/>
          </a:p>
          <a:p>
            <a:pPr marL="731520" lvl="1" indent="-457200">
              <a:buNone/>
            </a:pPr>
            <a:r>
              <a:rPr lang="es-ES" sz="2000" dirty="0" smtClean="0"/>
              <a:t>	El poder de decisión, por tanto, permanecerá en los contratantes, en el </a:t>
            </a:r>
            <a:r>
              <a:rPr lang="es-ES" sz="2000" b="1" dirty="0" smtClean="0">
                <a:solidFill>
                  <a:srgbClr val="00B050"/>
                </a:solidFill>
              </a:rPr>
              <a:t>pueblo</a:t>
            </a:r>
            <a:r>
              <a:rPr lang="es-ES" sz="2000" b="1" dirty="0" smtClean="0"/>
              <a:t>, que es el único y legítimo soberano. </a:t>
            </a:r>
          </a:p>
          <a:p>
            <a:pPr marL="731520" lvl="1" indent="-457200">
              <a:buNone/>
            </a:pPr>
            <a:r>
              <a:rPr lang="es-ES" sz="2000" dirty="0" smtClean="0"/>
              <a:t>	</a:t>
            </a:r>
            <a:r>
              <a:rPr lang="es-ES" sz="2000" b="1" dirty="0" smtClean="0">
                <a:solidFill>
                  <a:srgbClr val="FFC000"/>
                </a:solidFill>
              </a:rPr>
              <a:t>Obedeciendo a esa “Voluntad general” del pueblo no hacemos sino obedecernos a nosotros mismos      </a:t>
            </a:r>
            <a:r>
              <a:rPr lang="es-ES" sz="2000" dirty="0" smtClean="0"/>
              <a:t>y, por ello, gozamos de </a:t>
            </a:r>
            <a:r>
              <a:rPr lang="es-ES" sz="2000" b="1" dirty="0" smtClean="0">
                <a:solidFill>
                  <a:srgbClr val="00B050"/>
                </a:solidFill>
              </a:rPr>
              <a:t>libertad</a:t>
            </a:r>
            <a:r>
              <a:rPr lang="es-ES" sz="2000" dirty="0" smtClean="0"/>
              <a:t>, una </a:t>
            </a:r>
            <a:r>
              <a:rPr lang="es-ES" sz="2000" b="1" dirty="0" smtClean="0">
                <a:solidFill>
                  <a:srgbClr val="FF0000"/>
                </a:solidFill>
              </a:rPr>
              <a:t>libertad social </a:t>
            </a:r>
            <a:r>
              <a:rPr lang="es-ES" sz="2000" dirty="0" smtClean="0"/>
              <a:t>que consiste en la obediencia a la ley que todos se han impuesto  </a:t>
            </a:r>
          </a:p>
          <a:p>
            <a:pPr marL="731520" lvl="1" indent="-457200">
              <a:buNone/>
            </a:pPr>
            <a:endParaRPr lang="es-ES" sz="2000" dirty="0" smtClean="0"/>
          </a:p>
          <a:p>
            <a:pPr marL="274320" lvl="1" indent="0">
              <a:buClr>
                <a:srgbClr val="D34817">
                  <a:lumMod val="75000"/>
                </a:srgbClr>
              </a:buClr>
              <a:buNone/>
            </a:pPr>
            <a:r>
              <a:rPr lang="es-ES" sz="2800" b="1" dirty="0">
                <a:solidFill>
                  <a:srgbClr val="00B050"/>
                </a:solidFill>
              </a:rPr>
              <a:t>Libertad</a:t>
            </a:r>
            <a:r>
              <a:rPr lang="es-ES" sz="2000" dirty="0">
                <a:solidFill>
                  <a:prstClr val="black"/>
                </a:solidFill>
              </a:rPr>
              <a:t>: voluntad de decidir y actuar entre todos, dejando e lado los impulsos físicos y los deseos en beneficio siempre de la voluntad general </a:t>
            </a:r>
          </a:p>
          <a:p>
            <a:pPr marL="274320" lvl="1" indent="0">
              <a:buClr>
                <a:srgbClr val="D34817">
                  <a:lumMod val="75000"/>
                </a:srgbClr>
              </a:buClr>
              <a:buNone/>
            </a:pPr>
            <a:r>
              <a:rPr lang="es-ES" sz="2000" b="1" dirty="0">
                <a:solidFill>
                  <a:srgbClr val="00B050"/>
                </a:solidFill>
              </a:rPr>
              <a:t>La libertad en la sociedad </a:t>
            </a:r>
            <a:r>
              <a:rPr lang="es-ES" sz="2000" dirty="0">
                <a:solidFill>
                  <a:prstClr val="black"/>
                </a:solidFill>
              </a:rPr>
              <a:t>es posible si la ejerzo respetando los derechos de los demás</a:t>
            </a:r>
          </a:p>
          <a:p>
            <a:pPr marL="731520" lvl="1" indent="-457200">
              <a:buNone/>
            </a:pPr>
            <a:endParaRPr lang="es-ES" sz="2000" dirty="0" smtClean="0"/>
          </a:p>
          <a:p>
            <a:pPr marL="731520" lvl="1" indent="-457200">
              <a:buNone/>
            </a:pPr>
            <a:endParaRPr lang="es-ES" sz="2000" b="1" dirty="0" smtClean="0"/>
          </a:p>
          <a:p>
            <a:pPr marL="731520" lvl="1" indent="-457200">
              <a:buAutoNum type="alphaLcParenR" startAt="2"/>
            </a:pPr>
            <a:endParaRPr lang="es-ES" sz="2000" b="1" dirty="0" smtClean="0">
              <a:solidFill>
                <a:srgbClr val="7030A0"/>
              </a:solidFill>
            </a:endParaRPr>
          </a:p>
          <a:p>
            <a:pPr lvl="1">
              <a:buNone/>
            </a:pPr>
            <a:endParaRPr lang="es-ES" sz="2000" b="1" dirty="0" smtClean="0">
              <a:solidFill>
                <a:srgbClr val="00B0F0"/>
              </a:solidFill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1069847" y="5029200"/>
            <a:ext cx="4278008" cy="13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152400" y="5043055"/>
            <a:ext cx="665017" cy="1565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2">
                    <a:lumMod val="75000"/>
                  </a:schemeClr>
                </a:solidFill>
              </a:rPr>
              <a:t>recuerda</a:t>
            </a:r>
            <a:endParaRPr lang="es-E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Abrir llave 6"/>
          <p:cNvSpPr/>
          <p:nvPr/>
        </p:nvSpPr>
        <p:spPr>
          <a:xfrm>
            <a:off x="637309" y="5237018"/>
            <a:ext cx="332509" cy="1371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recto de flecha 8"/>
          <p:cNvCxnSpPr/>
          <p:nvPr/>
        </p:nvCxnSpPr>
        <p:spPr>
          <a:xfrm flipV="1">
            <a:off x="3843178" y="4425069"/>
            <a:ext cx="318654" cy="13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66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Tipo de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5132</TotalTime>
  <Words>615</Words>
  <Application>Microsoft Office PowerPoint</Application>
  <PresentationFormat>Panorámica</PresentationFormat>
  <Paragraphs>91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Rockwell</vt:lpstr>
      <vt:lpstr>Rockwell Condensed</vt:lpstr>
      <vt:lpstr>Wingdings</vt:lpstr>
      <vt:lpstr>Tipo de madera</vt:lpstr>
      <vt:lpstr>Búsqueda de información: j.j. rousseau</vt:lpstr>
      <vt:lpstr>Jean-jacques rousseau  (1712-1778 d.C.)</vt:lpstr>
      <vt:lpstr>VIDA</vt:lpstr>
      <vt:lpstr>Obra </vt:lpstr>
      <vt:lpstr>A) El problema del ser humano (I)</vt:lpstr>
      <vt:lpstr>A) El problema del ser humano (I)</vt:lpstr>
      <vt:lpstr>A) El problema del ser humano (II)</vt:lpstr>
      <vt:lpstr>B) El problema DE LA POLÍTICA (I)</vt:lpstr>
      <vt:lpstr>B) El problema de la política (ii)</vt:lpstr>
      <vt:lpstr>B) El problema de la política (iII)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FILOSOFÍA 1º</dc:title>
  <dc:creator>Joaquín G.</dc:creator>
  <cp:lastModifiedBy>Mireya Ferrer de Oya</cp:lastModifiedBy>
  <cp:revision>296</cp:revision>
  <dcterms:created xsi:type="dcterms:W3CDTF">2015-09-04T02:56:26Z</dcterms:created>
  <dcterms:modified xsi:type="dcterms:W3CDTF">2020-01-21T11:22:55Z</dcterms:modified>
</cp:coreProperties>
</file>