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2069" y="4960137"/>
            <a:ext cx="8007531" cy="146304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Reflexiones filosóficas sobre el ser humano y el sentido de la esencia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Unidad 8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6588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520" y="240792"/>
            <a:ext cx="10680192" cy="1499616"/>
          </a:xfrm>
        </p:spPr>
        <p:txBody>
          <a:bodyPr/>
          <a:lstStyle/>
          <a:p>
            <a:r>
              <a:rPr lang="es-ES" dirty="0"/>
              <a:t>Concepción racionalista. La </a:t>
            </a:r>
            <a:r>
              <a:rPr lang="es-ES" dirty="0" smtClean="0"/>
              <a:t>libertad</a:t>
            </a:r>
            <a:br>
              <a:rPr lang="es-ES" dirty="0" smtClean="0"/>
            </a:br>
            <a:r>
              <a:rPr lang="es-ES" dirty="0" smtClean="0"/>
              <a:t> </a:t>
            </a:r>
            <a:r>
              <a:rPr lang="es-ES" dirty="0"/>
              <a:t>humana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520" y="1645920"/>
            <a:ext cx="11090366" cy="4963886"/>
          </a:xfrm>
        </p:spPr>
        <p:txBody>
          <a:bodyPr>
            <a:normAutofit lnSpcReduction="10000"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Libertad</a:t>
            </a:r>
            <a:r>
              <a:rPr lang="es-ES" dirty="0" smtClean="0"/>
              <a:t>     </a:t>
            </a:r>
            <a:r>
              <a:rPr lang="es-ES" b="1" dirty="0" smtClean="0">
                <a:solidFill>
                  <a:srgbClr val="00B050"/>
                </a:solidFill>
              </a:rPr>
              <a:t>capacidad de tomar decisiones autónomamente        </a:t>
            </a:r>
            <a:r>
              <a:rPr lang="es-ES" dirty="0" smtClean="0"/>
              <a:t>íntimamente relacionada para los racionalistas con la racionalidad humana      Al ser racional, </a:t>
            </a:r>
            <a:r>
              <a:rPr lang="es-ES" b="1" dirty="0" smtClean="0"/>
              <a:t>el ser humano puede conocer el mundo, la naturaleza y su funcionamiento</a:t>
            </a:r>
          </a:p>
          <a:p>
            <a:pPr marL="0" indent="0">
              <a:buNone/>
            </a:pPr>
            <a:r>
              <a:rPr lang="es-ES" dirty="0" smtClean="0"/>
              <a:t>Gracias a este conocimiento, puede</a:t>
            </a:r>
            <a:r>
              <a:rPr lang="es-ES" b="1" dirty="0" smtClean="0">
                <a:solidFill>
                  <a:srgbClr val="00B050"/>
                </a:solidFill>
              </a:rPr>
              <a:t> manipular la naturaleza       </a:t>
            </a:r>
            <a:r>
              <a:rPr lang="es-ES" dirty="0" smtClean="0"/>
              <a:t>transformación que hace que el ser humano </a:t>
            </a:r>
            <a:r>
              <a:rPr lang="es-ES" b="1" dirty="0" smtClean="0"/>
              <a:t>se libere del determinismo </a:t>
            </a:r>
            <a:r>
              <a:rPr lang="es-ES" dirty="0" smtClean="0"/>
              <a:t>que supone sus leyes para el resto de seres humanos    apertura al </a:t>
            </a:r>
            <a:r>
              <a:rPr lang="es-ES" u="sng" dirty="0" smtClean="0"/>
              <a:t>primer espacio de libertad.</a:t>
            </a:r>
          </a:p>
          <a:p>
            <a:endParaRPr lang="es-ES" dirty="0" smtClean="0"/>
          </a:p>
          <a:p>
            <a:r>
              <a:rPr lang="es-ES" dirty="0" smtClean="0"/>
              <a:t>Por su racionalidad el ser humano también puede </a:t>
            </a:r>
            <a:r>
              <a:rPr lang="es-ES" b="1" dirty="0" smtClean="0">
                <a:solidFill>
                  <a:srgbClr val="00B050"/>
                </a:solidFill>
              </a:rPr>
              <a:t>organizar las sociedades</a:t>
            </a:r>
            <a:r>
              <a:rPr lang="es-ES" dirty="0" smtClean="0"/>
              <a:t> de la forma que les parezca más adecuada para </a:t>
            </a:r>
            <a:r>
              <a:rPr lang="es-ES" b="1" dirty="0" smtClean="0"/>
              <a:t>garantizar la convivencia </a:t>
            </a:r>
            <a:r>
              <a:rPr lang="es-ES" dirty="0" smtClean="0"/>
              <a:t>(en la comunidad y para proteger la libertad individual)        </a:t>
            </a:r>
            <a:r>
              <a:rPr lang="es-ES" u="sng" dirty="0" smtClean="0"/>
              <a:t>segundo espacio de libertad.</a:t>
            </a:r>
          </a:p>
          <a:p>
            <a:endParaRPr lang="es-ES" dirty="0"/>
          </a:p>
          <a:p>
            <a:r>
              <a:rPr lang="es-ES" dirty="0" smtClean="0"/>
              <a:t>La razón también le permite al ser humano </a:t>
            </a:r>
            <a:r>
              <a:rPr lang="es-ES" b="1" dirty="0" smtClean="0">
                <a:solidFill>
                  <a:srgbClr val="00B050"/>
                </a:solidFill>
              </a:rPr>
              <a:t>juzgar sobre lo correcto o lo incorrecto      </a:t>
            </a:r>
            <a:r>
              <a:rPr lang="es-ES" dirty="0" smtClean="0"/>
              <a:t>posibilidad de orientarse en la vida personalmente      esto hace que </a:t>
            </a:r>
            <a:r>
              <a:rPr lang="es-ES" b="1" dirty="0" smtClean="0"/>
              <a:t>progrese de manera irreversible en el mundo (Kant)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683" y="97096"/>
            <a:ext cx="2188029" cy="1635910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2116183" y="1854926"/>
            <a:ext cx="3135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8046720" y="1907177"/>
            <a:ext cx="4833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6466114" y="2142309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7654834" y="2873829"/>
            <a:ext cx="391886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3017520" y="4885509"/>
            <a:ext cx="470263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648994" y="6008914"/>
            <a:ext cx="391886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992" y="3289232"/>
            <a:ext cx="1492888" cy="83601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697" y="4689566"/>
            <a:ext cx="1387927" cy="114504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899" y="6090339"/>
            <a:ext cx="1430163" cy="76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0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Concepción espiritualista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1520" y="2084832"/>
            <a:ext cx="9130938" cy="4041648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sz="2800" b="1" dirty="0" smtClean="0">
                <a:solidFill>
                  <a:srgbClr val="FF0000"/>
                </a:solidFill>
              </a:rPr>
              <a:t>concepción espiritualista</a:t>
            </a:r>
            <a:r>
              <a:rPr lang="es-ES" dirty="0" smtClean="0"/>
              <a:t>, propias de </a:t>
            </a:r>
            <a:r>
              <a:rPr lang="es-ES" b="1" dirty="0" smtClean="0"/>
              <a:t>las antropologías derivadas de los tres grandes monoteísmos</a:t>
            </a:r>
            <a:r>
              <a:rPr lang="es-ES" dirty="0" smtClean="0"/>
              <a:t>*    posee como convicción básica que </a:t>
            </a:r>
            <a:r>
              <a:rPr lang="es-ES" b="1" dirty="0" smtClean="0">
                <a:solidFill>
                  <a:srgbClr val="00B050"/>
                </a:solidFill>
              </a:rPr>
              <a:t>el ser humano ha sido </a:t>
            </a:r>
            <a:r>
              <a:rPr lang="es-ES" b="1" smtClean="0">
                <a:solidFill>
                  <a:srgbClr val="00B050"/>
                </a:solidFill>
              </a:rPr>
              <a:t>creado por </a:t>
            </a:r>
            <a:r>
              <a:rPr lang="es-ES" b="1" dirty="0" smtClean="0">
                <a:solidFill>
                  <a:srgbClr val="00B050"/>
                </a:solidFill>
              </a:rPr>
              <a:t>un Dios</a:t>
            </a:r>
          </a:p>
          <a:p>
            <a:endParaRPr lang="es-ES" dirty="0"/>
          </a:p>
          <a:p>
            <a:r>
              <a:rPr lang="es-ES" dirty="0" smtClean="0"/>
              <a:t>Además, entiende que </a:t>
            </a:r>
            <a:r>
              <a:rPr lang="es-ES" b="1" dirty="0" smtClean="0">
                <a:solidFill>
                  <a:srgbClr val="00B050"/>
                </a:solidFill>
              </a:rPr>
              <a:t>el ser humano ha sido dotado de razón, de voluntad libre, y de la capacidad de creer </a:t>
            </a:r>
            <a:r>
              <a:rPr lang="es-ES" dirty="0" smtClean="0"/>
              <a:t>(fe)      Así, es un sujeto (un alguien y no un algo) que puede vivir dignamente.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00B050"/>
                </a:solidFill>
              </a:rPr>
              <a:t>La razón y la fe pueden complementarse mutuamente</a:t>
            </a:r>
            <a:r>
              <a:rPr lang="es-ES" dirty="0" smtClean="0"/>
              <a:t>: “comprendo para creer, creo para comprender” (Agustín de Hipona)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788997" y="6376327"/>
            <a:ext cx="9073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*Las tres religiones </a:t>
            </a:r>
            <a:r>
              <a:rPr lang="es-ES" dirty="0" err="1" smtClean="0"/>
              <a:t>abrahánicas</a:t>
            </a:r>
            <a:r>
              <a:rPr lang="es-ES" dirty="0" smtClean="0"/>
              <a:t> o “del libro”: el judaísmo, el cristianismo y el islamismo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9310" t="-766" r="29095" b="-1533"/>
          <a:stretch/>
        </p:blipFill>
        <p:spPr>
          <a:xfrm>
            <a:off x="9718767" y="2968680"/>
            <a:ext cx="2282604" cy="3157800"/>
          </a:xfrm>
          <a:prstGeom prst="rect">
            <a:avLst/>
          </a:prstGeom>
        </p:spPr>
      </p:pic>
      <p:sp>
        <p:nvSpPr>
          <p:cNvPr id="6" name="Flecha abajo 5"/>
          <p:cNvSpPr/>
          <p:nvPr/>
        </p:nvSpPr>
        <p:spPr>
          <a:xfrm>
            <a:off x="5760720" y="3148149"/>
            <a:ext cx="757646" cy="4362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 abajo 6"/>
          <p:cNvSpPr/>
          <p:nvPr/>
        </p:nvSpPr>
        <p:spPr>
          <a:xfrm>
            <a:off x="6021977" y="4702629"/>
            <a:ext cx="796834" cy="561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/>
          <p:cNvCxnSpPr/>
          <p:nvPr/>
        </p:nvCxnSpPr>
        <p:spPr>
          <a:xfrm>
            <a:off x="1024128" y="6126480"/>
            <a:ext cx="6382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4781006" y="2704011"/>
            <a:ext cx="326571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068389" y="4219303"/>
            <a:ext cx="404948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8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271707"/>
            <a:ext cx="10418935" cy="1499616"/>
          </a:xfrm>
        </p:spPr>
        <p:txBody>
          <a:bodyPr/>
          <a:lstStyle/>
          <a:p>
            <a:r>
              <a:rPr lang="es-ES" dirty="0"/>
              <a:t>Concepción </a:t>
            </a:r>
            <a:r>
              <a:rPr lang="es-ES" dirty="0" smtClean="0"/>
              <a:t>espiritualista. El ser humano ha sido creado por dios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18457" y="1933303"/>
            <a:ext cx="10881359" cy="4924697"/>
          </a:xfrm>
        </p:spPr>
        <p:txBody>
          <a:bodyPr/>
          <a:lstStyle/>
          <a:p>
            <a:r>
              <a:rPr lang="es-ES" dirty="0" smtClean="0"/>
              <a:t>En los texto sagrados de las tres religiones aparece </a:t>
            </a:r>
            <a:r>
              <a:rPr lang="es-ES" sz="2800" b="1" dirty="0" smtClean="0">
                <a:solidFill>
                  <a:srgbClr val="FF0000"/>
                </a:solidFill>
              </a:rPr>
              <a:t>el hombre </a:t>
            </a:r>
            <a:r>
              <a:rPr lang="es-ES" dirty="0" smtClean="0"/>
              <a:t>como </a:t>
            </a:r>
            <a:r>
              <a:rPr lang="es-ES" b="1" dirty="0" smtClean="0">
                <a:solidFill>
                  <a:srgbClr val="00B050"/>
                </a:solidFill>
              </a:rPr>
              <a:t>un ser especial creado por Dios. </a:t>
            </a:r>
            <a:r>
              <a:rPr lang="es-ES" dirty="0" smtClean="0"/>
              <a:t>Esto, supone que el ser humano: </a:t>
            </a:r>
          </a:p>
          <a:p>
            <a:r>
              <a:rPr lang="es-ES" dirty="0" smtClean="0"/>
              <a:t>1.</a:t>
            </a:r>
            <a:r>
              <a:rPr lang="es-ES" b="1" dirty="0" smtClean="0">
                <a:solidFill>
                  <a:srgbClr val="00B050"/>
                </a:solidFill>
              </a:rPr>
              <a:t> Posee una existencia limitada    </a:t>
            </a:r>
            <a:r>
              <a:rPr lang="es-ES" dirty="0" smtClean="0"/>
              <a:t>que </a:t>
            </a:r>
            <a:r>
              <a:rPr lang="es-ES" b="1" dirty="0" smtClean="0"/>
              <a:t>depende de un Dios eterno, creador y omnipotente</a:t>
            </a:r>
            <a:r>
              <a:rPr lang="es-ES" dirty="0" smtClean="0"/>
              <a:t>.</a:t>
            </a:r>
          </a:p>
          <a:p>
            <a:r>
              <a:rPr lang="es-ES" dirty="0" smtClean="0"/>
              <a:t>2. </a:t>
            </a:r>
            <a:r>
              <a:rPr lang="es-ES" b="1" dirty="0" smtClean="0">
                <a:solidFill>
                  <a:srgbClr val="00B050"/>
                </a:solidFill>
              </a:rPr>
              <a:t>Creado a la imagen de Dios      </a:t>
            </a:r>
            <a:r>
              <a:rPr lang="es-ES" dirty="0" smtClean="0"/>
              <a:t>El ser humano posee un </a:t>
            </a:r>
            <a:r>
              <a:rPr lang="es-ES" b="1" dirty="0" smtClean="0"/>
              <a:t>alma espiritual inmortal </a:t>
            </a:r>
            <a:r>
              <a:rPr lang="es-ES" dirty="0" smtClean="0"/>
              <a:t>al sentido platónico.</a:t>
            </a:r>
          </a:p>
          <a:p>
            <a:r>
              <a:rPr lang="es-ES" dirty="0" smtClean="0"/>
              <a:t>3. </a:t>
            </a:r>
            <a:r>
              <a:rPr lang="es-ES" b="1" dirty="0" smtClean="0">
                <a:solidFill>
                  <a:srgbClr val="00B050"/>
                </a:solidFill>
              </a:rPr>
              <a:t>El ser humano es único e remplazable</a:t>
            </a:r>
            <a:r>
              <a:rPr lang="es-ES" dirty="0" smtClean="0"/>
              <a:t>      por este motivo no puede se asimilado a una sola cosa   </a:t>
            </a:r>
            <a:r>
              <a:rPr lang="es-ES" b="1" dirty="0" smtClean="0"/>
              <a:t> es (no solo tiene) cuerpo (materia mente) y alma (espíritu).</a:t>
            </a:r>
          </a:p>
          <a:p>
            <a:r>
              <a:rPr lang="es-ES" dirty="0" smtClean="0"/>
              <a:t>4. </a:t>
            </a:r>
            <a:r>
              <a:rPr lang="es-ES" b="1" dirty="0" smtClean="0">
                <a:solidFill>
                  <a:srgbClr val="00B050"/>
                </a:solidFill>
              </a:rPr>
              <a:t>Su destino es la resurrección del hombre entero </a:t>
            </a:r>
            <a:r>
              <a:rPr lang="es-ES" dirty="0" smtClean="0"/>
              <a:t>(antropología unitaria, no dualista como Platón) después de la muerte    por lo que </a:t>
            </a:r>
            <a:r>
              <a:rPr lang="es-ES" b="1" dirty="0" smtClean="0"/>
              <a:t>es capaz de participar por voluntad divina </a:t>
            </a:r>
            <a:r>
              <a:rPr lang="es-ES" dirty="0" smtClean="0"/>
              <a:t>en la vida misma de un Dios creador, redentor y santificador.</a:t>
            </a:r>
          </a:p>
          <a:p>
            <a:r>
              <a:rPr lang="es-ES" dirty="0" smtClean="0"/>
              <a:t>5. De ahí que</a:t>
            </a:r>
            <a:r>
              <a:rPr lang="es-ES" b="1" dirty="0" smtClean="0">
                <a:solidFill>
                  <a:srgbClr val="00B050"/>
                </a:solidFill>
              </a:rPr>
              <a:t> su felicidad verdadera y finalidad última de su existencia se alcance tras la muerte </a:t>
            </a:r>
            <a:r>
              <a:rPr lang="es-ES" dirty="0" smtClean="0"/>
              <a:t>     si efectivamente ha vivido de acuerdo con los </a:t>
            </a:r>
            <a:r>
              <a:rPr lang="es-ES" b="1" dirty="0" smtClean="0"/>
              <a:t>preceptos de su fe</a:t>
            </a:r>
            <a:r>
              <a:rPr lang="es-ES" dirty="0" smtClean="0"/>
              <a:t>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598126" y="2991394"/>
            <a:ext cx="222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4415246" y="3500846"/>
            <a:ext cx="37882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5603966" y="4284617"/>
            <a:ext cx="418011" cy="26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4140926" y="5342709"/>
            <a:ext cx="274320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1750423" y="6413863"/>
            <a:ext cx="326571" cy="39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4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9624" y="323959"/>
            <a:ext cx="10536501" cy="1499616"/>
          </a:xfrm>
        </p:spPr>
        <p:txBody>
          <a:bodyPr/>
          <a:lstStyle/>
          <a:p>
            <a:r>
              <a:rPr lang="es-ES" dirty="0"/>
              <a:t>Concepción espiritualista. </a:t>
            </a:r>
            <a:r>
              <a:rPr lang="es-ES" dirty="0" smtClean="0"/>
              <a:t>La libertad humana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6834" y="1946366"/>
            <a:ext cx="11090366" cy="4663439"/>
          </a:xfrm>
        </p:spPr>
        <p:txBody>
          <a:bodyPr>
            <a:normAutofit/>
          </a:bodyPr>
          <a:lstStyle/>
          <a:p>
            <a:r>
              <a:rPr lang="es-ES" dirty="0" smtClean="0"/>
              <a:t>Las tres tradiciones religiosas presentan al ser humano dotado de </a:t>
            </a:r>
            <a:r>
              <a:rPr lang="es-ES" sz="2800" b="1" dirty="0" smtClean="0">
                <a:solidFill>
                  <a:srgbClr val="FF0000"/>
                </a:solidFill>
              </a:rPr>
              <a:t>razón</a:t>
            </a:r>
            <a:r>
              <a:rPr lang="es-ES" dirty="0" smtClean="0"/>
              <a:t> que le </a:t>
            </a:r>
            <a:r>
              <a:rPr lang="es-ES" b="1" dirty="0" smtClean="0">
                <a:solidFill>
                  <a:srgbClr val="00B050"/>
                </a:solidFill>
              </a:rPr>
              <a:t>permite conocer </a:t>
            </a:r>
            <a:r>
              <a:rPr lang="es-ES" dirty="0" smtClean="0"/>
              <a:t>y </a:t>
            </a:r>
            <a:r>
              <a:rPr lang="es-ES" sz="2800" b="1" dirty="0" smtClean="0">
                <a:solidFill>
                  <a:srgbClr val="FF0000"/>
                </a:solidFill>
              </a:rPr>
              <a:t>voluntad</a:t>
            </a:r>
            <a:r>
              <a:rPr lang="es-ES" dirty="0" smtClean="0"/>
              <a:t> que le </a:t>
            </a:r>
            <a:r>
              <a:rPr lang="es-ES" b="1" dirty="0" smtClean="0">
                <a:solidFill>
                  <a:srgbClr val="00B050"/>
                </a:solidFill>
              </a:rPr>
              <a:t>permite elegir</a:t>
            </a:r>
            <a:r>
              <a:rPr lang="es-ES" dirty="0"/>
              <a:t> </a:t>
            </a:r>
            <a:r>
              <a:rPr lang="es-ES" dirty="0" smtClean="0"/>
              <a:t>   </a:t>
            </a:r>
            <a:r>
              <a:rPr lang="es-ES" b="1" dirty="0" smtClean="0"/>
              <a:t>Voluntad y razón constituyen la base de la concepción espiritualista de la libertad.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Gracias a ellas, el ser humano puede </a:t>
            </a:r>
            <a:r>
              <a:rPr lang="es-ES" b="1" dirty="0" smtClean="0">
                <a:solidFill>
                  <a:srgbClr val="00B050"/>
                </a:solidFill>
              </a:rPr>
              <a:t>librarse de las influencias o impulsos interiores </a:t>
            </a:r>
            <a:r>
              <a:rPr lang="es-ES" dirty="0" smtClean="0"/>
              <a:t>(pasiones, deseos…) y </a:t>
            </a:r>
            <a:r>
              <a:rPr lang="es-ES" b="1" dirty="0" smtClean="0"/>
              <a:t>exteriores</a:t>
            </a:r>
            <a:r>
              <a:rPr lang="es-ES" dirty="0" smtClean="0"/>
              <a:t> (del destino o la fatalidad).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Pero </a:t>
            </a:r>
            <a:r>
              <a:rPr lang="es-ES" b="1" dirty="0" smtClean="0">
                <a:solidFill>
                  <a:srgbClr val="00B050"/>
                </a:solidFill>
              </a:rPr>
              <a:t>ser libre implica ser responsable de sí mismo y de los demás     </a:t>
            </a:r>
            <a:r>
              <a:rPr lang="es-ES" dirty="0" smtClean="0"/>
              <a:t>lo conlleva </a:t>
            </a:r>
            <a:r>
              <a:rPr lang="es-ES" b="1" dirty="0" smtClean="0"/>
              <a:t>exigencias de justicia, caridad y amor a los demás.</a:t>
            </a:r>
          </a:p>
          <a:p>
            <a:pPr marL="0" indent="0">
              <a:buNone/>
            </a:pPr>
            <a:r>
              <a:rPr lang="es-ES" dirty="0" smtClean="0"/>
              <a:t>No obstante, la autonomía de la libertad humana en la </a:t>
            </a:r>
            <a:r>
              <a:rPr lang="es-ES" dirty="0" err="1" smtClean="0"/>
              <a:t>concepeción</a:t>
            </a:r>
            <a:r>
              <a:rPr lang="es-ES" dirty="0" smtClean="0"/>
              <a:t> espiritualista a la hora de elegir cómo actuar </a:t>
            </a:r>
            <a:r>
              <a:rPr lang="es-ES" b="1" u="sng" dirty="0" smtClean="0"/>
              <a:t>es parcial</a:t>
            </a:r>
            <a:r>
              <a:rPr lang="es-ES" dirty="0" smtClean="0"/>
              <a:t>, pues lo esencial del bien y del mal viene explicitado en una fe.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904411" y="2573383"/>
            <a:ext cx="287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8503920" y="5159829"/>
            <a:ext cx="261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 abajo 7"/>
          <p:cNvSpPr/>
          <p:nvPr/>
        </p:nvSpPr>
        <p:spPr>
          <a:xfrm>
            <a:off x="5904411" y="2847703"/>
            <a:ext cx="692332" cy="64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>
            <a:off x="7249886" y="4180114"/>
            <a:ext cx="548640" cy="6531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derecha 9"/>
          <p:cNvSpPr/>
          <p:nvPr/>
        </p:nvSpPr>
        <p:spPr>
          <a:xfrm>
            <a:off x="412787" y="5812970"/>
            <a:ext cx="384047" cy="1972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3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9757603" cy="1148050"/>
          </a:xfrm>
        </p:spPr>
        <p:txBody>
          <a:bodyPr/>
          <a:lstStyle/>
          <a:p>
            <a:r>
              <a:rPr lang="es-ES" dirty="0" smtClean="0"/>
              <a:t>El ser humano en el siglo xix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4149" y="1733266"/>
            <a:ext cx="11423176" cy="5124734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Karl Marx     </a:t>
            </a:r>
            <a:r>
              <a:rPr lang="es-ES" dirty="0" smtClean="0"/>
              <a:t>creador de una </a:t>
            </a:r>
            <a:r>
              <a:rPr lang="es-ES" b="1" dirty="0" smtClean="0">
                <a:solidFill>
                  <a:srgbClr val="00B050"/>
                </a:solidFill>
              </a:rPr>
              <a:t>visión materialista de la realidad </a:t>
            </a:r>
            <a:r>
              <a:rPr lang="es-ES" dirty="0" smtClean="0"/>
              <a:t>que han compartido millones de hombres durante el siglo XX    su obra es sobre todo unan </a:t>
            </a:r>
            <a:r>
              <a:rPr lang="es-ES" b="1" dirty="0" smtClean="0"/>
              <a:t>nueva ciencia de la historia   </a:t>
            </a:r>
            <a:r>
              <a:rPr lang="es-ES" dirty="0" smtClean="0"/>
              <a:t>pero incluye una visión del ser humano </a:t>
            </a:r>
          </a:p>
          <a:p>
            <a:r>
              <a:rPr lang="es-ES" dirty="0" smtClean="0"/>
              <a:t>El </a:t>
            </a:r>
            <a:r>
              <a:rPr lang="es-ES" sz="2800" b="1" dirty="0" smtClean="0">
                <a:solidFill>
                  <a:srgbClr val="FF0000"/>
                </a:solidFill>
              </a:rPr>
              <a:t>ser humano      </a:t>
            </a:r>
            <a:r>
              <a:rPr lang="es-ES" dirty="0" smtClean="0"/>
              <a:t>como </a:t>
            </a:r>
            <a:r>
              <a:rPr lang="es-ES" b="1" dirty="0" smtClean="0">
                <a:solidFill>
                  <a:srgbClr val="00B050"/>
                </a:solidFill>
              </a:rPr>
              <a:t>ser natural</a:t>
            </a:r>
          </a:p>
          <a:p>
            <a:pPr marL="128016" lvl="1" indent="0">
              <a:buNone/>
            </a:pPr>
            <a:r>
              <a:rPr lang="es-ES" sz="2200" dirty="0"/>
              <a:t>	</a:t>
            </a:r>
            <a:r>
              <a:rPr lang="es-ES" sz="2200" dirty="0" smtClean="0"/>
              <a:t>pertenece a la naturaleza material (al mundo físico)      </a:t>
            </a:r>
            <a:r>
              <a:rPr lang="es-ES" sz="2200" b="1" dirty="0" smtClean="0">
                <a:solidFill>
                  <a:srgbClr val="00B050"/>
                </a:solidFill>
              </a:rPr>
              <a:t>posición monista</a:t>
            </a:r>
          </a:p>
          <a:p>
            <a:pPr marL="128016" lvl="1" indent="0">
              <a:buNone/>
            </a:pPr>
            <a:r>
              <a:rPr lang="es-ES" sz="2200" dirty="0"/>
              <a:t>	</a:t>
            </a:r>
            <a:r>
              <a:rPr lang="es-ES" sz="2200" b="1" dirty="0" smtClean="0"/>
              <a:t>El ser humano es un ser natural viviente que se defiende por sus necesidades </a:t>
            </a:r>
            <a:r>
              <a:rPr lang="es-ES" sz="2200" dirty="0" smtClean="0"/>
              <a:t>(alimentarse, cobijarse…)    se distingue de las demás especies en que </a:t>
            </a:r>
            <a:r>
              <a:rPr lang="es-ES" sz="2200" b="1" dirty="0" smtClean="0"/>
              <a:t>es capaz de producir lo que necesita para subsistir</a:t>
            </a:r>
            <a:r>
              <a:rPr lang="es-ES" sz="2200" dirty="0" smtClean="0"/>
              <a:t>, lo que logra a través de la </a:t>
            </a:r>
            <a:r>
              <a:rPr lang="es-ES" sz="2200" b="1" dirty="0" smtClean="0"/>
              <a:t>transformación de los procesos naturales</a:t>
            </a:r>
          </a:p>
          <a:p>
            <a:pPr marL="128016" lvl="1" indent="0">
              <a:buNone/>
            </a:pPr>
            <a:r>
              <a:rPr lang="es-ES" sz="2200" dirty="0"/>
              <a:t>	</a:t>
            </a:r>
            <a:r>
              <a:rPr lang="es-ES" sz="2200" dirty="0" smtClean="0"/>
              <a:t>Se diferencia de los demás seres naturales porque, gracias a su </a:t>
            </a:r>
            <a:r>
              <a:rPr lang="es-ES" sz="2200" b="1" dirty="0" smtClean="0">
                <a:solidFill>
                  <a:srgbClr val="00B050"/>
                </a:solidFill>
              </a:rPr>
              <a:t>imaginación, iniciativa y voluntad</a:t>
            </a:r>
            <a:r>
              <a:rPr lang="es-ES" sz="2200" dirty="0" smtClean="0"/>
              <a:t>, es capaz de </a:t>
            </a:r>
            <a:r>
              <a:rPr lang="es-ES" sz="2200" b="1" dirty="0" smtClean="0">
                <a:solidFill>
                  <a:srgbClr val="00B050"/>
                </a:solidFill>
              </a:rPr>
              <a:t>producir medios propios de subsistencia a través del trabajo</a:t>
            </a:r>
            <a:r>
              <a:rPr lang="es-ES" sz="2200" dirty="0" smtClean="0"/>
              <a:t>.</a:t>
            </a:r>
          </a:p>
          <a:p>
            <a:pPr marL="128016" lvl="1" indent="0">
              <a:buNone/>
            </a:pPr>
            <a:endParaRPr lang="es-ES" sz="2200" dirty="0" smtClean="0"/>
          </a:p>
          <a:p>
            <a:pPr marL="128016" lvl="1" indent="0" algn="ctr">
              <a:buNone/>
            </a:pPr>
            <a:r>
              <a:rPr lang="es-ES" sz="2200" b="1" dirty="0" smtClean="0">
                <a:solidFill>
                  <a:srgbClr val="FFC000"/>
                </a:solidFill>
              </a:rPr>
              <a:t>El trabajo desarrolla al ser humano y trasforma la naturaleza, pero siempre lo hace de la misma manera.</a:t>
            </a:r>
            <a:endParaRPr lang="es-ES" sz="2200" b="1" dirty="0">
              <a:solidFill>
                <a:srgbClr val="FFC000"/>
              </a:solidFill>
            </a:endParaRP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251881" y="2006221"/>
            <a:ext cx="395785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4176215" y="2306472"/>
            <a:ext cx="3275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2770496" y="3138985"/>
            <a:ext cx="504967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7451678" y="3548418"/>
            <a:ext cx="3821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616657" y="4271749"/>
            <a:ext cx="3138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1173707" y="4653887"/>
            <a:ext cx="354842" cy="23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echa abajo 15"/>
          <p:cNvSpPr/>
          <p:nvPr/>
        </p:nvSpPr>
        <p:spPr>
          <a:xfrm>
            <a:off x="5895833" y="5472752"/>
            <a:ext cx="518615" cy="313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184163"/>
            <a:ext cx="9720072" cy="1499616"/>
          </a:xfrm>
        </p:spPr>
        <p:txBody>
          <a:bodyPr/>
          <a:lstStyle/>
          <a:p>
            <a:r>
              <a:rPr lang="es-ES" dirty="0" smtClean="0"/>
              <a:t>El ser humano, ser natural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1053" y="1941095"/>
            <a:ext cx="11598442" cy="4668252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Dependiendo de cómo se realice el trabajo</a:t>
            </a:r>
            <a:r>
              <a:rPr lang="es-ES" sz="2400" dirty="0" smtClean="0"/>
              <a:t>, más concretamente, dependiendo de </a:t>
            </a:r>
            <a:r>
              <a:rPr lang="es-ES" sz="2400" b="1" dirty="0" smtClean="0">
                <a:solidFill>
                  <a:srgbClr val="FF0000"/>
                </a:solidFill>
              </a:rPr>
              <a:t>cómo se relacionen los seres humanos con los medios de producción </a:t>
            </a:r>
            <a:r>
              <a:rPr lang="es-ES" sz="2400" dirty="0" smtClean="0"/>
              <a:t>(es decir, con todo aquello que se necesita para producir –tierra, maquinaria, utensilios</a:t>
            </a:r>
            <a:r>
              <a:rPr lang="es-ES" sz="2400" b="1" dirty="0" smtClean="0">
                <a:solidFill>
                  <a:srgbClr val="00B050"/>
                </a:solidFill>
              </a:rPr>
              <a:t>…-)    los seres humanos se relacionan entre sí de un modo concreto, piensan de una determinada manera o, incluso, organizan su vida social dependiendo de esta relación</a:t>
            </a:r>
            <a:r>
              <a:rPr lang="es-ES" sz="2400" dirty="0" smtClean="0"/>
              <a:t>. </a:t>
            </a:r>
          </a:p>
          <a:p>
            <a:r>
              <a:rPr lang="es-ES" sz="2400" dirty="0" smtClean="0"/>
              <a:t>Dependiendo de cómo se relacionan los seres humanos con los medios de producción, el </a:t>
            </a:r>
            <a:r>
              <a:rPr lang="es-ES" sz="2800" b="1" dirty="0" smtClean="0">
                <a:solidFill>
                  <a:srgbClr val="FF0000"/>
                </a:solidFill>
              </a:rPr>
              <a:t>trabajo</a:t>
            </a:r>
            <a:r>
              <a:rPr lang="es-ES" sz="2400" b="1" dirty="0" smtClean="0"/>
              <a:t> puede servir para que</a:t>
            </a:r>
            <a:r>
              <a:rPr lang="es-ES" sz="2400" dirty="0" smtClean="0"/>
              <a:t>:</a:t>
            </a:r>
          </a:p>
          <a:p>
            <a:pPr lvl="1"/>
            <a:r>
              <a:rPr lang="es-ES" sz="2400" b="1" dirty="0"/>
              <a:t>V</a:t>
            </a:r>
            <a:r>
              <a:rPr lang="es-ES" sz="2400" b="1" dirty="0" smtClean="0"/>
              <a:t>ivan para sí mismos, se relacionen fraternalmente con ellos y viva también para que vivan en armonía con la naturaleza</a:t>
            </a:r>
          </a:p>
          <a:p>
            <a:pPr lvl="1"/>
            <a:r>
              <a:rPr lang="es-ES" sz="2400" dirty="0" smtClean="0"/>
              <a:t>Vivan esclavizados, no para sí sino para otros, </a:t>
            </a:r>
            <a:r>
              <a:rPr lang="es-ES" sz="2400" b="1" dirty="0" smtClean="0">
                <a:solidFill>
                  <a:srgbClr val="00B050"/>
                </a:solidFill>
              </a:rPr>
              <a:t>alienados</a:t>
            </a:r>
            <a:r>
              <a:rPr lang="es-ES" sz="2400" dirty="0" smtClean="0"/>
              <a:t>, divididos, en lucha con otros y </a:t>
            </a:r>
            <a:r>
              <a:rPr lang="es-ES" sz="2400" b="1" dirty="0" smtClean="0"/>
              <a:t>sintiendo la naturaleza como algo ajeno.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09691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9804293" cy="1131289"/>
          </a:xfrm>
        </p:spPr>
        <p:txBody>
          <a:bodyPr/>
          <a:lstStyle/>
          <a:p>
            <a:r>
              <a:rPr lang="es-ES" dirty="0" smtClean="0"/>
              <a:t>Sociabilidad humana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0631" y="1844843"/>
            <a:ext cx="11774906" cy="4828673"/>
          </a:xfrm>
        </p:spPr>
        <p:txBody>
          <a:bodyPr>
            <a:normAutofit fontScale="92500"/>
          </a:bodyPr>
          <a:lstStyle/>
          <a:p>
            <a:r>
              <a:rPr lang="es-ES" sz="2400" dirty="0" smtClean="0"/>
              <a:t>Si miramos al </a:t>
            </a:r>
            <a:r>
              <a:rPr lang="es-ES" sz="2800" b="1" dirty="0" smtClean="0">
                <a:solidFill>
                  <a:srgbClr val="FF0000"/>
                </a:solidFill>
              </a:rPr>
              <a:t>pasado histórico</a:t>
            </a:r>
            <a:r>
              <a:rPr lang="es-ES" sz="2400" dirty="0" smtClean="0"/>
              <a:t>, comprobamos </a:t>
            </a:r>
            <a:r>
              <a:rPr lang="es-ES" sz="2400" b="1" dirty="0" smtClean="0">
                <a:solidFill>
                  <a:srgbClr val="00B050"/>
                </a:solidFill>
              </a:rPr>
              <a:t>que el ser humano ha vivido siempre en sociedad</a:t>
            </a:r>
            <a:r>
              <a:rPr lang="es-ES" sz="2400" dirty="0" smtClean="0"/>
              <a:t>      esto es porque </a:t>
            </a:r>
            <a:r>
              <a:rPr lang="es-ES" sz="2400" b="1" dirty="0" smtClean="0"/>
              <a:t>la sociedad es imprescindible para su supervivencia y desarrollo.</a:t>
            </a:r>
          </a:p>
          <a:p>
            <a:r>
              <a:rPr lang="es-ES" sz="2400" dirty="0" smtClean="0"/>
              <a:t>Según </a:t>
            </a:r>
            <a:r>
              <a:rPr lang="es-ES" sz="2800" b="1" dirty="0" smtClean="0">
                <a:solidFill>
                  <a:srgbClr val="FF0000"/>
                </a:solidFill>
              </a:rPr>
              <a:t>Marx</a:t>
            </a:r>
            <a:r>
              <a:rPr lang="es-ES" sz="2400" dirty="0" smtClean="0"/>
              <a:t>, los seres humanos han vivido en sociedad divididos en </a:t>
            </a:r>
            <a:r>
              <a:rPr lang="es-ES" sz="2400" b="1" dirty="0" smtClean="0">
                <a:solidFill>
                  <a:srgbClr val="00B050"/>
                </a:solidFill>
              </a:rPr>
              <a:t>dos clases antagónicas y opuestas, en lucha continua la una con la otra     </a:t>
            </a:r>
            <a:r>
              <a:rPr lang="es-ES" sz="2400" dirty="0" smtClean="0"/>
              <a:t>la razón de esta división y de la lucha de clase reside en la </a:t>
            </a:r>
            <a:r>
              <a:rPr lang="es-ES" sz="2400" b="1" dirty="0" smtClean="0"/>
              <a:t>doble relación que los humanos han mantenido a lo largo de la historia con los </a:t>
            </a:r>
            <a:r>
              <a:rPr lang="es-ES" sz="2800" b="1" dirty="0" smtClean="0">
                <a:solidFill>
                  <a:srgbClr val="00B050"/>
                </a:solidFill>
              </a:rPr>
              <a:t>medios de producción</a:t>
            </a:r>
            <a:r>
              <a:rPr lang="es-ES" sz="2400" dirty="0" smtClean="0"/>
              <a:t>: </a:t>
            </a:r>
          </a:p>
          <a:p>
            <a:pPr lvl="1"/>
            <a:r>
              <a:rPr lang="es-ES" sz="2400" dirty="0" smtClean="0"/>
              <a:t>Unos pocos han sido los </a:t>
            </a:r>
            <a:r>
              <a:rPr lang="es-ES" sz="2400" b="1" dirty="0" smtClean="0">
                <a:solidFill>
                  <a:srgbClr val="00B050"/>
                </a:solidFill>
              </a:rPr>
              <a:t>dueños</a:t>
            </a:r>
            <a:r>
              <a:rPr lang="es-ES" sz="2400" dirty="0" smtClean="0"/>
              <a:t> de esos medios</a:t>
            </a:r>
          </a:p>
          <a:p>
            <a:pPr lvl="1"/>
            <a:r>
              <a:rPr lang="es-ES" sz="2400" dirty="0" smtClean="0"/>
              <a:t>Otros (los más) han </a:t>
            </a:r>
            <a:r>
              <a:rPr lang="es-ES" sz="2400" b="1" dirty="0" smtClean="0">
                <a:solidFill>
                  <a:srgbClr val="00B050"/>
                </a:solidFill>
              </a:rPr>
              <a:t>trabajado</a:t>
            </a:r>
            <a:r>
              <a:rPr lang="es-ES" sz="2400" dirty="0" smtClean="0"/>
              <a:t> a su servicio.</a:t>
            </a:r>
          </a:p>
          <a:p>
            <a:pPr marL="128016" lvl="1" indent="0">
              <a:buNone/>
            </a:pPr>
            <a:endParaRPr lang="es-ES" sz="2400" dirty="0"/>
          </a:p>
          <a:p>
            <a:pPr marL="128016" lvl="1" indent="0" algn="ctr">
              <a:buNone/>
            </a:pPr>
            <a:r>
              <a:rPr lang="es-ES" sz="2400" b="1" dirty="0" smtClean="0">
                <a:solidFill>
                  <a:srgbClr val="FFC000"/>
                </a:solidFill>
              </a:rPr>
              <a:t>Esto es lo que ha llevado a que los seres humanos siempre hayan estado divididos en </a:t>
            </a:r>
            <a:r>
              <a:rPr lang="es-ES" sz="2400" b="1" dirty="0" smtClean="0">
                <a:solidFill>
                  <a:srgbClr val="00B050"/>
                </a:solidFill>
              </a:rPr>
              <a:t>clases sociales</a:t>
            </a:r>
            <a:r>
              <a:rPr lang="es-ES" sz="2400" b="1" dirty="0" smtClean="0">
                <a:solidFill>
                  <a:srgbClr val="FFC000"/>
                </a:solidFill>
              </a:rPr>
              <a:t>, antagónicas, opuestas y en lucha, y dominados por una ideología, o conjunto de ideas inventadas por los propietarios de los medios de producción para ocultar sus intereses, disfrazándolo con imágenes nobles y perfectos razonamientos.</a:t>
            </a:r>
          </a:p>
          <a:p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743074" y="3208421"/>
            <a:ext cx="3689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echa abajo 5"/>
          <p:cNvSpPr/>
          <p:nvPr/>
        </p:nvSpPr>
        <p:spPr>
          <a:xfrm>
            <a:off x="5926273" y="4700337"/>
            <a:ext cx="699116" cy="529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909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884504" cy="970868"/>
          </a:xfrm>
        </p:spPr>
        <p:txBody>
          <a:bodyPr/>
          <a:lstStyle/>
          <a:p>
            <a:r>
              <a:rPr lang="es-ES" dirty="0" smtClean="0"/>
              <a:t>La sociabilidad humana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9389" y="1668378"/>
            <a:ext cx="11325727" cy="5069305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Las </a:t>
            </a:r>
            <a:r>
              <a:rPr lang="es-ES" sz="2800" b="1" dirty="0" smtClean="0">
                <a:solidFill>
                  <a:srgbClr val="FF0000"/>
                </a:solidFill>
              </a:rPr>
              <a:t>clases superiores </a:t>
            </a:r>
            <a:r>
              <a:rPr lang="es-ES" sz="2400" dirty="0" smtClean="0"/>
              <a:t>ha </a:t>
            </a:r>
            <a:r>
              <a:rPr lang="es-ES" sz="2400" b="1" dirty="0" smtClean="0"/>
              <a:t>legitimado</a:t>
            </a:r>
            <a:r>
              <a:rPr lang="es-ES" sz="2400" dirty="0" smtClean="0"/>
              <a:t> mediante el aparato ideológico y cultural (derecho, religión, filosofía…) </a:t>
            </a:r>
            <a:r>
              <a:rPr lang="es-ES" sz="2400" b="1" dirty="0" smtClean="0">
                <a:solidFill>
                  <a:srgbClr val="00B050"/>
                </a:solidFill>
              </a:rPr>
              <a:t>la opresión y la explotación </a:t>
            </a:r>
            <a:r>
              <a:rPr lang="es-ES" sz="2400" dirty="0" smtClean="0"/>
              <a:t>de las </a:t>
            </a:r>
            <a:r>
              <a:rPr lang="es-ES" sz="2800" b="1" dirty="0" smtClean="0">
                <a:solidFill>
                  <a:srgbClr val="FF0000"/>
                </a:solidFill>
              </a:rPr>
              <a:t>clases inferiores</a:t>
            </a:r>
            <a:r>
              <a:rPr lang="es-ES" sz="2400" dirty="0" smtClean="0"/>
              <a:t>     y las han mantenido en la ignorancia y la pobreza.</a:t>
            </a:r>
          </a:p>
          <a:p>
            <a:pPr marL="128016" lvl="1" indent="0">
              <a:buNone/>
            </a:pPr>
            <a:r>
              <a:rPr lang="es-ES" sz="2400" dirty="0" smtClean="0"/>
              <a:t>	Es cierto que la explotación y la lucha de clases no se han manifestado como tales hasta el </a:t>
            </a:r>
            <a:r>
              <a:rPr lang="es-ES" sz="2400" b="1" dirty="0" smtClean="0"/>
              <a:t>capitalismo</a:t>
            </a:r>
            <a:r>
              <a:rPr lang="es-ES" sz="2400" dirty="0" smtClean="0"/>
              <a:t> como forma de organizar la economía, pero siempre han existido    así el trabajo en lugar de realizar a los seres humanos, lo ha </a:t>
            </a:r>
            <a:r>
              <a:rPr lang="es-ES" sz="2400" b="1" dirty="0" smtClean="0">
                <a:solidFill>
                  <a:srgbClr val="00B050"/>
                </a:solidFill>
              </a:rPr>
              <a:t>alienado</a:t>
            </a:r>
            <a:r>
              <a:rPr lang="es-ES" sz="2400" dirty="0" smtClean="0"/>
              <a:t>    es decir, </a:t>
            </a:r>
            <a:r>
              <a:rPr lang="es-ES" sz="2400" b="1" dirty="0" smtClean="0">
                <a:solidFill>
                  <a:srgbClr val="00B050"/>
                </a:solidFill>
              </a:rPr>
              <a:t>lo han hecho vivir no “para sí”, sino “fuera de sí”, para otros, enfrentados también a la naturaleza    esto da a origen a una ideología que justificara la situación y contribuyera a mantenerla.</a:t>
            </a:r>
          </a:p>
          <a:p>
            <a:pPr marL="128016" lvl="1" indent="0">
              <a:buNone/>
            </a:pPr>
            <a:r>
              <a:rPr lang="es-ES" sz="2400" dirty="0" smtClean="0"/>
              <a:t>El </a:t>
            </a:r>
            <a:r>
              <a:rPr lang="es-ES" sz="2400" b="1" dirty="0" smtClean="0">
                <a:solidFill>
                  <a:srgbClr val="FF0000"/>
                </a:solidFill>
              </a:rPr>
              <a:t>trabajo</a:t>
            </a:r>
            <a:r>
              <a:rPr lang="es-ES" sz="2400" dirty="0" smtClean="0"/>
              <a:t> solo servirá para </a:t>
            </a:r>
            <a:r>
              <a:rPr lang="es-ES" sz="2400" b="1" dirty="0" smtClean="0"/>
              <a:t>realizar adecuadamente a los seres humanos cuando se produzca </a:t>
            </a:r>
            <a:r>
              <a:rPr lang="es-ES" sz="2400" b="1" dirty="0" smtClean="0">
                <a:solidFill>
                  <a:srgbClr val="00B050"/>
                </a:solidFill>
              </a:rPr>
              <a:t>la abolición del propiedad privada de los medios de producción </a:t>
            </a:r>
          </a:p>
          <a:p>
            <a:pPr marL="128016" lvl="1" indent="0">
              <a:buNone/>
            </a:pPr>
            <a:r>
              <a:rPr lang="es-ES" sz="2400" b="1" dirty="0">
                <a:solidFill>
                  <a:srgbClr val="00B050"/>
                </a:solidFill>
              </a:rPr>
              <a:t> </a:t>
            </a:r>
            <a:r>
              <a:rPr lang="es-ES" sz="2400" b="1" dirty="0" smtClean="0">
                <a:solidFill>
                  <a:srgbClr val="00B050"/>
                </a:solidFill>
              </a:rPr>
              <a:t>        </a:t>
            </a:r>
            <a:r>
              <a:rPr lang="es-ES" sz="2400" dirty="0" smtClean="0"/>
              <a:t>entonces la división y la lucha de clases dará lugar a la </a:t>
            </a:r>
            <a:r>
              <a:rPr lang="es-ES" sz="2400" b="1" dirty="0" smtClean="0">
                <a:solidFill>
                  <a:srgbClr val="FF0000"/>
                </a:solidFill>
              </a:rPr>
              <a:t>fraternidad universal      </a:t>
            </a:r>
            <a:r>
              <a:rPr lang="es-ES" sz="2400" dirty="0" smtClean="0"/>
              <a:t>los humanos se relacionarán con la naturaleza como con su cuerpo inorgánico y desaparecerá la ideología.  </a:t>
            </a:r>
            <a:endParaRPr lang="es-ES" sz="2400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1024128" y="2855495"/>
            <a:ext cx="387577" cy="20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9288379" y="3721768"/>
            <a:ext cx="3208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2133600" y="4347411"/>
            <a:ext cx="2406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1024128" y="5598695"/>
            <a:ext cx="387577" cy="272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10908632" y="5839326"/>
            <a:ext cx="4491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6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9720073" cy="938784"/>
          </a:xfrm>
        </p:spPr>
        <p:txBody>
          <a:bodyPr/>
          <a:lstStyle/>
          <a:p>
            <a:r>
              <a:rPr lang="es-ES" dirty="0"/>
              <a:t>La sociabilidad humana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2514" y="2224586"/>
            <a:ext cx="10290412" cy="4084774"/>
          </a:xfrm>
        </p:spPr>
        <p:txBody>
          <a:bodyPr/>
          <a:lstStyle/>
          <a:p>
            <a:r>
              <a:rPr lang="es-ES" dirty="0" smtClean="0"/>
              <a:t>El encargado de llevar a cabo esta revolución que acabe con la propiedad privada de los medios de producción   el </a:t>
            </a:r>
            <a:r>
              <a:rPr lang="es-ES" sz="2400" b="1" dirty="0" smtClean="0">
                <a:solidFill>
                  <a:srgbClr val="FF0000"/>
                </a:solidFill>
              </a:rPr>
              <a:t>proletariado</a:t>
            </a:r>
            <a:r>
              <a:rPr lang="es-ES" dirty="0" smtClean="0"/>
              <a:t>     es el único que constituye una </a:t>
            </a:r>
            <a:r>
              <a:rPr lang="es-ES" b="1" dirty="0" smtClean="0">
                <a:solidFill>
                  <a:srgbClr val="00B050"/>
                </a:solidFill>
              </a:rPr>
              <a:t>clase universal    </a:t>
            </a:r>
            <a:r>
              <a:rPr lang="es-ES" b="1" dirty="0" smtClean="0"/>
              <a:t>la universalidad que le da el carecer de todo y el representar lo común a todos los seres humanos: el </a:t>
            </a:r>
            <a:r>
              <a:rPr lang="es-ES" b="1" dirty="0" smtClean="0"/>
              <a:t>trabajo</a:t>
            </a:r>
          </a:p>
          <a:p>
            <a:endParaRPr lang="es-ES" b="1" dirty="0" smtClean="0"/>
          </a:p>
          <a:p>
            <a:pPr algn="ctr"/>
            <a:r>
              <a:rPr lang="es-ES" b="1" dirty="0" smtClean="0">
                <a:solidFill>
                  <a:srgbClr val="FFC000"/>
                </a:solidFill>
              </a:rPr>
              <a:t>Las anteriores revoluciones producidas en la Historia habían sido bienintencionadas, pero ineficaces      porque estaban realizadas por clases particulares, cosa que no es el proletariado     y aunque no habían sido conscientes, buscaban su propio beneficio y no el beneficio de toda la humanidad.</a:t>
            </a:r>
          </a:p>
          <a:p>
            <a:pPr algn="ctr"/>
            <a:r>
              <a:rPr lang="es-ES" b="1" dirty="0" smtClean="0">
                <a:solidFill>
                  <a:srgbClr val="FF0000"/>
                </a:solidFill>
              </a:rPr>
              <a:t>Para el marxismo no hay libertad individual si no ha libertad colectiva   </a:t>
            </a:r>
            <a:r>
              <a:rPr lang="es-ES" b="1" dirty="0" smtClean="0"/>
              <a:t>afirmar lo contrario 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00B050"/>
                </a:solidFill>
              </a:rPr>
              <a:t>ideología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6045959" y="3398292"/>
            <a:ext cx="504967" cy="3957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2893325" y="4749421"/>
            <a:ext cx="3821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2866030" y="5036024"/>
            <a:ext cx="286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66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Sigmund </a:t>
            </a:r>
            <a:r>
              <a:rPr lang="es-ES" dirty="0" err="1" smtClean="0"/>
              <a:t>freud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Sigmund Freud    </a:t>
            </a:r>
            <a:r>
              <a:rPr lang="es-ES" b="1" dirty="0"/>
              <a:t>comparte con el conductismo el rechazo de la conciencia como objeto propio y único de la psicología        </a:t>
            </a:r>
            <a:r>
              <a:rPr lang="es-ES" dirty="0"/>
              <a:t>sin embargo, sus métodos son completamente distintos:</a:t>
            </a:r>
            <a:r>
              <a:rPr lang="es-ES" b="1" dirty="0">
                <a:solidFill>
                  <a:srgbClr val="FFC000"/>
                </a:solidFill>
              </a:rPr>
              <a:t>	</a:t>
            </a:r>
          </a:p>
          <a:p>
            <a:pPr marL="0" indent="0" algn="ctr">
              <a:buNone/>
            </a:pPr>
            <a:r>
              <a:rPr lang="es-ES" b="1" dirty="0">
                <a:solidFill>
                  <a:srgbClr val="FFC000"/>
                </a:solidFill>
              </a:rPr>
              <a:t>Apela a la existencia de un </a:t>
            </a:r>
            <a:r>
              <a:rPr lang="es-ES" sz="2400" b="1" dirty="0">
                <a:solidFill>
                  <a:srgbClr val="FF0000"/>
                </a:solidFill>
              </a:rPr>
              <a:t>psiquismo</a:t>
            </a:r>
            <a:r>
              <a:rPr lang="es-ES" b="1" dirty="0">
                <a:solidFill>
                  <a:srgbClr val="FFC000"/>
                </a:solidFill>
              </a:rPr>
              <a:t> inconsciente        se deshace de la equivalencia entre mente y conciencia (dada por supuesta desde descartes</a:t>
            </a:r>
            <a:r>
              <a:rPr lang="es-ES" b="1" dirty="0" smtClean="0">
                <a:solidFill>
                  <a:srgbClr val="FFC000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s-ES" b="1" dirty="0" smtClean="0"/>
              <a:t>El </a:t>
            </a:r>
            <a:r>
              <a:rPr lang="es-ES" sz="2600" b="1" dirty="0" smtClean="0">
                <a:solidFill>
                  <a:srgbClr val="FF0000"/>
                </a:solidFill>
              </a:rPr>
              <a:t>ser humano </a:t>
            </a:r>
            <a:r>
              <a:rPr lang="es-ES" b="1" dirty="0" smtClean="0"/>
              <a:t>no es un ser racional, sino un ser </a:t>
            </a:r>
            <a:r>
              <a:rPr lang="es-ES" b="1" dirty="0" smtClean="0">
                <a:solidFill>
                  <a:srgbClr val="00B050"/>
                </a:solidFill>
              </a:rPr>
              <a:t>dominada por pulsiones y deseos de su inconsciente</a:t>
            </a:r>
            <a:endParaRPr lang="es-ES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Para descubrirlo, recurre a </a:t>
            </a:r>
            <a:r>
              <a:rPr lang="es-ES" b="1" dirty="0"/>
              <a:t>métodos</a:t>
            </a:r>
            <a:r>
              <a:rPr lang="es-ES" dirty="0"/>
              <a:t> como: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		  la </a:t>
            </a:r>
            <a:r>
              <a:rPr lang="es-ES" b="1" dirty="0">
                <a:solidFill>
                  <a:srgbClr val="00B050"/>
                </a:solidFill>
              </a:rPr>
              <a:t>introspección</a:t>
            </a:r>
            <a:r>
              <a:rPr lang="es-ES" dirty="0"/>
              <a:t> y la </a:t>
            </a:r>
            <a:r>
              <a:rPr lang="es-ES" b="1" dirty="0">
                <a:solidFill>
                  <a:srgbClr val="00B050"/>
                </a:solidFill>
              </a:rPr>
              <a:t>asociación libre      </a:t>
            </a:r>
            <a:r>
              <a:rPr lang="es-ES" dirty="0"/>
              <a:t>por parte del </a:t>
            </a:r>
            <a:r>
              <a:rPr lang="es-ES" b="1" dirty="0"/>
              <a:t>sujeto</a:t>
            </a:r>
          </a:p>
          <a:p>
            <a:pPr marL="0" indent="0">
              <a:buNone/>
            </a:pPr>
            <a:r>
              <a:rPr lang="es-ES" dirty="0"/>
              <a:t>		  la </a:t>
            </a:r>
            <a:r>
              <a:rPr lang="es-ES" b="1" dirty="0">
                <a:solidFill>
                  <a:srgbClr val="00B050"/>
                </a:solidFill>
              </a:rPr>
              <a:t>hermenéutica</a:t>
            </a:r>
            <a:r>
              <a:rPr lang="es-ES" dirty="0"/>
              <a:t> o </a:t>
            </a:r>
            <a:r>
              <a:rPr lang="es-ES" b="1" dirty="0">
                <a:solidFill>
                  <a:srgbClr val="00B050"/>
                </a:solidFill>
              </a:rPr>
              <a:t>interpretación</a:t>
            </a:r>
            <a:r>
              <a:rPr lang="es-ES" dirty="0"/>
              <a:t>      por parte del </a:t>
            </a:r>
            <a:r>
              <a:rPr lang="es-ES" b="1" dirty="0"/>
              <a:t>psicólogo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6776113" y="3248168"/>
            <a:ext cx="518615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1269241" y="2784143"/>
            <a:ext cx="327546" cy="218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7642746" y="3425588"/>
            <a:ext cx="477672" cy="1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7315200" y="5568287"/>
            <a:ext cx="436728" cy="1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6823881" y="6005015"/>
            <a:ext cx="4230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184" y="4014978"/>
            <a:ext cx="1828800" cy="249555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79" y="4969111"/>
            <a:ext cx="2057871" cy="154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97030"/>
            <a:ext cx="10157678" cy="1499616"/>
          </a:xfrm>
        </p:spPr>
        <p:txBody>
          <a:bodyPr/>
          <a:lstStyle/>
          <a:p>
            <a:r>
              <a:rPr lang="es-ES" dirty="0" smtClean="0"/>
              <a:t>La reflexión filosófica sobre el ser humano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4128" y="1449977"/>
            <a:ext cx="9720073" cy="4859383"/>
          </a:xfrm>
        </p:spPr>
        <p:txBody>
          <a:bodyPr/>
          <a:lstStyle/>
          <a:p>
            <a:r>
              <a:rPr lang="es-ES" dirty="0" smtClean="0"/>
              <a:t>En todas las épocas, las </a:t>
            </a:r>
            <a:r>
              <a:rPr lang="es-ES" b="1" dirty="0" smtClean="0">
                <a:solidFill>
                  <a:srgbClr val="00B050"/>
                </a:solidFill>
              </a:rPr>
              <a:t>distintas culturas </a:t>
            </a:r>
            <a:r>
              <a:rPr lang="es-ES" dirty="0" smtClean="0"/>
              <a:t>han ido perfilando a lo largo del tiempo un </a:t>
            </a:r>
            <a:r>
              <a:rPr lang="es-ES" sz="3200" b="1" dirty="0" smtClean="0">
                <a:solidFill>
                  <a:srgbClr val="FF0000"/>
                </a:solidFill>
              </a:rPr>
              <a:t>prototipo de ser humano </a:t>
            </a:r>
            <a:r>
              <a:rPr lang="es-ES" dirty="0" smtClean="0"/>
              <a:t>que encarna sus </a:t>
            </a:r>
            <a:r>
              <a:rPr lang="es-ES" b="1" dirty="0" smtClean="0">
                <a:solidFill>
                  <a:srgbClr val="00B050"/>
                </a:solidFill>
              </a:rPr>
              <a:t>valores más altos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04" y="2295422"/>
            <a:ext cx="2629987" cy="185194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4152" y="4160243"/>
            <a:ext cx="1724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Héroe homérico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636793" y="4212390"/>
            <a:ext cx="2934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sabio del clasicismo griego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604" y="2326842"/>
            <a:ext cx="2482581" cy="186923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615" y="2212364"/>
            <a:ext cx="1625052" cy="201806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434574" y="4147370"/>
            <a:ext cx="275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guerrero de los bárbaros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849410" y="4317046"/>
            <a:ext cx="2388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santo del cristianismo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0029621" y="3837077"/>
            <a:ext cx="2021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santo guerrero medieval (cruzado)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90974" y="6542673"/>
            <a:ext cx="309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comerciante renacentista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892513" y="6488668"/>
            <a:ext cx="367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revolucionario de la modernidad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501638" y="6447859"/>
            <a:ext cx="4744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empresario de éxito del mundo contemporáneo</a:t>
            </a:r>
            <a:endParaRPr lang="es-ES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886" y="2206800"/>
            <a:ext cx="1546440" cy="211024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5615" y="2055021"/>
            <a:ext cx="2247175" cy="182203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793" y="4577673"/>
            <a:ext cx="1949743" cy="204370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5860" y="4649473"/>
            <a:ext cx="3309509" cy="18300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3985" y="4686378"/>
            <a:ext cx="2762056" cy="186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25658"/>
            <a:ext cx="9720072" cy="1499616"/>
          </a:xfrm>
        </p:spPr>
        <p:txBody>
          <a:bodyPr/>
          <a:lstStyle/>
          <a:p>
            <a:r>
              <a:rPr lang="es-ES" dirty="0"/>
              <a:t>Sigmund </a:t>
            </a:r>
            <a:r>
              <a:rPr lang="es-ES" dirty="0" err="1"/>
              <a:t>freud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2" r="1133" b="802"/>
          <a:stretch/>
        </p:blipFill>
        <p:spPr>
          <a:xfrm>
            <a:off x="851755" y="1842449"/>
            <a:ext cx="5672657" cy="4534516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974006" y="1712146"/>
            <a:ext cx="4968046" cy="438619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Dot"/>
          </a:ln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Tw Cen MT" panose="020B0602020104020603" pitchFamily="34" charset="0"/>
              <a:buNone/>
            </a:pPr>
            <a:endParaRPr lang="es-ES" smtClean="0"/>
          </a:p>
          <a:p>
            <a:pPr marL="0" indent="0">
              <a:buFont typeface="Tw Cen MT" panose="020B0602020104020603" pitchFamily="34" charset="0"/>
              <a:buNone/>
            </a:pPr>
            <a:r>
              <a:rPr lang="es-ES" b="1" smtClean="0"/>
              <a:t>El psicoanálisis de Freud es más que una teoría y una terapia psicológica</a:t>
            </a:r>
            <a:r>
              <a:rPr lang="es-ES" smtClean="0"/>
              <a:t>: es una forma de entender el mundo y al ser humano que incluye interpretaciones del arte, la religión, la moral, la historia… </a:t>
            </a:r>
          </a:p>
          <a:p>
            <a:pPr marL="0" indent="0">
              <a:buFont typeface="Tw Cen MT" panose="020B0602020104020603" pitchFamily="34" charset="0"/>
              <a:buNone/>
            </a:pPr>
            <a:r>
              <a:rPr lang="es-ES" smtClean="0"/>
              <a:t>Por este motivo, </a:t>
            </a:r>
            <a:r>
              <a:rPr lang="es-ES" b="1" smtClean="0">
                <a:solidFill>
                  <a:srgbClr val="FFC000"/>
                </a:solidFill>
              </a:rPr>
              <a:t>algunos psicólogos que aceptaban preceptos metodológicos por ejemplo, pero no filosóficos</a:t>
            </a:r>
            <a:r>
              <a:rPr lang="es-ES" smtClean="0"/>
              <a:t>, crearon sus propias escuelas de psicoanálisis     </a:t>
            </a:r>
            <a:r>
              <a:rPr lang="es-ES" b="1" smtClean="0">
                <a:solidFill>
                  <a:schemeClr val="accent6">
                    <a:lumMod val="75000"/>
                  </a:schemeClr>
                </a:solidFill>
              </a:rPr>
              <a:t>Adler</a:t>
            </a:r>
            <a:r>
              <a:rPr lang="es-ES" smtClean="0"/>
              <a:t> y </a:t>
            </a:r>
            <a:r>
              <a:rPr lang="es-ES" b="1" smtClean="0">
                <a:solidFill>
                  <a:schemeClr val="accent6">
                    <a:lumMod val="75000"/>
                  </a:schemeClr>
                </a:solidFill>
              </a:rPr>
              <a:t>Jung</a:t>
            </a:r>
            <a:r>
              <a:rPr lang="es-ES" smtClean="0"/>
              <a:t>.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883" y="5297740"/>
            <a:ext cx="1539548" cy="156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9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36055" cy="1499616"/>
          </a:xfrm>
        </p:spPr>
        <p:txBody>
          <a:bodyPr/>
          <a:lstStyle/>
          <a:p>
            <a:r>
              <a:rPr lang="es-ES" dirty="0"/>
              <a:t>La reflexión filosófica sobre el ser humano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47985" y="1946366"/>
            <a:ext cx="11208586" cy="4558937"/>
          </a:xfrm>
        </p:spPr>
        <p:txBody>
          <a:bodyPr/>
          <a:lstStyle/>
          <a:p>
            <a:r>
              <a:rPr lang="es-ES" sz="2800" b="1" dirty="0" smtClean="0">
                <a:solidFill>
                  <a:srgbClr val="FF0000"/>
                </a:solidFill>
              </a:rPr>
              <a:t>Descripción del héroe </a:t>
            </a:r>
            <a:r>
              <a:rPr lang="es-ES" dirty="0" smtClean="0"/>
              <a:t>de cada etapa        </a:t>
            </a:r>
            <a:r>
              <a:rPr lang="es-ES" b="1" dirty="0" smtClean="0">
                <a:solidFill>
                  <a:srgbClr val="00B050"/>
                </a:solidFill>
              </a:rPr>
              <a:t>idealización del ser humano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Detrás de esto hay una forma de entender al ser</a:t>
            </a:r>
            <a:r>
              <a:rPr lang="es-ES" b="1" dirty="0" smtClean="0">
                <a:solidFill>
                  <a:srgbClr val="00B050"/>
                </a:solidFill>
              </a:rPr>
              <a:t> humano arquetípico     </a:t>
            </a:r>
            <a:r>
              <a:rPr lang="es-ES" dirty="0" smtClean="0"/>
              <a:t>poseedor de unas </a:t>
            </a:r>
            <a:r>
              <a:rPr lang="es-ES" b="1" dirty="0" smtClean="0"/>
              <a:t>determinadas cualidades físicas y mentales </a:t>
            </a:r>
            <a:r>
              <a:rPr lang="es-ES" dirty="0" smtClean="0"/>
              <a:t>que le hacen ser lo que es.</a:t>
            </a:r>
            <a:endParaRPr lang="es-ES" dirty="0"/>
          </a:p>
          <a:p>
            <a:r>
              <a:rPr lang="es-ES" dirty="0" smtClean="0"/>
              <a:t>Al menos desde Sócrates (s. V a. de C.), </a:t>
            </a:r>
            <a:r>
              <a:rPr lang="es-ES" sz="2800" b="1" dirty="0" smtClean="0">
                <a:solidFill>
                  <a:srgbClr val="FF0000"/>
                </a:solidFill>
              </a:rPr>
              <a:t>la filosofía </a:t>
            </a:r>
            <a:r>
              <a:rPr lang="es-ES" dirty="0" smtClean="0"/>
              <a:t>se ha ocupado </a:t>
            </a:r>
            <a:r>
              <a:rPr lang="es-ES" b="1" dirty="0" smtClean="0">
                <a:solidFill>
                  <a:srgbClr val="00B050"/>
                </a:solidFill>
              </a:rPr>
              <a:t>de hacer preguntas sobre lo que hace al ser humano ser lo que es</a:t>
            </a:r>
            <a:r>
              <a:rPr lang="es-ES" dirty="0" smtClean="0"/>
              <a:t>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724143" y="2259875"/>
            <a:ext cx="509451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echa abajo 5"/>
          <p:cNvSpPr/>
          <p:nvPr/>
        </p:nvSpPr>
        <p:spPr>
          <a:xfrm>
            <a:off x="5068388" y="2688336"/>
            <a:ext cx="444137" cy="365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8556172" y="320040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lamada de nube 8"/>
          <p:cNvSpPr/>
          <p:nvPr/>
        </p:nvSpPr>
        <p:spPr>
          <a:xfrm>
            <a:off x="9008150" y="4368219"/>
            <a:ext cx="2795452" cy="13585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¿Qué somos los seres humanos?</a:t>
            </a:r>
            <a:endParaRPr lang="es-ES" b="1" dirty="0"/>
          </a:p>
        </p:txBody>
      </p:sp>
      <p:sp>
        <p:nvSpPr>
          <p:cNvPr id="10" name="Llamada de nube 9"/>
          <p:cNvSpPr/>
          <p:nvPr/>
        </p:nvSpPr>
        <p:spPr>
          <a:xfrm flipH="1">
            <a:off x="5799910" y="4161390"/>
            <a:ext cx="3122022" cy="17721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¿somos seres especiales o simplemente una especie entre todas las demás?</a:t>
            </a:r>
            <a:endParaRPr lang="es-ES" b="1" dirty="0"/>
          </a:p>
        </p:txBody>
      </p:sp>
      <p:sp>
        <p:nvSpPr>
          <p:cNvPr id="11" name="Llamada de nube 10"/>
          <p:cNvSpPr/>
          <p:nvPr/>
        </p:nvSpPr>
        <p:spPr>
          <a:xfrm>
            <a:off x="2928691" y="4541513"/>
            <a:ext cx="2795452" cy="13585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¿Qué lugar ocupamos en el mundo?</a:t>
            </a:r>
            <a:endParaRPr lang="es-ES" b="1" dirty="0"/>
          </a:p>
        </p:txBody>
      </p:sp>
      <p:sp>
        <p:nvSpPr>
          <p:cNvPr id="12" name="Llamada de nube 11"/>
          <p:cNvSpPr/>
          <p:nvPr/>
        </p:nvSpPr>
        <p:spPr>
          <a:xfrm flipH="1">
            <a:off x="107115" y="4472502"/>
            <a:ext cx="2821575" cy="149634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¿Debemos guiarnos por la razón o solo por los sentimientos?</a:t>
            </a:r>
            <a:endParaRPr lang="es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82883" y="6156957"/>
            <a:ext cx="1200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Estas y otras preguntas se han intentado responder desde distintos autores, sistemas filosóficos… pero el problema </a:t>
            </a:r>
            <a:r>
              <a:rPr lang="es-ES" b="1" dirty="0" smtClean="0">
                <a:solidFill>
                  <a:srgbClr val="FF0000"/>
                </a:solidFill>
              </a:rPr>
              <a:t>mente- cerebro </a:t>
            </a:r>
            <a:r>
              <a:rPr lang="es-ES" dirty="0" smtClean="0"/>
              <a:t>sigue sin resolverse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21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Dualismos y monismos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6834" y="1907177"/>
            <a:ext cx="9947367" cy="487244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Los </a:t>
            </a:r>
            <a:r>
              <a:rPr lang="es-ES" sz="3200" b="1" dirty="0" smtClean="0">
                <a:solidFill>
                  <a:srgbClr val="FF0000"/>
                </a:solidFill>
              </a:rPr>
              <a:t>dualismos</a:t>
            </a:r>
            <a:r>
              <a:rPr lang="es-ES" dirty="0" smtClean="0"/>
              <a:t>, de carácter espiritualista o idealista, </a:t>
            </a:r>
            <a:r>
              <a:rPr lang="es-ES" b="1" dirty="0" smtClean="0"/>
              <a:t>conciben al ser humano como un ser compuesto de dos sustancias</a:t>
            </a:r>
            <a:r>
              <a:rPr lang="es-ES" dirty="0" smtClean="0"/>
              <a:t>       el </a:t>
            </a:r>
            <a:r>
              <a:rPr lang="es-ES" b="1" dirty="0" smtClean="0">
                <a:solidFill>
                  <a:srgbClr val="00B050"/>
                </a:solidFill>
              </a:rPr>
              <a:t>cuerpo</a:t>
            </a:r>
            <a:r>
              <a:rPr lang="es-ES" dirty="0" smtClean="0"/>
              <a:t> y el </a:t>
            </a:r>
            <a:r>
              <a:rPr lang="es-ES" b="1" dirty="0" smtClean="0">
                <a:solidFill>
                  <a:srgbClr val="00B050"/>
                </a:solidFill>
              </a:rPr>
              <a:t>alma </a:t>
            </a:r>
            <a:r>
              <a:rPr lang="es-ES" b="1" dirty="0" smtClean="0"/>
              <a:t>(el </a:t>
            </a:r>
            <a:r>
              <a:rPr lang="es-ES" b="1" dirty="0" smtClean="0">
                <a:solidFill>
                  <a:srgbClr val="00B050"/>
                </a:solidFill>
              </a:rPr>
              <a:t>cuerpo </a:t>
            </a:r>
            <a:r>
              <a:rPr lang="es-ES" b="1" dirty="0" smtClean="0"/>
              <a:t>y el </a:t>
            </a:r>
            <a:r>
              <a:rPr lang="es-ES" b="1" dirty="0" smtClean="0">
                <a:solidFill>
                  <a:srgbClr val="00B050"/>
                </a:solidFill>
              </a:rPr>
              <a:t>espíritu</a:t>
            </a:r>
            <a:r>
              <a:rPr lang="es-ES" b="1" dirty="0" smtClean="0"/>
              <a:t>)       </a:t>
            </a:r>
            <a:r>
              <a:rPr lang="es-ES" dirty="0" smtClean="0"/>
              <a:t>Ambos son </a:t>
            </a:r>
            <a:r>
              <a:rPr lang="es-ES" b="1" dirty="0" smtClean="0"/>
              <a:t>cualitativamente diferentes</a:t>
            </a:r>
            <a:r>
              <a:rPr lang="es-ES" dirty="0" smtClean="0"/>
              <a:t> e </a:t>
            </a:r>
            <a:r>
              <a:rPr lang="es-ES" b="1" dirty="0" smtClean="0"/>
              <a:t>independientes, </a:t>
            </a:r>
            <a:r>
              <a:rPr lang="es-ES" dirty="0" smtClean="0"/>
              <a:t>pero tienen entre sí algún tipo de </a:t>
            </a:r>
            <a:r>
              <a:rPr lang="es-ES" b="1" dirty="0" smtClean="0"/>
              <a:t>interacción</a:t>
            </a:r>
            <a:r>
              <a:rPr lang="es-ES" dirty="0" smtClean="0"/>
              <a:t> o </a:t>
            </a:r>
            <a:r>
              <a:rPr lang="es-ES" b="1" dirty="0" smtClean="0"/>
              <a:t>correlación</a:t>
            </a:r>
          </a:p>
          <a:p>
            <a:r>
              <a:rPr lang="es-ES" dirty="0" smtClean="0"/>
              <a:t>así producen </a:t>
            </a:r>
            <a:r>
              <a:rPr lang="es-ES" sz="2800" b="1" dirty="0" smtClean="0">
                <a:solidFill>
                  <a:srgbClr val="00B050"/>
                </a:solidFill>
              </a:rPr>
              <a:t>fenómenos</a:t>
            </a:r>
            <a:r>
              <a:rPr lang="es-ES" dirty="0" smtClean="0"/>
              <a:t> distintos        </a:t>
            </a:r>
            <a:r>
              <a:rPr lang="es-ES" b="1" dirty="0" smtClean="0"/>
              <a:t>El cuerpo: </a:t>
            </a:r>
            <a:r>
              <a:rPr lang="es-ES" b="1" dirty="0" smtClean="0">
                <a:solidFill>
                  <a:srgbClr val="00B050"/>
                </a:solidFill>
              </a:rPr>
              <a:t>fenómenos biológicos</a:t>
            </a:r>
            <a:r>
              <a:rPr lang="es-ES" b="1" dirty="0" smtClean="0"/>
              <a:t>; el alma: </a:t>
            </a:r>
            <a:r>
              <a:rPr lang="es-ES" b="1" dirty="0" smtClean="0">
                <a:solidFill>
                  <a:srgbClr val="00B050"/>
                </a:solidFill>
              </a:rPr>
              <a:t>fenómenos mentales</a:t>
            </a:r>
            <a:r>
              <a:rPr lang="es-ES" b="1" dirty="0" smtClean="0"/>
              <a:t>.</a:t>
            </a:r>
            <a:endParaRPr lang="es-ES" b="1" dirty="0"/>
          </a:p>
          <a:p>
            <a:r>
              <a:rPr lang="es-ES" dirty="0" smtClean="0"/>
              <a:t>En lo que </a:t>
            </a:r>
            <a:r>
              <a:rPr lang="es-ES" b="1" dirty="0" smtClean="0">
                <a:solidFill>
                  <a:srgbClr val="00B050"/>
                </a:solidFill>
              </a:rPr>
              <a:t>difieren</a:t>
            </a:r>
            <a:r>
              <a:rPr lang="es-ES" b="1" dirty="0" smtClean="0"/>
              <a:t> los dualismo en establecer las relaciones </a:t>
            </a:r>
          </a:p>
          <a:p>
            <a:r>
              <a:rPr lang="es-ES" dirty="0" smtClean="0"/>
              <a:t>entre esas dos sustancias distintas</a:t>
            </a:r>
            <a:r>
              <a:rPr lang="es-ES" b="1" dirty="0" smtClean="0"/>
              <a:t>      se va desde la </a:t>
            </a:r>
          </a:p>
          <a:p>
            <a:r>
              <a:rPr lang="es-ES" b="1" dirty="0" smtClean="0"/>
              <a:t>autonomía total a la afirmación de su interacción continua.</a:t>
            </a:r>
          </a:p>
          <a:p>
            <a:r>
              <a:rPr lang="es-ES" dirty="0" smtClean="0"/>
              <a:t>Esta posición ha sido mayoritaria en nuestra cultura hasta</a:t>
            </a:r>
          </a:p>
          <a:p>
            <a:r>
              <a:rPr lang="es-ES" dirty="0" smtClean="0"/>
              <a:t> el s. XVIII: Platón, Aristóteles, Autores cristianos, Descartes, Kant…</a:t>
            </a:r>
          </a:p>
          <a:p>
            <a:r>
              <a:rPr lang="es-ES" dirty="0" smtClean="0"/>
              <a:t>Son representantes del </a:t>
            </a:r>
            <a:r>
              <a:rPr lang="es-ES" b="1" dirty="0" smtClean="0">
                <a:solidFill>
                  <a:srgbClr val="00B050"/>
                </a:solidFill>
              </a:rPr>
              <a:t>dualismo antropológico</a:t>
            </a:r>
            <a:r>
              <a:rPr lang="es-ES" dirty="0" smtClean="0"/>
              <a:t>.</a:t>
            </a:r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5852159" y="2481942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5068386" y="3498233"/>
            <a:ext cx="47026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 abajo 7"/>
          <p:cNvSpPr/>
          <p:nvPr/>
        </p:nvSpPr>
        <p:spPr>
          <a:xfrm>
            <a:off x="7106194" y="3030582"/>
            <a:ext cx="627017" cy="3370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/>
          <p:cNvCxnSpPr/>
          <p:nvPr/>
        </p:nvCxnSpPr>
        <p:spPr>
          <a:xfrm flipV="1">
            <a:off x="4663436" y="4650377"/>
            <a:ext cx="444137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417" y="3737069"/>
            <a:ext cx="3553097" cy="30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3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Dualismos y monismos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2069" y="2220686"/>
            <a:ext cx="11652069" cy="4637314"/>
          </a:xfrm>
        </p:spPr>
        <p:txBody>
          <a:bodyPr>
            <a:normAutofit/>
          </a:bodyPr>
          <a:lstStyle/>
          <a:p>
            <a:r>
              <a:rPr lang="es-ES" dirty="0" smtClean="0"/>
              <a:t>Los </a:t>
            </a:r>
            <a:r>
              <a:rPr lang="es-ES" sz="3200" b="1" dirty="0" smtClean="0">
                <a:solidFill>
                  <a:srgbClr val="FF0000"/>
                </a:solidFill>
              </a:rPr>
              <a:t>monismos</a:t>
            </a:r>
            <a:r>
              <a:rPr lang="es-ES" dirty="0" smtClean="0"/>
              <a:t>, mayoritariamente </a:t>
            </a:r>
            <a:r>
              <a:rPr lang="es-ES" b="1" dirty="0" smtClean="0"/>
              <a:t>materialistas</a:t>
            </a:r>
            <a:r>
              <a:rPr lang="es-ES" dirty="0" smtClean="0"/>
              <a:t>, afirman que </a:t>
            </a:r>
            <a:r>
              <a:rPr lang="es-ES" b="1" dirty="0" smtClean="0"/>
              <a:t>el hombre es una única realidad de carácter material</a:t>
            </a:r>
            <a:r>
              <a:rPr lang="es-ES" dirty="0" smtClean="0"/>
              <a:t>      el </a:t>
            </a:r>
            <a:r>
              <a:rPr lang="es-ES" b="1" dirty="0" smtClean="0">
                <a:solidFill>
                  <a:srgbClr val="00B050"/>
                </a:solidFill>
              </a:rPr>
              <a:t>cuerpo</a:t>
            </a:r>
            <a:r>
              <a:rPr lang="es-ES" dirty="0" smtClean="0"/>
              <a:t> (del que el cerebro forma parte) y explican todos los procesos mentales recurriendo al </a:t>
            </a:r>
            <a:r>
              <a:rPr lang="es-ES" b="1" dirty="0" smtClean="0">
                <a:solidFill>
                  <a:srgbClr val="00B050"/>
                </a:solidFill>
              </a:rPr>
              <a:t>cerebro</a:t>
            </a:r>
            <a:r>
              <a:rPr lang="es-ES" dirty="0" smtClean="0"/>
              <a:t>.</a:t>
            </a:r>
          </a:p>
          <a:p>
            <a:r>
              <a:rPr lang="es-ES" dirty="0" smtClean="0"/>
              <a:t>Se diferencias, por entender de manera distinta la naturaleza, las propiedades, el funcionamiento de la base material que produce el pensamiento      es frecuente distinguir entre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monismo reduccionista</a:t>
            </a:r>
            <a:r>
              <a:rPr lang="es-ES" b="1" dirty="0" smtClean="0"/>
              <a:t>: todas las funciones intelectuales, emocionales y sensitivas, así como los recuerdos y los proyectos, no son más que reacciones físico-químicas del sistema nervioso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monismos </a:t>
            </a:r>
            <a:r>
              <a:rPr lang="es-ES" b="1" dirty="0" err="1" smtClean="0">
                <a:solidFill>
                  <a:srgbClr val="00B050"/>
                </a:solidFill>
              </a:rPr>
              <a:t>emergentistas</a:t>
            </a:r>
            <a:r>
              <a:rPr lang="es-ES" b="1" dirty="0" smtClean="0">
                <a:solidFill>
                  <a:srgbClr val="00B050"/>
                </a:solidFill>
              </a:rPr>
              <a:t>: </a:t>
            </a:r>
            <a:r>
              <a:rPr lang="es-ES" b="1" dirty="0" smtClean="0"/>
              <a:t>solo existe una realidad, la materia, que se articula en tres niveles: físico-químico, biológico y psíquico. En la interacción entre ellos emergen cualidades que, por separado, no tienen sentido.</a:t>
            </a:r>
          </a:p>
          <a:p>
            <a:r>
              <a:rPr lang="es-ES" dirty="0" smtClean="0"/>
              <a:t>Los monismos no han tenido una gran influencia cultural en el pasado, pero a partir de los siglos XIX y XX sus planteamientos han pasado a ser mayoritarios.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2651760" y="2886891"/>
            <a:ext cx="431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5421085" y="3958046"/>
            <a:ext cx="4049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 abajo 7"/>
          <p:cNvSpPr/>
          <p:nvPr/>
        </p:nvSpPr>
        <p:spPr>
          <a:xfrm>
            <a:off x="5826034" y="5772506"/>
            <a:ext cx="888275" cy="378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168" y="0"/>
            <a:ext cx="3340826" cy="229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8" y="243861"/>
            <a:ext cx="9720072" cy="1499616"/>
          </a:xfrm>
        </p:spPr>
        <p:txBody>
          <a:bodyPr/>
          <a:lstStyle/>
          <a:p>
            <a:r>
              <a:rPr lang="es-ES" dirty="0" smtClean="0"/>
              <a:t>Concepción racionalista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8011" y="1743476"/>
            <a:ext cx="11540382" cy="4840203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El término </a:t>
            </a:r>
            <a:r>
              <a:rPr lang="es-ES" sz="2800" b="1" dirty="0" smtClean="0">
                <a:solidFill>
                  <a:srgbClr val="FF0000"/>
                </a:solidFill>
              </a:rPr>
              <a:t>“racionalismo” </a:t>
            </a:r>
            <a:r>
              <a:rPr lang="es-ES" dirty="0" smtClean="0"/>
              <a:t>posee pluralidad de sentidos     el más común es el utilizado para hacer referencia al </a:t>
            </a:r>
            <a:r>
              <a:rPr lang="es-ES" b="1" dirty="0" smtClean="0">
                <a:solidFill>
                  <a:srgbClr val="00B050"/>
                </a:solidFill>
              </a:rPr>
              <a:t>ser humano como racional</a:t>
            </a:r>
            <a:r>
              <a:rPr lang="es-ES" dirty="0" smtClean="0"/>
              <a:t> y, además, piensan que </a:t>
            </a:r>
            <a:r>
              <a:rPr lang="es-ES" b="1" dirty="0" smtClean="0"/>
              <a:t>la razón es el instrumento más adecuado que posee el ser humano para resolver problemas</a:t>
            </a:r>
            <a:r>
              <a:rPr lang="es-ES" dirty="0" smtClean="0"/>
              <a:t>.</a:t>
            </a:r>
          </a:p>
          <a:p>
            <a:r>
              <a:rPr lang="es-ES" b="1" dirty="0" smtClean="0"/>
              <a:t>NOTA</a:t>
            </a:r>
            <a:r>
              <a:rPr lang="es-ES" dirty="0" smtClean="0"/>
              <a:t>: Aunque este término se utiliza específicamente para designar la corriente filosófica que surge en el s. XVII con Descartes, la filosofía griega desde sus inicios puede considerarse mayoritariamente racionalista.</a:t>
            </a:r>
          </a:p>
          <a:p>
            <a:r>
              <a:rPr lang="es-ES" sz="2800" b="1" dirty="0" smtClean="0">
                <a:solidFill>
                  <a:srgbClr val="FF0000"/>
                </a:solidFill>
              </a:rPr>
              <a:t>El ser humano </a:t>
            </a:r>
          </a:p>
          <a:p>
            <a:r>
              <a:rPr lang="es-ES" dirty="0" smtClean="0"/>
              <a:t>Para los filósofos griegos los distintivos </a:t>
            </a:r>
          </a:p>
          <a:p>
            <a:r>
              <a:rPr lang="es-ES" dirty="0"/>
              <a:t>e</a:t>
            </a:r>
            <a:r>
              <a:rPr lang="es-ES" dirty="0" smtClean="0"/>
              <a:t>specíficos del ser humano son la </a:t>
            </a:r>
            <a:r>
              <a:rPr lang="es-ES" b="1" dirty="0" smtClean="0">
                <a:solidFill>
                  <a:srgbClr val="00B050"/>
                </a:solidFill>
              </a:rPr>
              <a:t>palabra </a:t>
            </a:r>
            <a:r>
              <a:rPr lang="es-ES" dirty="0" smtClean="0"/>
              <a:t>y</a:t>
            </a:r>
          </a:p>
          <a:p>
            <a:r>
              <a:rPr lang="es-ES" dirty="0"/>
              <a:t>l</a:t>
            </a:r>
            <a:r>
              <a:rPr lang="es-ES" dirty="0" smtClean="0"/>
              <a:t>a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smtClean="0">
                <a:solidFill>
                  <a:srgbClr val="00B050"/>
                </a:solidFill>
              </a:rPr>
              <a:t>razón</a:t>
            </a:r>
            <a:r>
              <a:rPr lang="es-ES" dirty="0" smtClean="0"/>
              <a:t>, el </a:t>
            </a:r>
            <a:r>
              <a:rPr lang="es-ES" b="1" dirty="0" smtClean="0">
                <a:solidFill>
                  <a:srgbClr val="00B050"/>
                </a:solidFill>
              </a:rPr>
              <a:t>logos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y la </a:t>
            </a:r>
            <a:r>
              <a:rPr lang="es-ES" b="1" dirty="0" smtClean="0">
                <a:solidFill>
                  <a:srgbClr val="00B050"/>
                </a:solidFill>
              </a:rPr>
              <a:t>palabra racional</a:t>
            </a:r>
            <a:r>
              <a:rPr lang="es-ES" b="1" dirty="0" smtClean="0"/>
              <a:t>.</a:t>
            </a:r>
          </a:p>
          <a:p>
            <a:pPr marL="128016" lvl="1" indent="0">
              <a:buNone/>
            </a:pPr>
            <a:endParaRPr lang="es-ES" b="1" dirty="0" smtClean="0">
              <a:solidFill>
                <a:srgbClr val="7030A0"/>
              </a:solidFill>
            </a:endParaRPr>
          </a:p>
          <a:p>
            <a:pPr marL="128016" lvl="1" indent="0">
              <a:buNone/>
            </a:pPr>
            <a:r>
              <a:rPr lang="es-ES" b="1" dirty="0" smtClean="0">
                <a:solidFill>
                  <a:srgbClr val="7030A0"/>
                </a:solidFill>
              </a:rPr>
              <a:t>                            </a:t>
            </a:r>
          </a:p>
          <a:p>
            <a:pPr marL="128016" lvl="1" indent="0">
              <a:buNone/>
            </a:pPr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smtClean="0">
                <a:solidFill>
                  <a:srgbClr val="7030A0"/>
                </a:solidFill>
              </a:rPr>
              <a:t>            DIMENSIÓN INDIVIDUAL DEL SER HUMANO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302137" y="2024742"/>
            <a:ext cx="365760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t="8689" r="723" b="5178"/>
          <a:stretch/>
        </p:blipFill>
        <p:spPr>
          <a:xfrm>
            <a:off x="5884164" y="3499060"/>
            <a:ext cx="6199972" cy="29913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6490454"/>
            <a:ext cx="1014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Logos</a:t>
            </a:r>
            <a:r>
              <a:rPr lang="es-ES" dirty="0" smtClean="0"/>
              <a:t> significa a la vez “palabra” y “razón”. Es la “palabra racional” o la “racionalidad lingüística”</a:t>
            </a:r>
            <a:endParaRPr lang="es-ES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418011" y="6475605"/>
            <a:ext cx="56562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echa abajo 10"/>
          <p:cNvSpPr/>
          <p:nvPr/>
        </p:nvSpPr>
        <p:spPr>
          <a:xfrm>
            <a:off x="3082835" y="5494105"/>
            <a:ext cx="627017" cy="535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9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Concepción racionalista. El ser humano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9269" y="1933302"/>
            <a:ext cx="11194868" cy="4924697"/>
          </a:xfrm>
        </p:spPr>
        <p:txBody>
          <a:bodyPr>
            <a:normAutofit/>
          </a:bodyPr>
          <a:lstStyle/>
          <a:p>
            <a:r>
              <a:rPr lang="es-ES" dirty="0" smtClean="0"/>
              <a:t>Los griegos pensaban también que la</a:t>
            </a:r>
            <a:r>
              <a:rPr lang="es-ES" sz="2800" b="1" dirty="0" smtClean="0">
                <a:solidFill>
                  <a:srgbClr val="FF0000"/>
                </a:solidFill>
              </a:rPr>
              <a:t> palabra </a:t>
            </a:r>
            <a:r>
              <a:rPr lang="es-ES" dirty="0" smtClean="0"/>
              <a:t>le sirve al ser humano para </a:t>
            </a:r>
            <a:r>
              <a:rPr lang="es-ES" b="1" dirty="0" smtClean="0"/>
              <a:t>poner en común las ideas que posee con los demás      </a:t>
            </a:r>
            <a:r>
              <a:rPr lang="es-ES" dirty="0" smtClean="0"/>
              <a:t>llegar a </a:t>
            </a:r>
            <a:r>
              <a:rPr lang="es-ES" b="1" dirty="0" smtClean="0"/>
              <a:t>acuerdos</a:t>
            </a:r>
            <a:r>
              <a:rPr lang="es-ES" dirty="0" smtClean="0"/>
              <a:t> con ello mediante el </a:t>
            </a:r>
            <a:r>
              <a:rPr lang="es-ES" b="1" dirty="0" smtClean="0">
                <a:solidFill>
                  <a:srgbClr val="00B050"/>
                </a:solidFill>
              </a:rPr>
              <a:t>diálogo</a:t>
            </a:r>
            <a:r>
              <a:rPr lang="es-ES" dirty="0" smtClean="0"/>
              <a:t> (</a:t>
            </a:r>
            <a:r>
              <a:rPr lang="es-ES" i="1" dirty="0" err="1" smtClean="0"/>
              <a:t>dia</a:t>
            </a:r>
            <a:r>
              <a:rPr lang="es-ES" i="1" dirty="0" smtClean="0"/>
              <a:t>-logos</a:t>
            </a:r>
            <a:r>
              <a:rPr lang="es-ES" dirty="0" smtClean="0"/>
              <a:t>, discusión racional)      resultado: sistema democrático en Atenas.</a:t>
            </a:r>
          </a:p>
          <a:p>
            <a:r>
              <a:rPr lang="es-ES" b="1" dirty="0" smtClean="0">
                <a:solidFill>
                  <a:srgbClr val="7030A0"/>
                </a:solidFill>
              </a:rPr>
              <a:t>      </a:t>
            </a:r>
          </a:p>
          <a:p>
            <a:r>
              <a:rPr lang="es-ES" b="1" dirty="0">
                <a:solidFill>
                  <a:srgbClr val="7030A0"/>
                </a:solidFill>
              </a:rPr>
              <a:t> </a:t>
            </a:r>
            <a:r>
              <a:rPr lang="es-ES" b="1" dirty="0" smtClean="0">
                <a:solidFill>
                  <a:srgbClr val="7030A0"/>
                </a:solidFill>
              </a:rPr>
              <a:t>                          DIMENSIÓN SOCIAL DEL SER HUMANO</a:t>
            </a:r>
          </a:p>
          <a:p>
            <a:r>
              <a:rPr lang="es-ES" dirty="0" smtClean="0"/>
              <a:t>Al ser racional, el ser humano es el único que no se contenta </a:t>
            </a:r>
          </a:p>
          <a:p>
            <a:r>
              <a:rPr lang="es-ES" dirty="0" smtClean="0"/>
              <a:t>con vivir la realidad tal y como es</a:t>
            </a:r>
            <a:r>
              <a:rPr lang="es-ES" b="1" dirty="0" smtClean="0">
                <a:solidFill>
                  <a:srgbClr val="7030A0"/>
                </a:solidFill>
              </a:rPr>
              <a:t>, </a:t>
            </a:r>
            <a:r>
              <a:rPr lang="es-ES" dirty="0" smtClean="0"/>
              <a:t>sino que puede </a:t>
            </a:r>
            <a:r>
              <a:rPr lang="es-ES" b="1" dirty="0" smtClean="0">
                <a:solidFill>
                  <a:srgbClr val="00B050"/>
                </a:solidFill>
              </a:rPr>
              <a:t>transformarla</a:t>
            </a:r>
          </a:p>
          <a:p>
            <a:r>
              <a:rPr lang="es-ES" dirty="0" smtClean="0"/>
              <a:t>así como imaginar y </a:t>
            </a:r>
            <a:r>
              <a:rPr lang="es-ES" b="1" dirty="0" smtClean="0">
                <a:solidFill>
                  <a:srgbClr val="00B050"/>
                </a:solidFill>
              </a:rPr>
              <a:t>poner en práctica nuevas formas de </a:t>
            </a:r>
          </a:p>
          <a:p>
            <a:r>
              <a:rPr lang="es-ES" b="1" dirty="0">
                <a:solidFill>
                  <a:srgbClr val="00B050"/>
                </a:solidFill>
              </a:rPr>
              <a:t>a</a:t>
            </a:r>
            <a:r>
              <a:rPr lang="es-ES" b="1" dirty="0" smtClean="0">
                <a:solidFill>
                  <a:srgbClr val="00B050"/>
                </a:solidFill>
              </a:rPr>
              <a:t>daptación al entorno y modelos diferentes de vida social</a:t>
            </a:r>
            <a:r>
              <a:rPr lang="es-ES" b="1" dirty="0" smtClean="0"/>
              <a:t>.</a:t>
            </a:r>
          </a:p>
          <a:p>
            <a:r>
              <a:rPr lang="es-ES" b="1" dirty="0" smtClean="0"/>
              <a:t>Tienen en común con los demás animales, la necesidad de alimentarse, protegerse y reproducirse, pero posee cierta </a:t>
            </a:r>
            <a:r>
              <a:rPr lang="es-ES" sz="2800" b="1" dirty="0" smtClean="0">
                <a:solidFill>
                  <a:srgbClr val="FF0000"/>
                </a:solidFill>
              </a:rPr>
              <a:t>libertad</a:t>
            </a:r>
            <a:r>
              <a:rPr lang="es-ES" b="1" dirty="0" smtClean="0"/>
              <a:t> con respecto de su entorno.</a:t>
            </a:r>
            <a:endParaRPr lang="es-ES" b="1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402183" y="2534194"/>
            <a:ext cx="431074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 flipV="1">
            <a:off x="2834640" y="2808514"/>
            <a:ext cx="431074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echa abajo 7"/>
          <p:cNvSpPr/>
          <p:nvPr/>
        </p:nvSpPr>
        <p:spPr>
          <a:xfrm>
            <a:off x="4539343" y="3025356"/>
            <a:ext cx="731520" cy="444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064" y="2821577"/>
            <a:ext cx="3739073" cy="247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065" y="244274"/>
            <a:ext cx="9720072" cy="1499616"/>
          </a:xfrm>
        </p:spPr>
        <p:txBody>
          <a:bodyPr/>
          <a:lstStyle/>
          <a:p>
            <a:r>
              <a:rPr lang="es-ES" dirty="0"/>
              <a:t>Concepción racionalista. El ser humano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9006" y="1580606"/>
            <a:ext cx="11704320" cy="5277394"/>
          </a:xfrm>
        </p:spPr>
        <p:txBody>
          <a:bodyPr>
            <a:normAutofit fontScale="92500"/>
          </a:bodyPr>
          <a:lstStyle/>
          <a:p>
            <a:r>
              <a:rPr lang="es-ES" dirty="0" smtClean="0"/>
              <a:t>Las </a:t>
            </a:r>
            <a:r>
              <a:rPr lang="es-ES" sz="2800" b="1" dirty="0" smtClean="0">
                <a:solidFill>
                  <a:srgbClr val="FF0000"/>
                </a:solidFill>
              </a:rPr>
              <a:t>concepciones racionalistas del ser humano </a:t>
            </a:r>
            <a:r>
              <a:rPr lang="es-ES" dirty="0" smtClean="0"/>
              <a:t>son mayoritariamente </a:t>
            </a:r>
            <a:r>
              <a:rPr lang="es-ES" sz="2800" b="1" dirty="0" smtClean="0">
                <a:solidFill>
                  <a:srgbClr val="00B050"/>
                </a:solidFill>
              </a:rPr>
              <a:t>dualistas</a:t>
            </a:r>
            <a:r>
              <a:rPr lang="es-ES" dirty="0" smtClean="0"/>
              <a:t>       conciben al ser humano como un </a:t>
            </a:r>
            <a:r>
              <a:rPr lang="es-ES" b="1" dirty="0" smtClean="0"/>
              <a:t>compuesto de dos realidades </a:t>
            </a:r>
            <a:r>
              <a:rPr lang="es-ES" b="1" dirty="0" err="1" smtClean="0"/>
              <a:t>inrreconciliables</a:t>
            </a:r>
            <a:r>
              <a:rPr lang="es-ES" dirty="0" smtClean="0"/>
              <a:t>    el </a:t>
            </a:r>
            <a:r>
              <a:rPr lang="es-ES" dirty="0" smtClean="0">
                <a:solidFill>
                  <a:srgbClr val="00B050"/>
                </a:solidFill>
              </a:rPr>
              <a:t>cuerpo</a:t>
            </a:r>
            <a:r>
              <a:rPr lang="es-ES" dirty="0" smtClean="0"/>
              <a:t> y el </a:t>
            </a:r>
            <a:r>
              <a:rPr lang="es-ES" dirty="0" smtClean="0">
                <a:solidFill>
                  <a:srgbClr val="00B050"/>
                </a:solidFill>
              </a:rPr>
              <a:t>alma</a:t>
            </a:r>
            <a:r>
              <a:rPr lang="es-ES" dirty="0" smtClean="0"/>
              <a:t>     el </a:t>
            </a:r>
            <a:r>
              <a:rPr lang="es-ES" b="1" dirty="0" smtClean="0">
                <a:solidFill>
                  <a:srgbClr val="00B050"/>
                </a:solidFill>
              </a:rPr>
              <a:t>alama es superior al cuerpo</a:t>
            </a:r>
            <a:r>
              <a:rPr lang="es-ES" dirty="0"/>
              <a:t> </a:t>
            </a:r>
            <a:r>
              <a:rPr lang="es-ES" dirty="0" smtClean="0"/>
              <a:t>    </a:t>
            </a:r>
            <a:r>
              <a:rPr lang="es-ES" b="1" dirty="0" smtClean="0"/>
              <a:t>Platón</a:t>
            </a:r>
            <a:r>
              <a:rPr lang="es-ES" dirty="0" smtClean="0"/>
              <a:t>: cuerpo como cárcel de alma / </a:t>
            </a:r>
            <a:r>
              <a:rPr lang="es-ES" b="1" dirty="0" smtClean="0"/>
              <a:t>Descartes</a:t>
            </a:r>
            <a:r>
              <a:rPr lang="es-ES" dirty="0" smtClean="0"/>
              <a:t>: máquina que guía al alma.</a:t>
            </a:r>
          </a:p>
          <a:p>
            <a:r>
              <a:rPr lang="es-ES" dirty="0" smtClean="0"/>
              <a:t>Para los racionalistas, la </a:t>
            </a:r>
            <a:r>
              <a:rPr lang="es-ES" b="1" dirty="0" smtClean="0">
                <a:solidFill>
                  <a:srgbClr val="FF0000"/>
                </a:solidFill>
              </a:rPr>
              <a:t>afectividad </a:t>
            </a:r>
            <a:r>
              <a:rPr lang="es-ES" dirty="0" smtClean="0"/>
              <a:t>del ser humano      </a:t>
            </a:r>
            <a:r>
              <a:rPr lang="es-ES" b="1" dirty="0" smtClean="0"/>
              <a:t>sentimientos, emociones y pasiones  </a:t>
            </a:r>
            <a:r>
              <a:rPr lang="es-ES" dirty="0" smtClean="0"/>
              <a:t>    </a:t>
            </a:r>
            <a:r>
              <a:rPr lang="es-ES" b="1" dirty="0" smtClean="0">
                <a:solidFill>
                  <a:srgbClr val="00B050"/>
                </a:solidFill>
              </a:rPr>
              <a:t>deben estar subordinadas a la pasión</a:t>
            </a:r>
            <a:r>
              <a:rPr lang="es-ES" dirty="0" smtClean="0"/>
              <a:t>, controlada por ellas.</a:t>
            </a:r>
          </a:p>
          <a:p>
            <a:r>
              <a:rPr lang="es-ES" dirty="0" smtClean="0"/>
              <a:t>Además de la superioridad del alma sobre el cuerpo, hay tres motivos que les llevan a mantener esta posición: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1. </a:t>
            </a:r>
            <a:r>
              <a:rPr lang="es-ES" b="1" dirty="0" smtClean="0">
                <a:solidFill>
                  <a:srgbClr val="00B050"/>
                </a:solidFill>
              </a:rPr>
              <a:t>El cuerpo </a:t>
            </a:r>
            <a:r>
              <a:rPr lang="es-ES" dirty="0" smtClean="0"/>
              <a:t>(de donde proceden los sentimientos…) </a:t>
            </a:r>
            <a:r>
              <a:rPr lang="es-ES" b="1" dirty="0" smtClean="0">
                <a:solidFill>
                  <a:srgbClr val="00B050"/>
                </a:solidFill>
              </a:rPr>
              <a:t>es fuente de error en el conocimiento     </a:t>
            </a:r>
            <a:r>
              <a:rPr lang="es-ES" dirty="0" smtClean="0"/>
              <a:t>puede falsificar la percepción de la realidad y falsificar el juicio       se llega al planteamiento de la defensa de una razón sin soporte corporal (</a:t>
            </a:r>
            <a:r>
              <a:rPr lang="es-ES" b="1" dirty="0" smtClean="0"/>
              <a:t>Platón o estoicos</a:t>
            </a:r>
            <a:r>
              <a:rPr lang="es-ES" dirty="0" smtClean="0"/>
              <a:t>)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2. </a:t>
            </a:r>
            <a:r>
              <a:rPr lang="es-ES" b="1" dirty="0" smtClean="0">
                <a:solidFill>
                  <a:srgbClr val="00B050"/>
                </a:solidFill>
              </a:rPr>
              <a:t>Los sentimientos y las pasiones no son racionales </a:t>
            </a:r>
            <a:r>
              <a:rPr lang="es-ES" dirty="0" smtClean="0"/>
              <a:t>y, por ende, pueden hacer que el ser humano se comporte contrario a su razón      algunos autores llegan a considerar las pasiones como “estados confusos de la mente” (</a:t>
            </a:r>
            <a:r>
              <a:rPr lang="es-ES" b="1" dirty="0" smtClean="0"/>
              <a:t>Descartes</a:t>
            </a:r>
            <a:r>
              <a:rPr lang="es-ES" dirty="0" smtClean="0"/>
              <a:t>)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3. </a:t>
            </a:r>
            <a:r>
              <a:rPr lang="es-ES" b="1" dirty="0" smtClean="0">
                <a:solidFill>
                  <a:srgbClr val="00B050"/>
                </a:solidFill>
              </a:rPr>
              <a:t>Los sentimientos y las pasiones son causas de división entre los seres humanos      </a:t>
            </a:r>
            <a:r>
              <a:rPr lang="es-ES" dirty="0" smtClean="0"/>
              <a:t>son subjetivos  Ha pensadores para los que los deseos son fuente de conflicto: </a:t>
            </a:r>
            <a:r>
              <a:rPr lang="es-ES" b="1" dirty="0" smtClean="0"/>
              <a:t>una comunidad que se basara en pasiones sería conflictiva.</a:t>
            </a:r>
          </a:p>
          <a:p>
            <a:endParaRPr lang="es-ES" dirty="0"/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7341326" y="2155370"/>
            <a:ext cx="274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2351314" y="2465038"/>
            <a:ext cx="287383" cy="26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5714346" y="2834640"/>
            <a:ext cx="3004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>
            <a:off x="10167514" y="1930037"/>
            <a:ext cx="483326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9862459" y="2821578"/>
            <a:ext cx="4310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2351314" y="5316583"/>
            <a:ext cx="313509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5003076" y="4281350"/>
            <a:ext cx="47026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9130937" y="6021978"/>
            <a:ext cx="300446" cy="13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9575074" y="4036423"/>
            <a:ext cx="2873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1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173741"/>
            <a:ext cx="11207932" cy="1499616"/>
          </a:xfrm>
        </p:spPr>
        <p:txBody>
          <a:bodyPr/>
          <a:lstStyle/>
          <a:p>
            <a:r>
              <a:rPr lang="es-ES" dirty="0"/>
              <a:t>Concepción racionalista. </a:t>
            </a:r>
            <a:r>
              <a:rPr lang="es-ES" dirty="0" smtClean="0"/>
              <a:t>La sociabilidad humana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2960" y="1442140"/>
            <a:ext cx="11011990" cy="4564163"/>
          </a:xfrm>
        </p:spPr>
        <p:txBody>
          <a:bodyPr/>
          <a:lstStyle/>
          <a:p>
            <a:r>
              <a:rPr lang="es-ES" dirty="0" smtClean="0"/>
              <a:t>Para los racionalistas </a:t>
            </a:r>
            <a:r>
              <a:rPr lang="es-ES" b="1" dirty="0" smtClean="0">
                <a:solidFill>
                  <a:srgbClr val="00B050"/>
                </a:solidFill>
              </a:rPr>
              <a:t>el ser humano posee una disposición natural a vivir en sociedad      </a:t>
            </a:r>
            <a:r>
              <a:rPr lang="es-ES" dirty="0" smtClean="0"/>
              <a:t>ser humano como </a:t>
            </a:r>
            <a:r>
              <a:rPr lang="es-ES" sz="2800" b="1" dirty="0" smtClean="0">
                <a:solidFill>
                  <a:srgbClr val="FF0000"/>
                </a:solidFill>
              </a:rPr>
              <a:t>animal social        </a:t>
            </a:r>
            <a:r>
              <a:rPr lang="es-ES" b="1" dirty="0" smtClean="0">
                <a:solidFill>
                  <a:srgbClr val="FF0000"/>
                </a:solidFill>
              </a:rPr>
              <a:t>animal político </a:t>
            </a:r>
            <a:r>
              <a:rPr lang="es-ES" dirty="0" smtClean="0"/>
              <a:t>(</a:t>
            </a:r>
            <a:r>
              <a:rPr lang="es-ES" i="1" dirty="0" err="1" smtClean="0"/>
              <a:t>zoon</a:t>
            </a:r>
            <a:r>
              <a:rPr lang="es-ES" i="1" dirty="0" smtClean="0"/>
              <a:t> </a:t>
            </a:r>
            <a:r>
              <a:rPr lang="es-ES" i="1" dirty="0" err="1" smtClean="0"/>
              <a:t>politikón</a:t>
            </a:r>
            <a:r>
              <a:rPr lang="es-ES" dirty="0" smtClean="0"/>
              <a:t>)    El ser humano necesita por naturaleza vivir en sociedad porque ningún individuo es autosuficiente.</a:t>
            </a:r>
          </a:p>
          <a:p>
            <a:r>
              <a:rPr lang="es-ES" dirty="0" smtClean="0"/>
              <a:t>Muchos de ellos (</a:t>
            </a:r>
            <a:r>
              <a:rPr lang="es-ES" b="1" dirty="0" smtClean="0"/>
              <a:t>Aristóteles</a:t>
            </a:r>
            <a:r>
              <a:rPr lang="es-ES" dirty="0" smtClean="0"/>
              <a:t>)  conciben la </a:t>
            </a:r>
            <a:r>
              <a:rPr lang="es-ES" b="1" dirty="0" smtClean="0">
                <a:solidFill>
                  <a:srgbClr val="FF0000"/>
                </a:solidFill>
              </a:rPr>
              <a:t>sociedad</a:t>
            </a:r>
            <a:r>
              <a:rPr lang="es-ES" dirty="0" smtClean="0"/>
              <a:t> (polis) como un </a:t>
            </a:r>
            <a:r>
              <a:rPr lang="es-ES" b="1" dirty="0" smtClean="0">
                <a:solidFill>
                  <a:srgbClr val="00B050"/>
                </a:solidFill>
              </a:rPr>
              <a:t>todo       un organismo del que los individuos forman parte.</a:t>
            </a:r>
          </a:p>
          <a:p>
            <a:r>
              <a:rPr lang="es-ES" dirty="0" smtClean="0"/>
              <a:t>Los argumentos en los que se basa el hecho de la sociabilidad: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a) Ningún individuo es autosuficiente </a:t>
            </a:r>
            <a:r>
              <a:rPr lang="es-ES" dirty="0" smtClean="0"/>
              <a:t>para satisfacer sus necesidades materiales y espirituales.</a:t>
            </a:r>
          </a:p>
          <a:p>
            <a:r>
              <a:rPr lang="es-ES" b="1" dirty="0" smtClean="0">
                <a:solidFill>
                  <a:srgbClr val="00B050"/>
                </a:solidFill>
              </a:rPr>
              <a:t>b) El ser humano es el más sociable </a:t>
            </a:r>
            <a:r>
              <a:rPr lang="es-ES" dirty="0" smtClean="0"/>
              <a:t>de los animales gracias a la </a:t>
            </a:r>
            <a:r>
              <a:rPr lang="es-ES" b="1" dirty="0" smtClean="0"/>
              <a:t>comunicación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dirty="0" smtClean="0"/>
              <a:t>(permite llegar a acuerdos)</a:t>
            </a:r>
          </a:p>
        </p:txBody>
      </p:sp>
      <p:cxnSp>
        <p:nvCxnSpPr>
          <p:cNvPr id="5" name="Conector recto de flecha 4"/>
          <p:cNvCxnSpPr/>
          <p:nvPr/>
        </p:nvCxnSpPr>
        <p:spPr>
          <a:xfrm>
            <a:off x="4598510" y="2028202"/>
            <a:ext cx="6270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/>
          <p:cNvCxnSpPr/>
          <p:nvPr/>
        </p:nvCxnSpPr>
        <p:spPr>
          <a:xfrm>
            <a:off x="8830490" y="2052792"/>
            <a:ext cx="2873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V="1">
            <a:off x="8974181" y="2772399"/>
            <a:ext cx="470263" cy="13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1127" y="4686953"/>
            <a:ext cx="3102827" cy="207699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2386" y="4837177"/>
            <a:ext cx="2896100" cy="192024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846" y="5048442"/>
            <a:ext cx="1857335" cy="17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8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913</TotalTime>
  <Words>2353</Words>
  <Application>Microsoft Office PowerPoint</Application>
  <PresentationFormat>Panorámica</PresentationFormat>
  <Paragraphs>141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Tw Cen MT</vt:lpstr>
      <vt:lpstr>Tw Cen MT Condensed</vt:lpstr>
      <vt:lpstr>Wingdings 3</vt:lpstr>
      <vt:lpstr>Integral</vt:lpstr>
      <vt:lpstr>Reflexiones filosóficas sobre el ser humano y el sentido de la esencia</vt:lpstr>
      <vt:lpstr>La reflexión filosófica sobre el ser humano</vt:lpstr>
      <vt:lpstr>La reflexión filosófica sobre el ser humano</vt:lpstr>
      <vt:lpstr>Dualismos y monismos</vt:lpstr>
      <vt:lpstr>Dualismos y monismos</vt:lpstr>
      <vt:lpstr>Concepción racionalista</vt:lpstr>
      <vt:lpstr>Concepción racionalista. El ser humano</vt:lpstr>
      <vt:lpstr>Concepción racionalista. El ser humano</vt:lpstr>
      <vt:lpstr>Concepción racionalista. La sociabilidad humana</vt:lpstr>
      <vt:lpstr>Concepción racionalista. La libertad  humana</vt:lpstr>
      <vt:lpstr>Concepción espiritualista</vt:lpstr>
      <vt:lpstr>Concepción espiritualista. El ser humano ha sido creado por dios</vt:lpstr>
      <vt:lpstr>Concepción espiritualista. La libertad humana</vt:lpstr>
      <vt:lpstr>El ser humano en el siglo xix</vt:lpstr>
      <vt:lpstr>El ser humano, ser natural</vt:lpstr>
      <vt:lpstr>Sociabilidad humana</vt:lpstr>
      <vt:lpstr>La sociabilidad humana</vt:lpstr>
      <vt:lpstr>La sociabilidad humana</vt:lpstr>
      <vt:lpstr>Sigmund freud</vt:lpstr>
      <vt:lpstr>Sigmund freud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Reflexiones filosóficas sobre el ser humano y el sentido de la esencia</dc:title>
  <dc:creator>Mireya Ferrer de Oya</dc:creator>
  <cp:lastModifiedBy>Mireya Ferrer de Oya</cp:lastModifiedBy>
  <cp:revision>41</cp:revision>
  <dcterms:created xsi:type="dcterms:W3CDTF">2018-04-11T11:35:32Z</dcterms:created>
  <dcterms:modified xsi:type="dcterms:W3CDTF">2020-02-18T08:07:15Z</dcterms:modified>
</cp:coreProperties>
</file>