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81" r:id="rId2"/>
    <p:sldId id="285" r:id="rId3"/>
    <p:sldId id="382" r:id="rId4"/>
    <p:sldId id="383" r:id="rId5"/>
    <p:sldId id="413" r:id="rId6"/>
    <p:sldId id="484" r:id="rId7"/>
    <p:sldId id="384" r:id="rId8"/>
    <p:sldId id="470" r:id="rId9"/>
    <p:sldId id="483" r:id="rId10"/>
    <p:sldId id="485" r:id="rId11"/>
    <p:sldId id="395" r:id="rId12"/>
    <p:sldId id="474" r:id="rId13"/>
    <p:sldId id="473" r:id="rId14"/>
    <p:sldId id="472" r:id="rId15"/>
    <p:sldId id="475" r:id="rId16"/>
    <p:sldId id="478" r:id="rId17"/>
    <p:sldId id="479" r:id="rId18"/>
    <p:sldId id="471" r:id="rId19"/>
    <p:sldId id="482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C2F09C77-609E-43BB-9698-79B6D58D959E}">
          <p14:sldIdLst>
            <p14:sldId id="481"/>
            <p14:sldId id="285"/>
            <p14:sldId id="382"/>
            <p14:sldId id="383"/>
            <p14:sldId id="413"/>
            <p14:sldId id="484"/>
            <p14:sldId id="384"/>
            <p14:sldId id="470"/>
            <p14:sldId id="483"/>
            <p14:sldId id="485"/>
            <p14:sldId id="395"/>
            <p14:sldId id="474"/>
            <p14:sldId id="473"/>
            <p14:sldId id="472"/>
            <p14:sldId id="475"/>
            <p14:sldId id="478"/>
            <p14:sldId id="479"/>
            <p14:sldId id="471"/>
            <p14:sldId id="482"/>
          </p14:sldIdLst>
        </p14:section>
        <p14:section name="Introducción" id="{5166EB80-30D2-44C9-B49B-8F20AEE2E77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4583" autoAdjust="0"/>
  </p:normalViewPr>
  <p:slideViewPr>
    <p:cSldViewPr snapToGrid="0">
      <p:cViewPr varScale="1">
        <p:scale>
          <a:sx n="111" d="100"/>
          <a:sy n="111" d="100"/>
        </p:scale>
        <p:origin x="66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90348-0A96-C443-BDEF-733C9539AE8A}" type="datetimeFigureOut">
              <a:rPr lang="es-ES" smtClean="0"/>
              <a:t>19/3/20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2FFC-CB9F-B047-9A80-A0B03FDC09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68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42FFC-CB9F-B047-9A80-A0B03FDC096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8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1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77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59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18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61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3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8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3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90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79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99F160-07CB-40CD-9F95-A08E23F1A73D}" type="datetimeFigureOut">
              <a:rPr lang="es-ES" smtClean="0"/>
              <a:pPr/>
              <a:t>19/3/20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1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Búsqueda de información: </a:t>
            </a:r>
            <a:br>
              <a:rPr lang="es-ES" dirty="0"/>
            </a:br>
            <a:r>
              <a:rPr lang="es-ES" dirty="0"/>
              <a:t>JOSÉ ORTEGA Y GASSET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848" y="1870363"/>
            <a:ext cx="10058400" cy="4765964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Vida y obra (Etapas).</a:t>
            </a:r>
          </a:p>
          <a:p>
            <a:r>
              <a:rPr lang="es-ES" dirty="0"/>
              <a:t>Contexto histórico.</a:t>
            </a:r>
          </a:p>
          <a:p>
            <a:r>
              <a:rPr lang="es-ES" dirty="0"/>
              <a:t>Pensamiento:</a:t>
            </a:r>
          </a:p>
          <a:p>
            <a:pPr lvl="1"/>
            <a:r>
              <a:rPr lang="es-ES" dirty="0"/>
              <a:t>Ideas Vs. Creencias.</a:t>
            </a:r>
          </a:p>
          <a:p>
            <a:pPr lvl="1"/>
            <a:r>
              <a:rPr lang="es-ES" dirty="0"/>
              <a:t>Realismo antiguo Vs. Idealismo moderno.</a:t>
            </a:r>
          </a:p>
          <a:p>
            <a:pPr lvl="1"/>
            <a:r>
              <a:rPr lang="es-ES" dirty="0"/>
              <a:t>Propuesta: Vitalismo como solución.</a:t>
            </a:r>
          </a:p>
          <a:p>
            <a:pPr lvl="1"/>
            <a:r>
              <a:rPr lang="es-ES" dirty="0"/>
              <a:t>Perspectivismo.</a:t>
            </a:r>
          </a:p>
          <a:p>
            <a:pPr lvl="1"/>
            <a:r>
              <a:rPr lang="es-ES" dirty="0" err="1"/>
              <a:t>Raciovitalismo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Historicismo (biográfico) y la Razón histórica.</a:t>
            </a:r>
          </a:p>
          <a:p>
            <a:pPr lvl="1"/>
            <a:r>
              <a:rPr lang="es-ES" dirty="0"/>
              <a:t>El problema de las “generaciones”.</a:t>
            </a:r>
          </a:p>
          <a:p>
            <a:pPr lvl="1"/>
            <a:r>
              <a:rPr lang="es-ES" dirty="0"/>
              <a:t>Élite Vs. Hombre-Masa (“</a:t>
            </a:r>
            <a:r>
              <a:rPr lang="es-ES"/>
              <a:t>La rebelión de las masas”).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2AB71-BF6C-D44B-95DF-CDAFA351E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1" y="798653"/>
            <a:ext cx="9932197" cy="5799095"/>
          </a:xfrm>
        </p:spPr>
        <p:txBody>
          <a:bodyPr/>
          <a:lstStyle/>
          <a:p>
            <a:pPr lvl="1"/>
            <a:r>
              <a:rPr lang="es-ES" sz="2000" b="1" dirty="0">
                <a:solidFill>
                  <a:srgbClr val="FF0000"/>
                </a:solidFill>
              </a:rPr>
              <a:t>¿Qué es la vida?:</a:t>
            </a:r>
          </a:p>
          <a:p>
            <a:pPr lvl="2"/>
            <a:r>
              <a:rPr lang="es-ES" sz="2000" dirty="0"/>
              <a:t>La vida es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b="1" dirty="0">
                <a:solidFill>
                  <a:srgbClr val="00B050"/>
                </a:solidFill>
              </a:rPr>
              <a:t>la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b="1" dirty="0">
                <a:solidFill>
                  <a:srgbClr val="00B050"/>
                </a:solidFill>
              </a:rPr>
              <a:t>realidad radical </a:t>
            </a:r>
            <a:r>
              <a:rPr lang="es-ES" sz="2000" dirty="0"/>
              <a:t>y a ella tenemos que referir las demás realidades.</a:t>
            </a:r>
          </a:p>
          <a:p>
            <a:pPr lvl="2"/>
            <a:r>
              <a:rPr lang="es-ES" sz="2000" dirty="0"/>
              <a:t>Vivir es </a:t>
            </a:r>
            <a:r>
              <a:rPr lang="es-ES" sz="2000" b="1" dirty="0">
                <a:solidFill>
                  <a:srgbClr val="00B050"/>
                </a:solidFill>
              </a:rPr>
              <a:t>encontrarse a sí mismo en el mundo </a:t>
            </a:r>
            <a:r>
              <a:rPr lang="es-ES" sz="2000" dirty="0"/>
              <a:t>y ocupado con las cosas y seres del mundo.</a:t>
            </a:r>
          </a:p>
          <a:p>
            <a:pPr lvl="2"/>
            <a:r>
              <a:rPr lang="es-ES" sz="2000" dirty="0"/>
              <a:t>La vida no nos es dada hecha. Vivir es constantemente decidir lo que vamos a ser. “Mi vida antes que simple hacer es </a:t>
            </a:r>
            <a:r>
              <a:rPr lang="es-ES" sz="2000" b="1" dirty="0">
                <a:solidFill>
                  <a:srgbClr val="00B050"/>
                </a:solidFill>
              </a:rPr>
              <a:t>decidir un hacer</a:t>
            </a:r>
            <a:r>
              <a:rPr lang="es-ES" sz="2000" dirty="0">
                <a:solidFill>
                  <a:srgbClr val="00B050"/>
                </a:solidFill>
              </a:rPr>
              <a:t>, </a:t>
            </a:r>
            <a:r>
              <a:rPr lang="es-ES" sz="2000" dirty="0"/>
              <a:t>es decidir mi vida”.</a:t>
            </a:r>
          </a:p>
          <a:p>
            <a:pPr lvl="2"/>
            <a:r>
              <a:rPr lang="es-ES" sz="2000" dirty="0"/>
              <a:t>La vida es ocuparse de algo con vistas a un </a:t>
            </a:r>
            <a:r>
              <a:rPr lang="es-ES" sz="2000" b="1" u="sng" dirty="0">
                <a:solidFill>
                  <a:srgbClr val="00B050"/>
                </a:solidFill>
              </a:rPr>
              <a:t>proyecto</a:t>
            </a:r>
            <a:r>
              <a:rPr lang="es-ES" sz="2000" dirty="0"/>
              <a:t>. La vida es futurición.</a:t>
            </a:r>
          </a:p>
          <a:p>
            <a:pPr lvl="2"/>
            <a:r>
              <a:rPr lang="es-ES" sz="2000" dirty="0"/>
              <a:t>“Vida es, a la vez, </a:t>
            </a:r>
            <a:r>
              <a:rPr lang="es-ES" sz="2000" b="1" dirty="0">
                <a:solidFill>
                  <a:srgbClr val="00B050"/>
                </a:solidFill>
              </a:rPr>
              <a:t>fatalidad y libertad</a:t>
            </a:r>
            <a:r>
              <a:rPr lang="es-ES" sz="2000" dirty="0"/>
              <a:t>, es ser libre dentro de una fatalidad dada” (Destino)</a:t>
            </a:r>
          </a:p>
          <a:p>
            <a:pPr lvl="2"/>
            <a:r>
              <a:rPr lang="es-ES" sz="2000" dirty="0"/>
              <a:t>Vivir es </a:t>
            </a:r>
            <a:r>
              <a:rPr lang="es-ES" sz="2000" b="1" dirty="0">
                <a:solidFill>
                  <a:srgbClr val="00B050"/>
                </a:solidFill>
              </a:rPr>
              <a:t>preocuparse</a:t>
            </a:r>
            <a:r>
              <a:rPr lang="es-ES" sz="2000" dirty="0"/>
              <a:t> por lo que vamos a hacer en cada instante.</a:t>
            </a:r>
          </a:p>
          <a:p>
            <a:pPr lvl="2"/>
            <a:r>
              <a:rPr lang="es-ES" sz="2000" dirty="0"/>
              <a:t>Para muchas personas (“ánimos débiles”) vivir es entregarse a lo unánime, a la costumbre, a los tópicos sociales, para no tener que asumir la tarea de inventarse su propia vida, y así vivir despreocupados.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536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380460"/>
            <a:ext cx="10058400" cy="137889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B) El problema del conocimiento (I):</a:t>
            </a:r>
            <a:br>
              <a:rPr lang="es-ES" dirty="0"/>
            </a:br>
            <a:r>
              <a:rPr lang="es-ES" dirty="0"/>
              <a:t>el perspectivismo, el </a:t>
            </a:r>
            <a:r>
              <a:rPr lang="es-ES" dirty="0" err="1"/>
              <a:t>raciovitalismo</a:t>
            </a:r>
            <a:r>
              <a:rPr lang="es-ES" dirty="0"/>
              <a:t> y la razón histórica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07" y="1834587"/>
            <a:ext cx="11725155" cy="5023413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s-ES" sz="2000" b="1" u="sng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EL PERSPECTIVISMO</a:t>
            </a:r>
            <a:endParaRPr lang="es-ES" sz="2000" b="1" dirty="0">
              <a:solidFill>
                <a:srgbClr val="FF0000"/>
              </a:solidFill>
            </a:endParaRPr>
          </a:p>
          <a:p>
            <a:pPr lvl="1"/>
            <a:r>
              <a:rPr lang="es-ES" sz="2000" dirty="0"/>
              <a:t>Para Ortega, </a:t>
            </a:r>
            <a:r>
              <a:rPr lang="es-ES" sz="2000" b="1" dirty="0">
                <a:solidFill>
                  <a:srgbClr val="00B050"/>
                </a:solidFill>
              </a:rPr>
              <a:t>la verdad depende de la perspectiva</a:t>
            </a:r>
            <a:r>
              <a:rPr lang="es-ES" sz="2000" b="1" dirty="0"/>
              <a:t>.</a:t>
            </a:r>
          </a:p>
          <a:p>
            <a:pPr marL="274320" lvl="1" indent="0">
              <a:buNone/>
            </a:pPr>
            <a:r>
              <a:rPr lang="es-ES" sz="2000" dirty="0"/>
              <a:t>	Según esta </a:t>
            </a:r>
            <a:r>
              <a:rPr lang="es-ES" sz="2000" dirty="0">
                <a:solidFill>
                  <a:srgbClr val="00B050"/>
                </a:solidFill>
              </a:rPr>
              <a:t>teoría      </a:t>
            </a:r>
            <a:r>
              <a:rPr lang="es-ES" sz="2000" b="1" dirty="0">
                <a:solidFill>
                  <a:srgbClr val="00B050"/>
                </a:solidFill>
              </a:rPr>
              <a:t>no hay un punto de vista absoluto, sino diversas perspectivas      </a:t>
            </a:r>
            <a:r>
              <a:rPr lang="es-ES" sz="2000" dirty="0"/>
              <a:t>tantas como individuos, ya que cada uno contempla la realidad desde su </a:t>
            </a:r>
            <a:r>
              <a:rPr lang="es-ES" sz="2000" b="1" u="sng" dirty="0">
                <a:solidFill>
                  <a:srgbClr val="00B050"/>
                </a:solidFill>
              </a:rPr>
              <a:t>circunstancia vital</a:t>
            </a:r>
            <a:r>
              <a:rPr lang="es-ES" sz="2000" b="1" dirty="0">
                <a:solidFill>
                  <a:srgbClr val="00B050"/>
                </a:solidFill>
              </a:rPr>
              <a:t>        </a:t>
            </a:r>
            <a:r>
              <a:rPr lang="es-ES" sz="2000" dirty="0"/>
              <a:t>Nadie puede contemplar la totalidad del mundo, sino sólo la parte que cada sujeto alcanza.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 algn="ctr">
              <a:buNone/>
            </a:pPr>
            <a:r>
              <a:rPr lang="es-ES" sz="2000" b="1" dirty="0">
                <a:solidFill>
                  <a:srgbClr val="FFC000"/>
                </a:solidFill>
              </a:rPr>
              <a:t>La </a:t>
            </a:r>
            <a:r>
              <a:rPr lang="es-ES" sz="2000" b="1" dirty="0">
                <a:solidFill>
                  <a:srgbClr val="00B050"/>
                </a:solidFill>
              </a:rPr>
              <a:t>verdad, </a:t>
            </a:r>
            <a:r>
              <a:rPr lang="es-ES" sz="2000" b="1" dirty="0">
                <a:solidFill>
                  <a:srgbClr val="FFC000"/>
                </a:solidFill>
              </a:rPr>
              <a:t>entonces, no puede estar en una sola perspectiva. Nadie tiene toda la verdad.</a:t>
            </a:r>
          </a:p>
          <a:p>
            <a:pPr lvl="1" algn="ctr"/>
            <a:endParaRPr lang="es-ES" sz="2000" b="1" dirty="0">
              <a:solidFill>
                <a:srgbClr val="FFC000"/>
              </a:solidFill>
            </a:endParaRPr>
          </a:p>
          <a:p>
            <a:pPr lvl="1"/>
            <a:r>
              <a:rPr lang="es-ES" sz="2000" dirty="0"/>
              <a:t>Así, desde la nueva visión vitalista, </a:t>
            </a:r>
            <a:r>
              <a:rPr lang="es-ES" sz="2000" b="1" dirty="0"/>
              <a:t>no es posible un conocimiento objetivo de la realidad, </a:t>
            </a:r>
            <a:r>
              <a:rPr lang="es-ES" sz="2000" dirty="0"/>
              <a:t>porque cada cual la interpreta a su manera, </a:t>
            </a:r>
            <a:r>
              <a:rPr lang="es-ES" sz="2000" b="1" dirty="0"/>
              <a:t>en función de su vida y su circunstancia.</a:t>
            </a:r>
          </a:p>
          <a:p>
            <a:pPr marL="274320" lvl="1" indent="0">
              <a:buNone/>
            </a:pPr>
            <a:r>
              <a:rPr lang="es-ES" sz="2000" b="1" dirty="0"/>
              <a:t>	</a:t>
            </a:r>
          </a:p>
          <a:p>
            <a:pPr marL="274320" lvl="1" indent="0">
              <a:buNone/>
            </a:pPr>
            <a:r>
              <a:rPr lang="es-ES" sz="2000" dirty="0"/>
              <a:t>	Pero </a:t>
            </a:r>
            <a:r>
              <a:rPr lang="es-ES" sz="2000" b="1" dirty="0">
                <a:solidFill>
                  <a:srgbClr val="00B050"/>
                </a:solidFill>
              </a:rPr>
              <a:t>tampoco</a:t>
            </a:r>
            <a:r>
              <a:rPr lang="es-ES" sz="2000" dirty="0">
                <a:solidFill>
                  <a:srgbClr val="00B050"/>
                </a:solidFill>
              </a:rPr>
              <a:t> sería correcto considerar el conocimiento humano como algo </a:t>
            </a:r>
            <a:r>
              <a:rPr lang="es-ES" sz="2000" b="1" dirty="0">
                <a:solidFill>
                  <a:srgbClr val="00B050"/>
                </a:solidFill>
              </a:rPr>
              <a:t>meramente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b="1" dirty="0">
                <a:solidFill>
                  <a:srgbClr val="00B050"/>
                </a:solidFill>
              </a:rPr>
              <a:t>subjetivo      </a:t>
            </a:r>
            <a:r>
              <a:rPr lang="es-ES" sz="2000" dirty="0"/>
              <a:t>porque </a:t>
            </a:r>
            <a:r>
              <a:rPr lang="es-ES" sz="2000" b="1" dirty="0"/>
              <a:t>l</a:t>
            </a:r>
            <a:r>
              <a:rPr lang="es-ES" sz="2000" b="1" u="sng" dirty="0">
                <a:solidFill>
                  <a:srgbClr val="00B050"/>
                </a:solidFill>
              </a:rPr>
              <a:t>a realidad se nos impone, </a:t>
            </a:r>
            <a:r>
              <a:rPr lang="es-ES" sz="2000" dirty="0"/>
              <a:t>pensemos lo que pensemos de ella.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>
              <a:buNone/>
            </a:pPr>
            <a:r>
              <a:rPr lang="es-ES" sz="2000" dirty="0">
                <a:solidFill>
                  <a:srgbClr val="FFC000"/>
                </a:solidFill>
              </a:rPr>
              <a:t>El perspectivismo que propone Ortega, a diferencia del de Nietzsche, pretende no caer en el relativismo.       </a:t>
            </a:r>
            <a:r>
              <a:rPr lang="es-ES" sz="2000" b="1" u="sng" dirty="0">
                <a:solidFill>
                  <a:srgbClr val="FFC000"/>
                </a:solidFill>
              </a:rPr>
              <a:t>Aunque cada vida tiene su perspectiva </a:t>
            </a:r>
            <a:r>
              <a:rPr lang="es-ES" sz="2000" u="sng" dirty="0">
                <a:solidFill>
                  <a:srgbClr val="FFC000"/>
                </a:solidFill>
              </a:rPr>
              <a:t>(y la verdad no está en cada perspectiva), </a:t>
            </a:r>
            <a:r>
              <a:rPr lang="es-ES" sz="2000" b="1" u="sng" dirty="0">
                <a:solidFill>
                  <a:srgbClr val="FFC000"/>
                </a:solidFill>
              </a:rPr>
              <a:t>la verdad es posible si conseguimos complementar todas las perspectivas.</a:t>
            </a:r>
          </a:p>
          <a:p>
            <a:pPr lvl="1">
              <a:buNone/>
            </a:pPr>
            <a:endParaRPr lang="es-ES" sz="2000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5A61F3F-1B7B-0449-95AD-0618C03461DA}"/>
              </a:ext>
            </a:extLst>
          </p:cNvPr>
          <p:cNvCxnSpPr/>
          <p:nvPr/>
        </p:nvCxnSpPr>
        <p:spPr>
          <a:xfrm>
            <a:off x="2951545" y="2801073"/>
            <a:ext cx="358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8C9DF08-490F-EB47-850A-ABCF325A6B1E}"/>
              </a:ext>
            </a:extLst>
          </p:cNvPr>
          <p:cNvCxnSpPr/>
          <p:nvPr/>
        </p:nvCxnSpPr>
        <p:spPr>
          <a:xfrm>
            <a:off x="10498238" y="2801073"/>
            <a:ext cx="324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054165D-81D3-C141-AB0D-33BC7EC82644}"/>
              </a:ext>
            </a:extLst>
          </p:cNvPr>
          <p:cNvCxnSpPr/>
          <p:nvPr/>
        </p:nvCxnSpPr>
        <p:spPr>
          <a:xfrm>
            <a:off x="10081549" y="2974694"/>
            <a:ext cx="416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4A43C7C7-62C5-604F-84B3-C4527EC71654}"/>
              </a:ext>
            </a:extLst>
          </p:cNvPr>
          <p:cNvSpPr/>
          <p:nvPr/>
        </p:nvSpPr>
        <p:spPr>
          <a:xfrm>
            <a:off x="5683170" y="3378359"/>
            <a:ext cx="412830" cy="251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id="{B2EAC480-CC9B-3046-9A0A-7BB45E5EBF8B}"/>
              </a:ext>
            </a:extLst>
          </p:cNvPr>
          <p:cNvSpPr/>
          <p:nvPr/>
        </p:nvSpPr>
        <p:spPr>
          <a:xfrm>
            <a:off x="5582856" y="5651338"/>
            <a:ext cx="522790" cy="243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816428E-4027-6A44-9185-EFFAA27453B6}"/>
              </a:ext>
            </a:extLst>
          </p:cNvPr>
          <p:cNvCxnSpPr/>
          <p:nvPr/>
        </p:nvCxnSpPr>
        <p:spPr>
          <a:xfrm>
            <a:off x="1635888" y="6308202"/>
            <a:ext cx="412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CF34EE1-20E0-4345-9101-DBD2B863FDE3}"/>
              </a:ext>
            </a:extLst>
          </p:cNvPr>
          <p:cNvCxnSpPr/>
          <p:nvPr/>
        </p:nvCxnSpPr>
        <p:spPr>
          <a:xfrm>
            <a:off x="601884" y="4745620"/>
            <a:ext cx="324091" cy="23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7154" y="-243068"/>
            <a:ext cx="10058400" cy="1609344"/>
          </a:xfrm>
        </p:spPr>
        <p:txBody>
          <a:bodyPr/>
          <a:lstStyle/>
          <a:p>
            <a:pPr algn="ctr"/>
            <a:r>
              <a:rPr lang="es-ES" dirty="0"/>
              <a:t>B) El problema del conocimiento (</a:t>
            </a:r>
            <a:r>
              <a:rPr lang="es-ES" dirty="0" err="1"/>
              <a:t>Ii</a:t>
            </a:r>
            <a:r>
              <a:rPr lang="es-ES" dirty="0"/>
              <a:t>):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8181" y="1215342"/>
            <a:ext cx="10822329" cy="5642658"/>
          </a:xfrm>
        </p:spPr>
        <p:txBody>
          <a:bodyPr>
            <a:normAutofit fontScale="85000" lnSpcReduction="20000"/>
          </a:bodyPr>
          <a:lstStyle/>
          <a:p>
            <a:pPr lvl="1"/>
            <a:endParaRPr lang="es-ES" sz="200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EL “RACIOVITALISMO”</a:t>
            </a:r>
          </a:p>
          <a:p>
            <a:pPr lvl="1"/>
            <a:r>
              <a:rPr lang="es-ES" sz="2000" dirty="0"/>
              <a:t>El vitalismo que propone Ortega en su obra </a:t>
            </a:r>
            <a:r>
              <a:rPr lang="es-ES" sz="2000" i="1" dirty="0"/>
              <a:t>Historia como sistema</a:t>
            </a:r>
            <a:r>
              <a:rPr lang="es-ES" sz="2000" dirty="0"/>
              <a:t> es un </a:t>
            </a:r>
            <a:r>
              <a:rPr lang="es-ES" sz="2000" b="1" dirty="0">
                <a:solidFill>
                  <a:srgbClr val="00B050"/>
                </a:solidFill>
              </a:rPr>
              <a:t>vitalismo de corte racionalista       </a:t>
            </a:r>
            <a:r>
              <a:rPr lang="es-ES" sz="2000" dirty="0"/>
              <a:t>que entiende la </a:t>
            </a:r>
            <a:r>
              <a:rPr lang="es-ES" sz="2000" b="1" dirty="0">
                <a:solidFill>
                  <a:srgbClr val="00B050"/>
                </a:solidFill>
              </a:rPr>
              <a:t>razón como una función vital</a:t>
            </a:r>
            <a:r>
              <a:rPr lang="es-ES" sz="2000" dirty="0"/>
              <a:t>, necesaria para vivir, pero que admite que </a:t>
            </a:r>
            <a:r>
              <a:rPr lang="es-ES" sz="2000" b="1" dirty="0">
                <a:solidFill>
                  <a:srgbClr val="00B050"/>
                </a:solidFill>
              </a:rPr>
              <a:t>el ser humano puede actuar por motivos racionales y no meramente por impulsos</a:t>
            </a:r>
            <a:r>
              <a:rPr lang="es-ES" sz="2000" dirty="0"/>
              <a:t>, como sostenía Nietzsche.</a:t>
            </a:r>
          </a:p>
          <a:p>
            <a:pPr lvl="1"/>
            <a:r>
              <a:rPr lang="es-ES" sz="2000" b="1" dirty="0">
                <a:solidFill>
                  <a:srgbClr val="00B050"/>
                </a:solidFill>
              </a:rPr>
              <a:t>Vivir es desarrollar un </a:t>
            </a:r>
            <a:r>
              <a:rPr lang="es-ES" sz="2000" b="1" u="sng" dirty="0">
                <a:solidFill>
                  <a:srgbClr val="00B050"/>
                </a:solidFill>
              </a:rPr>
              <a:t>proyecto existencial</a:t>
            </a:r>
            <a:r>
              <a:rPr lang="es-ES" sz="2000" dirty="0"/>
              <a:t>       Para </a:t>
            </a:r>
            <a:r>
              <a:rPr lang="es-ES" sz="2000" b="1" dirty="0"/>
              <a:t>lograrlo nos valemos de la </a:t>
            </a:r>
            <a:r>
              <a:rPr lang="es-ES" sz="2000" b="1" dirty="0">
                <a:solidFill>
                  <a:srgbClr val="FF0000"/>
                </a:solidFill>
              </a:rPr>
              <a:t>razón</a:t>
            </a:r>
            <a:r>
              <a:rPr lang="es-ES" sz="2000" dirty="0"/>
              <a:t>, que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b="1" dirty="0"/>
              <a:t>no es algo opuesto a la vida     </a:t>
            </a:r>
            <a:r>
              <a:rPr lang="es-ES" sz="2000" dirty="0"/>
              <a:t>sino </a:t>
            </a:r>
            <a:r>
              <a:rPr lang="es-ES" sz="2000" b="1" u="sng" dirty="0"/>
              <a:t>algo de lo que se sirve la vida para diseñar, realizar y justificar el proyecto que cada cual queremos ser</a:t>
            </a:r>
            <a:r>
              <a:rPr lang="es-ES" sz="2000" b="1" dirty="0"/>
              <a:t>. </a:t>
            </a:r>
          </a:p>
          <a:p>
            <a:pPr lvl="1"/>
            <a:r>
              <a:rPr lang="es-ES" sz="2000" dirty="0"/>
              <a:t>Nuestra razón </a:t>
            </a:r>
            <a:r>
              <a:rPr lang="es-ES" sz="2000" b="1" dirty="0"/>
              <a:t>no es una razón </a:t>
            </a:r>
            <a:r>
              <a:rPr lang="es-ES" sz="2000" dirty="0"/>
              <a:t>meramente </a:t>
            </a:r>
            <a:r>
              <a:rPr lang="es-ES" sz="2000" b="1" dirty="0"/>
              <a:t>teórica o contemplativa </a:t>
            </a:r>
            <a:r>
              <a:rPr lang="es-ES" sz="2000" dirty="0"/>
              <a:t>(como pensaron los antiguos griegos), </a:t>
            </a:r>
            <a:r>
              <a:rPr lang="es-ES" sz="2000" b="1" dirty="0"/>
              <a:t>sino </a:t>
            </a:r>
            <a:r>
              <a:rPr lang="es-ES" sz="2000" b="1" dirty="0">
                <a:solidFill>
                  <a:srgbClr val="FF0000"/>
                </a:solidFill>
              </a:rPr>
              <a:t>vital      </a:t>
            </a:r>
            <a:r>
              <a:rPr lang="es-ES" sz="2000" dirty="0"/>
              <a:t> Es una </a:t>
            </a:r>
            <a:r>
              <a:rPr lang="es-ES" sz="2000" b="1" dirty="0">
                <a:solidFill>
                  <a:srgbClr val="00B050"/>
                </a:solidFill>
              </a:rPr>
              <a:t>razón subordinada a la vida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dirty="0"/>
              <a:t>(como sostiene Nietzsche), pero es una razón </a:t>
            </a:r>
            <a:r>
              <a:rPr lang="es-ES" sz="2000" b="1" dirty="0">
                <a:solidFill>
                  <a:srgbClr val="00B050"/>
                </a:solidFill>
              </a:rPr>
              <a:t>encaminada a realizar un proyecto vital, no nuestros instintos </a:t>
            </a:r>
            <a:r>
              <a:rPr lang="es-ES" sz="2000" dirty="0"/>
              <a:t>como pensó Nietzsche.</a:t>
            </a:r>
          </a:p>
          <a:p>
            <a:pPr lvl="1"/>
            <a:endParaRPr lang="es-ES" sz="200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LA “RAZÓN HISTÓRICA”</a:t>
            </a:r>
          </a:p>
          <a:p>
            <a:pPr lvl="1"/>
            <a:r>
              <a:rPr lang="es-ES" sz="2000" dirty="0"/>
              <a:t>La razón vital es también una </a:t>
            </a:r>
            <a:r>
              <a:rPr lang="es-ES" sz="2000" b="1" dirty="0">
                <a:solidFill>
                  <a:srgbClr val="FF0000"/>
                </a:solidFill>
              </a:rPr>
              <a:t>razón histórica </a:t>
            </a:r>
            <a:r>
              <a:rPr lang="es-ES" sz="2000" dirty="0"/>
              <a:t>(historicismo)      porque</a:t>
            </a:r>
            <a:r>
              <a:rPr lang="es-ES" sz="2000" b="1" dirty="0">
                <a:solidFill>
                  <a:srgbClr val="FFC000"/>
                </a:solidFill>
              </a:rPr>
              <a:t> “el ser humano no tiene naturaleza, sino historia”        </a:t>
            </a:r>
            <a:r>
              <a:rPr lang="es-ES" sz="2000" b="1" dirty="0">
                <a:solidFill>
                  <a:srgbClr val="FF0000"/>
                </a:solidFill>
              </a:rPr>
              <a:t>Biología Vs. Biografía      </a:t>
            </a:r>
            <a:r>
              <a:rPr lang="es-ES" sz="2000" b="1" dirty="0"/>
              <a:t>Para comprender al ser humano </a:t>
            </a:r>
            <a:r>
              <a:rPr lang="es-ES" sz="2000" dirty="0"/>
              <a:t>(y cualquier realidad, como la sociedad y las naciones), </a:t>
            </a:r>
            <a:r>
              <a:rPr lang="es-ES" sz="2000" b="1" dirty="0"/>
              <a:t>hay que contar su historia.</a:t>
            </a:r>
          </a:p>
          <a:p>
            <a:pPr marL="274320" lvl="1" indent="0">
              <a:buNone/>
            </a:pPr>
            <a:r>
              <a:rPr lang="es-ES" sz="2000" dirty="0"/>
              <a:t>	Para comprender la </a:t>
            </a:r>
            <a:r>
              <a:rPr lang="es-ES" sz="2000" b="1" dirty="0"/>
              <a:t>vida </a:t>
            </a:r>
            <a:r>
              <a:rPr lang="es-ES" sz="2000" dirty="0"/>
              <a:t>necesitamos una razón que no de dirija fundamentalmente a “lo hecho” sino al </a:t>
            </a:r>
            <a:r>
              <a:rPr lang="es-ES" sz="2000" b="1" dirty="0">
                <a:solidFill>
                  <a:srgbClr val="00B050"/>
                </a:solidFill>
              </a:rPr>
              <a:t>“continuo hacerse”.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 algn="ctr">
              <a:buNone/>
            </a:pPr>
            <a:r>
              <a:rPr lang="es-ES" sz="2000" dirty="0">
                <a:solidFill>
                  <a:srgbClr val="FFC000"/>
                </a:solidFill>
              </a:rPr>
              <a:t>Lo que </a:t>
            </a:r>
            <a:r>
              <a:rPr lang="es-ES" sz="2000" u="sng" dirty="0">
                <a:solidFill>
                  <a:srgbClr val="FFC000"/>
                </a:solidFill>
              </a:rPr>
              <a:t>nos interesa es </a:t>
            </a:r>
            <a:r>
              <a:rPr lang="es-ES" sz="2000" b="1" u="sng" dirty="0">
                <a:solidFill>
                  <a:srgbClr val="FFC000"/>
                </a:solidFill>
              </a:rPr>
              <a:t>la vida</a:t>
            </a:r>
            <a:r>
              <a:rPr lang="es-ES" sz="2000" dirty="0">
                <a:solidFill>
                  <a:srgbClr val="FFC000"/>
                </a:solidFill>
              </a:rPr>
              <a:t>, y esta </a:t>
            </a:r>
            <a:r>
              <a:rPr lang="es-ES" sz="2000" b="1" dirty="0">
                <a:solidFill>
                  <a:srgbClr val="FFC000"/>
                </a:solidFill>
              </a:rPr>
              <a:t>no puede reducirse a una visión físico-matemática</a:t>
            </a:r>
            <a:r>
              <a:rPr lang="es-ES" sz="2000" dirty="0">
                <a:solidFill>
                  <a:srgbClr val="FFC000"/>
                </a:solidFill>
              </a:rPr>
              <a:t>. La </a:t>
            </a:r>
            <a:r>
              <a:rPr lang="es-ES" sz="2000" u="sng" dirty="0">
                <a:solidFill>
                  <a:srgbClr val="FFC000"/>
                </a:solidFill>
              </a:rPr>
              <a:t>razón que hemos de aplicar es de tipo histórico</a:t>
            </a:r>
            <a:r>
              <a:rPr lang="es-ES" sz="2000" dirty="0">
                <a:solidFill>
                  <a:srgbClr val="FFC000"/>
                </a:solidFill>
              </a:rPr>
              <a:t>, ya que la vida solo puede narrarse     </a:t>
            </a:r>
            <a:r>
              <a:rPr lang="es-ES" sz="2000" b="1" dirty="0">
                <a:solidFill>
                  <a:srgbClr val="FFC000"/>
                </a:solidFill>
              </a:rPr>
              <a:t>Para entenderla hemos de narrarla, historiarla.</a:t>
            </a:r>
          </a:p>
          <a:p>
            <a:pPr lvl="1">
              <a:buNone/>
            </a:pPr>
            <a:endParaRPr lang="es-ES" sz="2000" dirty="0"/>
          </a:p>
          <a:p>
            <a:pPr lvl="1">
              <a:buNone/>
            </a:pPr>
            <a:endParaRPr lang="es-ES" sz="2000" b="1" dirty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70D61BF-BDDB-EA4F-8BF4-FF6D8503A980}"/>
              </a:ext>
            </a:extLst>
          </p:cNvPr>
          <p:cNvCxnSpPr/>
          <p:nvPr/>
        </p:nvCxnSpPr>
        <p:spPr>
          <a:xfrm>
            <a:off x="2453833" y="2025570"/>
            <a:ext cx="370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BE4DE1E-CCA3-754B-9EB6-6137FAE63D66}"/>
              </a:ext>
            </a:extLst>
          </p:cNvPr>
          <p:cNvCxnSpPr/>
          <p:nvPr/>
        </p:nvCxnSpPr>
        <p:spPr>
          <a:xfrm>
            <a:off x="5775767" y="2639028"/>
            <a:ext cx="320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6D8B836-E6BE-324E-80EA-ECB4A3B1E82B}"/>
              </a:ext>
            </a:extLst>
          </p:cNvPr>
          <p:cNvCxnSpPr/>
          <p:nvPr/>
        </p:nvCxnSpPr>
        <p:spPr>
          <a:xfrm>
            <a:off x="3102015" y="3429000"/>
            <a:ext cx="393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378D385-43FC-EE40-BF71-9219F426A1E6}"/>
              </a:ext>
            </a:extLst>
          </p:cNvPr>
          <p:cNvCxnSpPr/>
          <p:nvPr/>
        </p:nvCxnSpPr>
        <p:spPr>
          <a:xfrm>
            <a:off x="7153154" y="4421529"/>
            <a:ext cx="32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C8AEE86-6622-8545-9FDF-903FF2D9E700}"/>
              </a:ext>
            </a:extLst>
          </p:cNvPr>
          <p:cNvCxnSpPr/>
          <p:nvPr/>
        </p:nvCxnSpPr>
        <p:spPr>
          <a:xfrm>
            <a:off x="3889094" y="4606724"/>
            <a:ext cx="393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9CFA49B-DB3F-CE41-9D81-4E4A52200D33}"/>
              </a:ext>
            </a:extLst>
          </p:cNvPr>
          <p:cNvCxnSpPr/>
          <p:nvPr/>
        </p:nvCxnSpPr>
        <p:spPr>
          <a:xfrm>
            <a:off x="6620719" y="4583575"/>
            <a:ext cx="335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42FA314-0528-B640-8498-502C3CB3E827}"/>
              </a:ext>
            </a:extLst>
          </p:cNvPr>
          <p:cNvCxnSpPr/>
          <p:nvPr/>
        </p:nvCxnSpPr>
        <p:spPr>
          <a:xfrm>
            <a:off x="1273215" y="4919241"/>
            <a:ext cx="300942" cy="11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echa abajo 17">
            <a:extLst>
              <a:ext uri="{FF2B5EF4-FFF2-40B4-BE49-F238E27FC236}">
                <a16:creationId xmlns:a16="http://schemas.microsoft.com/office/drawing/2014/main" id="{46953CF2-1579-C544-9B08-669AB5A9D54A}"/>
              </a:ext>
            </a:extLst>
          </p:cNvPr>
          <p:cNvSpPr/>
          <p:nvPr/>
        </p:nvSpPr>
        <p:spPr>
          <a:xfrm>
            <a:off x="5584784" y="5301206"/>
            <a:ext cx="381965" cy="254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4101" y="0"/>
            <a:ext cx="10058400" cy="1446835"/>
          </a:xfrm>
        </p:spPr>
        <p:txBody>
          <a:bodyPr/>
          <a:lstStyle/>
          <a:p>
            <a:pPr algn="ctr"/>
            <a:r>
              <a:rPr lang="es-ES" dirty="0"/>
              <a:t>c) El problema del ser humano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010" y="1261641"/>
            <a:ext cx="10584238" cy="5596359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s-ES" sz="2000" b="1" u="sng" dirty="0">
              <a:solidFill>
                <a:srgbClr val="FF0000"/>
              </a:solidFill>
            </a:endParaRPr>
          </a:p>
          <a:p>
            <a:pPr lvl="1"/>
            <a:r>
              <a:rPr lang="es-ES" sz="2000" dirty="0"/>
              <a:t>La </a:t>
            </a:r>
            <a:r>
              <a:rPr lang="es-ES" sz="2000" b="1" dirty="0">
                <a:solidFill>
                  <a:srgbClr val="00B050"/>
                </a:solidFill>
              </a:rPr>
              <a:t>vida</a:t>
            </a:r>
            <a:r>
              <a:rPr lang="es-ES" sz="2000" dirty="0"/>
              <a:t> del hombre, como habían señalado los existencialistas, es la realización de un </a:t>
            </a:r>
            <a:r>
              <a:rPr lang="es-ES" sz="2000" b="1" dirty="0">
                <a:solidFill>
                  <a:srgbClr val="00B050"/>
                </a:solidFill>
              </a:rPr>
              <a:t>proyecto, un continuo hacerse     </a:t>
            </a:r>
            <a:r>
              <a:rPr lang="es-ES" sz="2000" dirty="0"/>
              <a:t>El hombre no tiene, pues, naturaleza, sino </a:t>
            </a:r>
            <a:r>
              <a:rPr lang="es-ES" sz="2000" b="1" dirty="0">
                <a:solidFill>
                  <a:srgbClr val="00B050"/>
                </a:solidFill>
              </a:rPr>
              <a:t>historia</a:t>
            </a:r>
            <a:r>
              <a:rPr lang="es-ES" sz="2000" dirty="0"/>
              <a:t>.</a:t>
            </a:r>
          </a:p>
          <a:p>
            <a:pPr lvl="1"/>
            <a:r>
              <a:rPr lang="es-ES" sz="2000" b="1" dirty="0">
                <a:solidFill>
                  <a:srgbClr val="FF0000"/>
                </a:solidFill>
              </a:rPr>
              <a:t>No tenemos una naturaleza fija </a:t>
            </a:r>
            <a:r>
              <a:rPr lang="es-ES" sz="2000" b="1" dirty="0"/>
              <a:t>sino que </a:t>
            </a:r>
            <a:r>
              <a:rPr lang="es-ES" sz="2000" b="1" dirty="0">
                <a:solidFill>
                  <a:srgbClr val="FF0000"/>
                </a:solidFill>
              </a:rPr>
              <a:t>somos lo que vamos siendo,</a:t>
            </a:r>
            <a:r>
              <a:rPr lang="es-ES" sz="2000" dirty="0"/>
              <a:t> lo que nos vamos haciendo       </a:t>
            </a:r>
            <a:r>
              <a:rPr lang="es-ES" sz="2000" b="1" dirty="0">
                <a:solidFill>
                  <a:srgbClr val="00B050"/>
                </a:solidFill>
              </a:rPr>
              <a:t>La esencia del ser humano no puede precisarse</a:t>
            </a:r>
            <a:r>
              <a:rPr lang="es-ES" sz="2000" dirty="0"/>
              <a:t>, ya que </a:t>
            </a:r>
            <a:r>
              <a:rPr lang="es-ES" sz="2000" b="1" dirty="0"/>
              <a:t>estamos en continuo cambio.</a:t>
            </a:r>
          </a:p>
          <a:p>
            <a:pPr lvl="1"/>
            <a:r>
              <a:rPr lang="es-ES" sz="2000" dirty="0"/>
              <a:t>Por tanto, el hombre tiene que esforzarse en ser lo que aún no es, tiene que </a:t>
            </a:r>
            <a:r>
              <a:rPr lang="es-ES" sz="2000" b="1" dirty="0"/>
              <a:t>luchar para existir según su programa y aspiración.</a:t>
            </a:r>
          </a:p>
          <a:p>
            <a:pPr lvl="1"/>
            <a:r>
              <a:rPr lang="es-ES" sz="2000" dirty="0"/>
              <a:t>El hombre, al querer ser, </a:t>
            </a:r>
            <a:r>
              <a:rPr lang="es-ES" sz="2000" b="1" dirty="0"/>
              <a:t>lo que busca realmente es ser </a:t>
            </a:r>
            <a:r>
              <a:rPr lang="es-ES" sz="2000" b="1" dirty="0">
                <a:solidFill>
                  <a:srgbClr val="00B050"/>
                </a:solidFill>
              </a:rPr>
              <a:t>feliz </a:t>
            </a:r>
            <a:r>
              <a:rPr lang="es-ES" sz="2000" b="1" dirty="0"/>
              <a:t>     </a:t>
            </a:r>
            <a:r>
              <a:rPr lang="es-ES" sz="2000" dirty="0"/>
              <a:t> La </a:t>
            </a:r>
            <a:r>
              <a:rPr lang="es-ES" sz="2000" b="1" dirty="0">
                <a:solidFill>
                  <a:srgbClr val="FF0000"/>
                </a:solidFill>
              </a:rPr>
              <a:t>felicidad</a:t>
            </a:r>
            <a:r>
              <a:rPr lang="es-ES" sz="2000" dirty="0"/>
              <a:t> es una extraña necesidad del hombre que </a:t>
            </a:r>
            <a:r>
              <a:rPr lang="es-ES" sz="2000" b="1" dirty="0"/>
              <a:t>consiste en realizar el proyecto de vida, el “yo” que somos. </a:t>
            </a:r>
          </a:p>
          <a:p>
            <a:pPr lvl="1"/>
            <a:r>
              <a:rPr lang="es-ES" sz="2000" dirty="0"/>
              <a:t>Pero el “yo” que somos </a:t>
            </a:r>
            <a:r>
              <a:rPr lang="es-ES" sz="2000" b="1" dirty="0">
                <a:solidFill>
                  <a:srgbClr val="00B050"/>
                </a:solidFill>
              </a:rPr>
              <a:t>no se realiza nunca suficientemente. </a:t>
            </a:r>
            <a:r>
              <a:rPr lang="es-ES" sz="2000" dirty="0"/>
              <a:t>Por eso, la </a:t>
            </a:r>
            <a:r>
              <a:rPr lang="es-ES" sz="2000" b="1" dirty="0"/>
              <a:t>vida es un continuo penar: somos más o menos felices   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El ser humano es un </a:t>
            </a:r>
            <a:r>
              <a:rPr lang="es-ES" sz="2000" b="1" dirty="0">
                <a:solidFill>
                  <a:srgbClr val="FF0000"/>
                </a:solidFill>
              </a:rPr>
              <a:t>ser utópico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dirty="0"/>
              <a:t>que sólo se propone ser “lo imposible”, y al querer realizarlo, choca con su entorno.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 algn="ctr">
              <a:buNone/>
            </a:pPr>
            <a:r>
              <a:rPr lang="es-ES" sz="2000" b="1" u="sng" dirty="0">
                <a:solidFill>
                  <a:srgbClr val="FFC000"/>
                </a:solidFill>
              </a:rPr>
              <a:t>El animal está adaptado a sus circunstancias y el hombre es la inadaptación por esencia.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A6CC2DD-D831-9D4E-B6CA-C03A82084D4A}"/>
              </a:ext>
            </a:extLst>
          </p:cNvPr>
          <p:cNvCxnSpPr/>
          <p:nvPr/>
        </p:nvCxnSpPr>
        <p:spPr>
          <a:xfrm>
            <a:off x="5185458" y="1979271"/>
            <a:ext cx="312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C8DD639-201B-0443-B5A9-C4FFDD5B016D}"/>
              </a:ext>
            </a:extLst>
          </p:cNvPr>
          <p:cNvCxnSpPr/>
          <p:nvPr/>
        </p:nvCxnSpPr>
        <p:spPr>
          <a:xfrm>
            <a:off x="3032567" y="2789499"/>
            <a:ext cx="312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47C9464-AD19-5342-8F49-170B3D354C4C}"/>
              </a:ext>
            </a:extLst>
          </p:cNvPr>
          <p:cNvCxnSpPr/>
          <p:nvPr/>
        </p:nvCxnSpPr>
        <p:spPr>
          <a:xfrm>
            <a:off x="8380071" y="3900668"/>
            <a:ext cx="405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F97E115-F5B6-804D-AA2D-B5FEE1977147}"/>
              </a:ext>
            </a:extLst>
          </p:cNvPr>
          <p:cNvCxnSpPr/>
          <p:nvPr/>
        </p:nvCxnSpPr>
        <p:spPr>
          <a:xfrm>
            <a:off x="6504972" y="4977114"/>
            <a:ext cx="208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>
            <a:extLst>
              <a:ext uri="{FF2B5EF4-FFF2-40B4-BE49-F238E27FC236}">
                <a16:creationId xmlns:a16="http://schemas.microsoft.com/office/drawing/2014/main" id="{FE071F3E-2BED-4440-A186-0B8488BCE517}"/>
              </a:ext>
            </a:extLst>
          </p:cNvPr>
          <p:cNvSpPr/>
          <p:nvPr/>
        </p:nvSpPr>
        <p:spPr>
          <a:xfrm>
            <a:off x="5590572" y="5411165"/>
            <a:ext cx="381965" cy="295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es-ES" dirty="0"/>
              <a:t>c) El problema del ser humano (</a:t>
            </a:r>
            <a:r>
              <a:rPr lang="es-ES" dirty="0" err="1"/>
              <a:t>Ii</a:t>
            </a:r>
            <a:r>
              <a:rPr lang="es-ES" dirty="0"/>
              <a:t>):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661" y="1458873"/>
            <a:ext cx="10468491" cy="5205135"/>
          </a:xfrm>
        </p:spPr>
        <p:txBody>
          <a:bodyPr>
            <a:normAutofit lnSpcReduction="10000"/>
          </a:bodyPr>
          <a:lstStyle/>
          <a:p>
            <a:pPr lvl="1"/>
            <a:r>
              <a:rPr lang="es-ES" sz="2000" dirty="0"/>
              <a:t>El hombre para Ortega es también un </a:t>
            </a:r>
            <a:r>
              <a:rPr lang="es-ES" sz="2000" b="1" dirty="0">
                <a:solidFill>
                  <a:srgbClr val="FF0000"/>
                </a:solidFill>
              </a:rPr>
              <a:t>ser técnico      </a:t>
            </a:r>
            <a:r>
              <a:rPr lang="es-ES" sz="2000" dirty="0"/>
              <a:t>Para Ortega el hombre se encuentra en una “</a:t>
            </a:r>
            <a:r>
              <a:rPr lang="es-ES" sz="2000" b="1" dirty="0"/>
              <a:t>circunstancia” que le es adversa </a:t>
            </a:r>
            <a:r>
              <a:rPr lang="es-ES" sz="2000" dirty="0"/>
              <a:t>y deseando vivir en esa circunstancia, </a:t>
            </a:r>
            <a:r>
              <a:rPr lang="es-ES" sz="2000" b="1" dirty="0"/>
              <a:t>no se resigna y reacciona para satisfacer sus necesidades vitales.</a:t>
            </a:r>
          </a:p>
          <a:p>
            <a:pPr lvl="1"/>
            <a:r>
              <a:rPr lang="es-ES" sz="2000" dirty="0"/>
              <a:t>Pero el hombre </a:t>
            </a:r>
            <a:r>
              <a:rPr lang="es-ES" sz="2000" b="1" dirty="0">
                <a:solidFill>
                  <a:srgbClr val="FF0000"/>
                </a:solidFill>
              </a:rPr>
              <a:t>no se conforma sólo con la satisfacción de esas necesidades vitales</a:t>
            </a:r>
            <a:r>
              <a:rPr lang="es-ES" sz="2000" b="1" dirty="0"/>
              <a:t> </a:t>
            </a:r>
            <a:r>
              <a:rPr lang="es-ES" sz="2000" dirty="0"/>
              <a:t>–aquí radica la diferencia con el animal-, sino que también pretende </a:t>
            </a:r>
            <a:r>
              <a:rPr lang="es-ES" sz="2000" b="1" dirty="0"/>
              <a:t>liberarse de la circunstancia inmediata y </a:t>
            </a:r>
            <a:r>
              <a:rPr lang="es-ES" sz="2000" b="1" dirty="0">
                <a:solidFill>
                  <a:srgbClr val="FF0000"/>
                </a:solidFill>
              </a:rPr>
              <a:t>dedicarse a otras ocupaciones</a:t>
            </a:r>
            <a:r>
              <a:rPr lang="es-ES" sz="2000" b="1" dirty="0"/>
              <a:t>.</a:t>
            </a:r>
          </a:p>
          <a:p>
            <a:pPr lvl="1"/>
            <a:r>
              <a:rPr lang="es-ES" sz="2000" dirty="0"/>
              <a:t>La </a:t>
            </a:r>
            <a:r>
              <a:rPr lang="es-ES" sz="2000" b="1" dirty="0">
                <a:solidFill>
                  <a:srgbClr val="FF0000"/>
                </a:solidFill>
              </a:rPr>
              <a:t>técnica</a:t>
            </a:r>
            <a:r>
              <a:rPr lang="es-ES" sz="2000" dirty="0"/>
              <a:t> será, pues, “</a:t>
            </a:r>
            <a:r>
              <a:rPr lang="es-ES" sz="2000" b="1" dirty="0">
                <a:solidFill>
                  <a:srgbClr val="00B050"/>
                </a:solidFill>
              </a:rPr>
              <a:t>la reforma que el hombre impone a la naturaleza en vista de la satisfacción de sus necesidades”.</a:t>
            </a:r>
          </a:p>
          <a:p>
            <a:pPr marL="274320" lvl="1" indent="0">
              <a:buNone/>
            </a:pPr>
            <a:endParaRPr lang="es-ES" sz="2000" b="1" dirty="0">
              <a:solidFill>
                <a:srgbClr val="00B050"/>
              </a:solidFill>
            </a:endParaRPr>
          </a:p>
          <a:p>
            <a:pPr lvl="1"/>
            <a:r>
              <a:rPr lang="es-ES" sz="2000" dirty="0"/>
              <a:t>Además, añade Ortega, </a:t>
            </a:r>
            <a:r>
              <a:rPr lang="es-ES" sz="2000" b="1" dirty="0"/>
              <a:t>el concepto de “</a:t>
            </a:r>
            <a:r>
              <a:rPr lang="es-ES" sz="2000" b="1" dirty="0">
                <a:solidFill>
                  <a:srgbClr val="FF0000"/>
                </a:solidFill>
              </a:rPr>
              <a:t>necesidad humana” </a:t>
            </a:r>
            <a:r>
              <a:rPr lang="es-ES" sz="2000" b="1" dirty="0"/>
              <a:t>abarca lo </a:t>
            </a:r>
            <a:r>
              <a:rPr lang="es-ES" sz="2000" b="1" dirty="0">
                <a:solidFill>
                  <a:srgbClr val="FF0000"/>
                </a:solidFill>
              </a:rPr>
              <a:t>“objetivamente necesario”, </a:t>
            </a:r>
            <a:r>
              <a:rPr lang="es-ES" sz="2000" b="1" dirty="0"/>
              <a:t>pero también, y principalmente, “</a:t>
            </a:r>
            <a:r>
              <a:rPr lang="es-ES" sz="2000" b="1" dirty="0">
                <a:solidFill>
                  <a:srgbClr val="FF0000"/>
                </a:solidFill>
              </a:rPr>
              <a:t>lo superfluo</a:t>
            </a:r>
            <a:r>
              <a:rPr lang="es-ES" sz="2000" b="1" dirty="0"/>
              <a:t>”</a:t>
            </a:r>
            <a:r>
              <a:rPr lang="es-ES" sz="2000" dirty="0"/>
              <a:t>, pues el ser humano en su vida no pretende sólo un “estar a secas” en la naturaleza, sino un </a:t>
            </a:r>
            <a:r>
              <a:rPr lang="es-ES" sz="2000" dirty="0">
                <a:solidFill>
                  <a:srgbClr val="00B050"/>
                </a:solidFill>
              </a:rPr>
              <a:t>“</a:t>
            </a:r>
            <a:r>
              <a:rPr lang="es-ES" sz="2000" b="1" dirty="0">
                <a:solidFill>
                  <a:srgbClr val="00B050"/>
                </a:solidFill>
              </a:rPr>
              <a:t>bienestar</a:t>
            </a:r>
            <a:r>
              <a:rPr lang="es-ES" sz="2000" dirty="0"/>
              <a:t>” </a:t>
            </a:r>
            <a:r>
              <a:rPr lang="es-ES" sz="2000" b="1" dirty="0"/>
              <a:t>     Divertirse, evadirse, realizar sus sueños. </a:t>
            </a:r>
          </a:p>
          <a:p>
            <a:pPr marL="274320" lvl="1" indent="0">
              <a:buNone/>
            </a:pPr>
            <a:endParaRPr lang="es-ES" sz="2000" b="1" dirty="0"/>
          </a:p>
          <a:p>
            <a:pPr marL="274320" lvl="1" indent="0">
              <a:buNone/>
            </a:pPr>
            <a:r>
              <a:rPr lang="es-ES" sz="2000" dirty="0"/>
              <a:t>Y estas pretensiones son precisamente la necesidad de las necesidades.</a:t>
            </a:r>
            <a:r>
              <a:rPr lang="es-ES" sz="2000" b="1" dirty="0"/>
              <a:t> Si no puede realizar lo que pretende, puede incluso desear no vivir</a:t>
            </a:r>
            <a:r>
              <a:rPr lang="es-ES" sz="2000" dirty="0"/>
              <a:t>. Por eso concluye Ortega: </a:t>
            </a:r>
            <a:r>
              <a:rPr lang="es-ES" sz="2000" b="1" dirty="0">
                <a:solidFill>
                  <a:srgbClr val="FFC000"/>
                </a:solidFill>
              </a:rPr>
              <a:t>“Para el hombre solo es necesario lo objetivamente superfluo”.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ADE849A-8B64-3940-B2A3-972543DDE75B}"/>
              </a:ext>
            </a:extLst>
          </p:cNvPr>
          <p:cNvCxnSpPr/>
          <p:nvPr/>
        </p:nvCxnSpPr>
        <p:spPr>
          <a:xfrm>
            <a:off x="7037407" y="1539897"/>
            <a:ext cx="358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45C5D41-B47C-164B-AC4F-36DC18927DA2}"/>
              </a:ext>
            </a:extLst>
          </p:cNvPr>
          <p:cNvCxnSpPr/>
          <p:nvPr/>
        </p:nvCxnSpPr>
        <p:spPr>
          <a:xfrm>
            <a:off x="3472405" y="5116009"/>
            <a:ext cx="416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>
            <a:extLst>
              <a:ext uri="{FF2B5EF4-FFF2-40B4-BE49-F238E27FC236}">
                <a16:creationId xmlns:a16="http://schemas.microsoft.com/office/drawing/2014/main" id="{F277DC02-A3F8-534C-BA94-1AC70D34E177}"/>
              </a:ext>
            </a:extLst>
          </p:cNvPr>
          <p:cNvSpPr/>
          <p:nvPr/>
        </p:nvSpPr>
        <p:spPr>
          <a:xfrm>
            <a:off x="5289630" y="5289630"/>
            <a:ext cx="509286" cy="27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752" y="0"/>
            <a:ext cx="10058400" cy="1609344"/>
          </a:xfrm>
        </p:spPr>
        <p:txBody>
          <a:bodyPr/>
          <a:lstStyle/>
          <a:p>
            <a:pPr algn="ctr"/>
            <a:r>
              <a:rPr lang="es-ES" dirty="0"/>
              <a:t>D) El problema de la ética (I):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8101" y="1493134"/>
            <a:ext cx="10637134" cy="5181986"/>
          </a:xfrm>
        </p:spPr>
        <p:txBody>
          <a:bodyPr>
            <a:normAutofit/>
          </a:bodyPr>
          <a:lstStyle/>
          <a:p>
            <a:pPr lvl="1"/>
            <a:endParaRPr lang="es-ES" sz="2000" b="1" dirty="0">
              <a:solidFill>
                <a:srgbClr val="FF0000"/>
              </a:solidFill>
            </a:endParaRPr>
          </a:p>
          <a:p>
            <a:pPr lvl="1"/>
            <a:r>
              <a:rPr lang="es-ES" sz="2000" dirty="0"/>
              <a:t>¿Y cuál debe ser el </a:t>
            </a:r>
            <a:r>
              <a:rPr lang="es-ES" sz="2800" b="1" dirty="0">
                <a:solidFill>
                  <a:srgbClr val="FF0000"/>
                </a:solidFill>
              </a:rPr>
              <a:t>proyecto</a:t>
            </a:r>
            <a:r>
              <a:rPr lang="es-ES" sz="2000" dirty="0"/>
              <a:t> a desarrollar?    ¿Qué hay que hacer con la vida?</a:t>
            </a:r>
          </a:p>
          <a:p>
            <a:pPr lvl="1"/>
            <a:r>
              <a:rPr lang="es-ES" sz="2000" dirty="0"/>
              <a:t>Para Ortega, dado que somos </a:t>
            </a:r>
            <a:r>
              <a:rPr lang="es-ES" sz="2000" b="1" dirty="0">
                <a:solidFill>
                  <a:srgbClr val="00B050"/>
                </a:solidFill>
              </a:rPr>
              <a:t>seres esencialmente circunstanciales</a:t>
            </a:r>
            <a:r>
              <a:rPr lang="es-ES" sz="2000" b="1" dirty="0"/>
              <a:t>, </a:t>
            </a:r>
            <a:r>
              <a:rPr lang="es-ES" sz="2000" dirty="0"/>
              <a:t>debemos </a:t>
            </a:r>
            <a:r>
              <a:rPr lang="es-ES" sz="2000" b="1" dirty="0"/>
              <a:t>olvidarnos de perspectivas eternas.</a:t>
            </a:r>
          </a:p>
          <a:p>
            <a:pPr lvl="1"/>
            <a:r>
              <a:rPr lang="es-ES" sz="2000" dirty="0"/>
              <a:t>Lo que hay que hacer es sintetizar el proyecto cristiano y el proyecto pagano de la existencia, es decir, </a:t>
            </a:r>
            <a:r>
              <a:rPr lang="es-ES" sz="2000" b="1" dirty="0">
                <a:solidFill>
                  <a:srgbClr val="FF0000"/>
                </a:solidFill>
              </a:rPr>
              <a:t>desarrollar cada cual su propio proyecto </a:t>
            </a:r>
            <a:r>
              <a:rPr lang="es-ES" sz="2000" dirty="0"/>
              <a:t>y cumplir con la máxima </a:t>
            </a:r>
            <a:r>
              <a:rPr lang="es-ES" sz="2000" b="1" dirty="0">
                <a:solidFill>
                  <a:srgbClr val="FF0000"/>
                </a:solidFill>
              </a:rPr>
              <a:t>“llega a ser el que eres”.</a:t>
            </a:r>
          </a:p>
          <a:p>
            <a:pPr lvl="1"/>
            <a:r>
              <a:rPr lang="es-ES" sz="2000" dirty="0"/>
              <a:t>Pero </a:t>
            </a:r>
            <a:r>
              <a:rPr lang="es-ES" sz="2000" b="1" dirty="0"/>
              <a:t>siendo conscientes de que se trata de un </a:t>
            </a:r>
            <a:r>
              <a:rPr lang="es-ES" sz="2000" b="1" dirty="0">
                <a:solidFill>
                  <a:srgbClr val="00B050"/>
                </a:solidFill>
              </a:rPr>
              <a:t>penoso esfuerzo </a:t>
            </a:r>
            <a:r>
              <a:rPr lang="es-ES" sz="2000" dirty="0"/>
              <a:t>(la vida es un valle de lágrimas) </a:t>
            </a:r>
            <a:r>
              <a:rPr lang="es-ES" sz="2000" b="1" dirty="0"/>
              <a:t>afrontándolo al mismo tiempo con </a:t>
            </a:r>
            <a:r>
              <a:rPr lang="es-ES" sz="2000" b="1" dirty="0">
                <a:solidFill>
                  <a:srgbClr val="00B050"/>
                </a:solidFill>
              </a:rPr>
              <a:t>deportividad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dirty="0"/>
              <a:t>(espíritu pagano).</a:t>
            </a:r>
          </a:p>
          <a:p>
            <a:pPr marL="274320" lvl="1" indent="0" algn="ctr">
              <a:buNone/>
            </a:pPr>
            <a:endParaRPr lang="es-ES" sz="2000" dirty="0">
              <a:solidFill>
                <a:srgbClr val="FFC000"/>
              </a:solidFill>
            </a:endParaRPr>
          </a:p>
          <a:p>
            <a:pPr marL="274320" lvl="1" indent="0" algn="ctr">
              <a:buNone/>
            </a:pPr>
            <a:r>
              <a:rPr lang="es-ES" sz="2000" b="1" dirty="0">
                <a:solidFill>
                  <a:srgbClr val="FFC000"/>
                </a:solidFill>
              </a:rPr>
              <a:t>El hecho de querer seguir vivos implica nuestra libre aceptación de esta penosa tarea. Y aceptar libremente un penoso esfuerzo es la definición misma del esfuerzo deportivo.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40E8A51-FC6E-8E43-8F10-372711020B24}"/>
              </a:ext>
            </a:extLst>
          </p:cNvPr>
          <p:cNvCxnSpPr/>
          <p:nvPr/>
        </p:nvCxnSpPr>
        <p:spPr>
          <a:xfrm>
            <a:off x="6967959" y="2071868"/>
            <a:ext cx="24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>
            <a:extLst>
              <a:ext uri="{FF2B5EF4-FFF2-40B4-BE49-F238E27FC236}">
                <a16:creationId xmlns:a16="http://schemas.microsoft.com/office/drawing/2014/main" id="{5B5D1C2E-54B1-B14B-A0EB-37A47AA511C4}"/>
              </a:ext>
            </a:extLst>
          </p:cNvPr>
          <p:cNvSpPr/>
          <p:nvPr/>
        </p:nvSpPr>
        <p:spPr>
          <a:xfrm>
            <a:off x="5991827" y="4525701"/>
            <a:ext cx="744638" cy="277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00537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e) El problema de la sociedad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159" y="1400537"/>
            <a:ext cx="10949651" cy="545746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s-ES" sz="2000" dirty="0"/>
              <a:t>La filosofía de Ortega además de </a:t>
            </a:r>
            <a:r>
              <a:rPr lang="es-ES" sz="2600" b="1" dirty="0">
                <a:solidFill>
                  <a:srgbClr val="FF0000"/>
                </a:solidFill>
              </a:rPr>
              <a:t>vitalista</a:t>
            </a:r>
            <a:r>
              <a:rPr lang="es-ES" sz="2000" dirty="0"/>
              <a:t> es </a:t>
            </a:r>
            <a:r>
              <a:rPr lang="es-ES" sz="2600" b="1" dirty="0">
                <a:solidFill>
                  <a:srgbClr val="FF0000"/>
                </a:solidFill>
              </a:rPr>
              <a:t>historicista</a:t>
            </a:r>
            <a:r>
              <a:rPr lang="es-ES" sz="2000" b="1" dirty="0">
                <a:solidFill>
                  <a:srgbClr val="FF0000"/>
                </a:solidFill>
              </a:rPr>
              <a:t>     </a:t>
            </a:r>
            <a:r>
              <a:rPr lang="es-ES" sz="2000" dirty="0"/>
              <a:t>Considera que toda la realidad es histórica, de modo que para entenderla hay que tener en cuenta su </a:t>
            </a:r>
            <a:r>
              <a:rPr lang="es-ES" sz="2000" b="1" dirty="0">
                <a:solidFill>
                  <a:srgbClr val="00B050"/>
                </a:solidFill>
              </a:rPr>
              <a:t>historicidad</a:t>
            </a:r>
            <a:r>
              <a:rPr lang="es-ES" sz="2000" dirty="0"/>
              <a:t>. </a:t>
            </a:r>
          </a:p>
          <a:p>
            <a:pPr marL="274320" lvl="1" indent="0">
              <a:buNone/>
            </a:pPr>
            <a:r>
              <a:rPr lang="es-ES" sz="2000" b="1" dirty="0">
                <a:solidFill>
                  <a:srgbClr val="00B050"/>
                </a:solidFill>
              </a:rPr>
              <a:t>	Cada ser humano vive en un determinado momento de la historia</a:t>
            </a:r>
            <a:r>
              <a:rPr lang="es-ES" sz="2000" dirty="0"/>
              <a:t>, inmerso en una sociedad que, como realización del ser humano, también es algo de naturaleza cambiante e histórica.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 algn="ctr">
              <a:buNone/>
            </a:pPr>
            <a:r>
              <a:rPr lang="es-ES" sz="2000" b="1" dirty="0">
                <a:solidFill>
                  <a:srgbClr val="FFC000"/>
                </a:solidFill>
              </a:rPr>
              <a:t>La </a:t>
            </a:r>
            <a:r>
              <a:rPr lang="es-ES" sz="2000" b="1" u="sng" dirty="0">
                <a:solidFill>
                  <a:srgbClr val="FFC000"/>
                </a:solidFill>
              </a:rPr>
              <a:t>sociedad</a:t>
            </a:r>
            <a:r>
              <a:rPr lang="es-ES" sz="2000" b="1" dirty="0">
                <a:solidFill>
                  <a:srgbClr val="FFC000"/>
                </a:solidFill>
              </a:rPr>
              <a:t>, según Ortega, se configura conforme a un </a:t>
            </a:r>
            <a:r>
              <a:rPr lang="es-ES" sz="2000" b="1" u="sng" dirty="0">
                <a:solidFill>
                  <a:srgbClr val="FFC000"/>
                </a:solidFill>
              </a:rPr>
              <a:t>proyecto o proyectos humanos que son distintos en cada época histórica</a:t>
            </a:r>
            <a:r>
              <a:rPr lang="es-ES" sz="2000" b="1" dirty="0">
                <a:solidFill>
                  <a:srgbClr val="FFC000"/>
                </a:solidFill>
              </a:rPr>
              <a:t>. </a:t>
            </a:r>
          </a:p>
          <a:p>
            <a:pPr marL="274320" lvl="1" indent="0" algn="ctr">
              <a:buNone/>
            </a:pPr>
            <a:endParaRPr lang="es-ES" sz="2000" b="1" dirty="0">
              <a:solidFill>
                <a:srgbClr val="FFC000"/>
              </a:solidFill>
            </a:endParaRPr>
          </a:p>
          <a:p>
            <a:pPr lvl="1"/>
            <a:r>
              <a:rPr lang="es-ES" sz="2000" dirty="0"/>
              <a:t>La </a:t>
            </a:r>
            <a:r>
              <a:rPr lang="es-ES" sz="2200" b="1" dirty="0">
                <a:solidFill>
                  <a:srgbClr val="FF0000"/>
                </a:solidFill>
              </a:rPr>
              <a:t>historia</a:t>
            </a:r>
            <a:r>
              <a:rPr lang="es-ES" sz="2000" dirty="0"/>
              <a:t> se desarrolla por </a:t>
            </a:r>
            <a:r>
              <a:rPr lang="es-ES" sz="2000" b="1" u="sng" dirty="0">
                <a:solidFill>
                  <a:srgbClr val="00B050"/>
                </a:solidFill>
              </a:rPr>
              <a:t>sucesión de generaciones    </a:t>
            </a:r>
            <a:r>
              <a:rPr lang="es-ES" sz="2000" dirty="0"/>
              <a:t>En</a:t>
            </a:r>
            <a:r>
              <a:rPr lang="es-ES" sz="2000" b="1" dirty="0"/>
              <a:t> </a:t>
            </a:r>
            <a:r>
              <a:rPr lang="es-ES" sz="2000" dirty="0"/>
              <a:t>un determinado momento histórico conviven varias generaciones: </a:t>
            </a:r>
            <a:r>
              <a:rPr lang="es-ES" sz="2000" b="1" dirty="0">
                <a:solidFill>
                  <a:srgbClr val="00B050"/>
                </a:solidFill>
              </a:rPr>
              <a:t>las establecidas </a:t>
            </a:r>
            <a:r>
              <a:rPr lang="es-ES" sz="2000" b="1" dirty="0"/>
              <a:t>(mayores que disponen del control social</a:t>
            </a:r>
            <a:r>
              <a:rPr lang="es-ES" sz="2000" dirty="0"/>
              <a:t>) y </a:t>
            </a:r>
            <a:r>
              <a:rPr lang="es-ES" sz="2000" b="1" dirty="0">
                <a:solidFill>
                  <a:srgbClr val="00B050"/>
                </a:solidFill>
              </a:rPr>
              <a:t>las emergentes </a:t>
            </a:r>
            <a:r>
              <a:rPr lang="es-ES" sz="2000" b="1" dirty="0"/>
              <a:t>(las nuevas, los jóvenes).    </a:t>
            </a:r>
            <a:r>
              <a:rPr lang="es-ES" sz="2000" dirty="0"/>
              <a:t>Estas generaciones son </a:t>
            </a:r>
            <a:r>
              <a:rPr lang="es-ES" sz="2000" b="1" dirty="0"/>
              <a:t>contemporáneas</a:t>
            </a:r>
            <a:r>
              <a:rPr lang="es-ES" sz="2000" dirty="0"/>
              <a:t> (viven en el mismo tiempo) pero </a:t>
            </a:r>
            <a:r>
              <a:rPr lang="es-ES" sz="2000" b="1" dirty="0"/>
              <a:t>no son coetáneas </a:t>
            </a:r>
            <a:r>
              <a:rPr lang="es-ES" sz="2000" dirty="0"/>
              <a:t>(no tienen la misma edad). </a:t>
            </a:r>
          </a:p>
          <a:p>
            <a:pPr lvl="1"/>
            <a:r>
              <a:rPr lang="es-ES" sz="2000" dirty="0"/>
              <a:t>El sucederse de las generaciones en la dirección de la sociedad es lo que llamamos historia.</a:t>
            </a:r>
          </a:p>
          <a:p>
            <a:pPr lvl="1"/>
            <a:r>
              <a:rPr lang="es-ES" sz="2000" dirty="0"/>
              <a:t>Las </a:t>
            </a:r>
            <a:r>
              <a:rPr lang="es-ES" sz="2000" b="1" u="sng" dirty="0"/>
              <a:t>generaciones de jóvenes siempre pretenden innovaciones </a:t>
            </a:r>
            <a:r>
              <a:rPr lang="es-ES" sz="2000" dirty="0"/>
              <a:t>que procurarán llevar a cabo cuando sustituyan a la generación de hombres maduros en el poder. </a:t>
            </a:r>
            <a:r>
              <a:rPr lang="es-ES" sz="2000" b="1" dirty="0">
                <a:solidFill>
                  <a:srgbClr val="FF0000"/>
                </a:solidFill>
              </a:rPr>
              <a:t>Cada generación tiene un proyecto que realizar</a:t>
            </a:r>
            <a:r>
              <a:rPr lang="es-ES" sz="2000" dirty="0"/>
              <a:t>, y </a:t>
            </a:r>
            <a:r>
              <a:rPr lang="es-ES" sz="2000" dirty="0">
                <a:solidFill>
                  <a:srgbClr val="00B050"/>
                </a:solidFill>
              </a:rPr>
              <a:t>eso es lo que explica el sentido de la historia     </a:t>
            </a:r>
            <a:r>
              <a:rPr lang="es-ES" sz="2000" dirty="0"/>
              <a:t> </a:t>
            </a:r>
            <a:r>
              <a:rPr lang="es-ES" sz="2000" b="1" dirty="0"/>
              <a:t>Todas las generaciones reciben algo de la anterior como </a:t>
            </a:r>
            <a:r>
              <a:rPr lang="es-ES" sz="2000" b="1" u="sng" dirty="0"/>
              <a:t>herencia </a:t>
            </a:r>
            <a:r>
              <a:rPr lang="es-ES" sz="2000" b="1" dirty="0"/>
              <a:t>y todas introducen alguna innovación.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F3E9708-AE18-5D40-8DCB-52ECD9B49D11}"/>
              </a:ext>
            </a:extLst>
          </p:cNvPr>
          <p:cNvCxnSpPr/>
          <p:nvPr/>
        </p:nvCxnSpPr>
        <p:spPr>
          <a:xfrm>
            <a:off x="7477246" y="3808071"/>
            <a:ext cx="219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EE52999-F5BB-D147-A284-358BA59D9F52}"/>
              </a:ext>
            </a:extLst>
          </p:cNvPr>
          <p:cNvCxnSpPr/>
          <p:nvPr/>
        </p:nvCxnSpPr>
        <p:spPr>
          <a:xfrm>
            <a:off x="8125428" y="1539433"/>
            <a:ext cx="335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CB2A47E-0AB9-F744-B806-88D0AD5BF357}"/>
              </a:ext>
            </a:extLst>
          </p:cNvPr>
          <p:cNvCxnSpPr/>
          <p:nvPr/>
        </p:nvCxnSpPr>
        <p:spPr>
          <a:xfrm>
            <a:off x="1261641" y="1979271"/>
            <a:ext cx="300941" cy="173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bajo 9">
            <a:extLst>
              <a:ext uri="{FF2B5EF4-FFF2-40B4-BE49-F238E27FC236}">
                <a16:creationId xmlns:a16="http://schemas.microsoft.com/office/drawing/2014/main" id="{26E4A6F4-7F43-BF47-BCBA-8D1D53029FC0}"/>
              </a:ext>
            </a:extLst>
          </p:cNvPr>
          <p:cNvSpPr/>
          <p:nvPr/>
        </p:nvSpPr>
        <p:spPr>
          <a:xfrm>
            <a:off x="5960962" y="2476982"/>
            <a:ext cx="578734" cy="428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C01667E-0D78-DF43-A8A8-A28A860C40E3}"/>
              </a:ext>
            </a:extLst>
          </p:cNvPr>
          <p:cNvCxnSpPr/>
          <p:nvPr/>
        </p:nvCxnSpPr>
        <p:spPr>
          <a:xfrm>
            <a:off x="9942653" y="5578997"/>
            <a:ext cx="277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35261"/>
          </a:xfrm>
        </p:spPr>
        <p:txBody>
          <a:bodyPr/>
          <a:lstStyle/>
          <a:p>
            <a:pPr algn="ctr"/>
            <a:r>
              <a:rPr lang="es-ES" dirty="0"/>
              <a:t>e) El problema de la sociedad (</a:t>
            </a:r>
            <a:r>
              <a:rPr lang="es-ES" dirty="0" err="1"/>
              <a:t>Ii</a:t>
            </a:r>
            <a:r>
              <a:rPr lang="es-ES" dirty="0"/>
              <a:t>):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1251" y="1319514"/>
            <a:ext cx="10417215" cy="5355605"/>
          </a:xfrm>
        </p:spPr>
        <p:txBody>
          <a:bodyPr>
            <a:normAutofit lnSpcReduction="10000"/>
          </a:bodyPr>
          <a:lstStyle/>
          <a:p>
            <a:pPr lvl="1"/>
            <a:r>
              <a:rPr lang="es-ES" sz="2000" dirty="0"/>
              <a:t>Ortega distingue </a:t>
            </a:r>
            <a:r>
              <a:rPr lang="es-ES" sz="2000" b="1" dirty="0">
                <a:solidFill>
                  <a:srgbClr val="FF0000"/>
                </a:solidFill>
              </a:rPr>
              <a:t>dos tipos </a:t>
            </a:r>
            <a:r>
              <a:rPr lang="es-ES" sz="2000" dirty="0"/>
              <a:t>de personas en cada generación: </a:t>
            </a:r>
          </a:p>
          <a:p>
            <a:pPr marL="274320" lvl="1" indent="0">
              <a:buNone/>
            </a:pPr>
            <a:r>
              <a:rPr lang="es-ES" sz="2000" b="1" dirty="0">
                <a:solidFill>
                  <a:srgbClr val="00B050"/>
                </a:solidFill>
              </a:rPr>
              <a:t>	la élite </a:t>
            </a:r>
            <a:r>
              <a:rPr lang="es-ES" sz="2000" dirty="0"/>
              <a:t>que es aquella </a:t>
            </a:r>
            <a:r>
              <a:rPr lang="es-ES" sz="2000" b="1" dirty="0">
                <a:solidFill>
                  <a:srgbClr val="FF0000"/>
                </a:solidFill>
              </a:rPr>
              <a:t>minoría selecta </a:t>
            </a:r>
            <a:r>
              <a:rPr lang="es-ES" sz="2000" b="1" dirty="0"/>
              <a:t>de hombres creadores de un proyecto de vida cuya misión es dirigir al otro tipo de personas</a:t>
            </a:r>
            <a:r>
              <a:rPr lang="es-ES" sz="2000" dirty="0"/>
              <a:t> y que </a:t>
            </a:r>
            <a:r>
              <a:rPr lang="es-ES" sz="2000" b="1" dirty="0"/>
              <a:t>se exige a si mismo más que a los demás</a:t>
            </a:r>
            <a:r>
              <a:rPr lang="es-ES" sz="2000" dirty="0"/>
              <a:t>, y</a:t>
            </a:r>
          </a:p>
          <a:p>
            <a:pPr marL="274320" lvl="1" indent="0">
              <a:buNone/>
            </a:pPr>
            <a:r>
              <a:rPr lang="es-ES" sz="2000" dirty="0"/>
              <a:t>	 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b="1" dirty="0">
                <a:solidFill>
                  <a:srgbClr val="00B050"/>
                </a:solidFill>
              </a:rPr>
              <a:t>la masa, </a:t>
            </a:r>
            <a:r>
              <a:rPr lang="es-ES" sz="2000" b="1" dirty="0"/>
              <a:t>el hombre satisfecho de sí mismo, que se cree completado moral e intelectualmente, </a:t>
            </a:r>
            <a:r>
              <a:rPr lang="es-ES" sz="2000" dirty="0"/>
              <a:t>cuya misión es </a:t>
            </a:r>
            <a:r>
              <a:rPr lang="es-ES" sz="2000" b="1" dirty="0"/>
              <a:t>obedecer las directrices de esa minoría selecta.</a:t>
            </a:r>
          </a:p>
          <a:p>
            <a:pPr marL="274320" lvl="1" indent="0">
              <a:buNone/>
            </a:pPr>
            <a:r>
              <a:rPr lang="es-ES" sz="2000" b="1" dirty="0">
                <a:solidFill>
                  <a:srgbClr val="00B050"/>
                </a:solidFill>
              </a:rPr>
              <a:t>	No se trata de una división de acuerdo al puesto social que se ocupa, sino de una forma de ser y actuar en la vida.</a:t>
            </a:r>
          </a:p>
          <a:p>
            <a:pPr lvl="1"/>
            <a:r>
              <a:rPr lang="es-ES" sz="2000" dirty="0"/>
              <a:t>Cuando esto no funciona así, entonces la sociedad anda desorientada.</a:t>
            </a:r>
          </a:p>
          <a:p>
            <a:pPr lvl="1"/>
            <a:r>
              <a:rPr lang="es-ES" sz="2000" dirty="0"/>
              <a:t>Concretamente, el problema de España (y de Europa) </a:t>
            </a:r>
            <a:r>
              <a:rPr lang="es-ES" sz="2000" b="1" dirty="0"/>
              <a:t>está en las masas que no quieren someterse a la dirección de la élite.</a:t>
            </a:r>
          </a:p>
          <a:p>
            <a:pPr lvl="1"/>
            <a:r>
              <a:rPr lang="es-ES" sz="2000" dirty="0"/>
              <a:t>En nuestros días asistimos a la </a:t>
            </a:r>
            <a:r>
              <a:rPr lang="es-ES" sz="2000" b="1" dirty="0">
                <a:solidFill>
                  <a:srgbClr val="FF0000"/>
                </a:solidFill>
              </a:rPr>
              <a:t>“rebelión de las masas” </a:t>
            </a:r>
            <a:r>
              <a:rPr lang="es-ES" sz="2000" dirty="0"/>
              <a:t>que </a:t>
            </a:r>
            <a:r>
              <a:rPr lang="es-ES" sz="2000" b="1" dirty="0"/>
              <a:t>se niegan a seguir el proyecto de la élite dirigente.    </a:t>
            </a:r>
            <a:r>
              <a:rPr lang="es-ES" sz="2000" dirty="0"/>
              <a:t>El </a:t>
            </a:r>
            <a:r>
              <a:rPr lang="es-ES" sz="2000" b="1" dirty="0"/>
              <a:t>proyecto de las masas </a:t>
            </a:r>
            <a:r>
              <a:rPr lang="es-ES" sz="2000" dirty="0"/>
              <a:t>es </a:t>
            </a:r>
            <a:r>
              <a:rPr lang="es-ES" sz="2000" b="1" dirty="0"/>
              <a:t>uniformador y nada respetuoso con la libertad individual.   </a:t>
            </a:r>
          </a:p>
          <a:p>
            <a:pPr marL="274320" lvl="1" indent="0">
              <a:buNone/>
            </a:pPr>
            <a:endParaRPr lang="es-ES" sz="2000" b="1" dirty="0"/>
          </a:p>
          <a:p>
            <a:pPr marL="274320" lvl="1" indent="0" algn="ctr">
              <a:buNone/>
            </a:pPr>
            <a:r>
              <a:rPr lang="es-ES" sz="2000" b="1" dirty="0">
                <a:solidFill>
                  <a:srgbClr val="FFC000"/>
                </a:solidFill>
              </a:rPr>
              <a:t> </a:t>
            </a:r>
            <a:r>
              <a:rPr lang="es-ES" sz="2000" dirty="0">
                <a:solidFill>
                  <a:srgbClr val="FFC000"/>
                </a:solidFill>
              </a:rPr>
              <a:t>Su </a:t>
            </a:r>
            <a:r>
              <a:rPr lang="es-ES" sz="2000" b="1" u="sng" dirty="0">
                <a:solidFill>
                  <a:srgbClr val="FFC000"/>
                </a:solidFill>
              </a:rPr>
              <a:t>peligro</a:t>
            </a:r>
            <a:r>
              <a:rPr lang="es-ES" sz="2000" dirty="0">
                <a:solidFill>
                  <a:srgbClr val="FFC000"/>
                </a:solidFill>
              </a:rPr>
              <a:t> está precisamente en convertir a la sociedad en un corsé que ahoga al individuo, en vez de hacer de la sociedad una piel adaptada al ser humano que le permita vivir libremente.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C8D50A9-5592-4048-8ADA-3F6B4A1BECB3}"/>
              </a:ext>
            </a:extLst>
          </p:cNvPr>
          <p:cNvCxnSpPr/>
          <p:nvPr/>
        </p:nvCxnSpPr>
        <p:spPr>
          <a:xfrm>
            <a:off x="5127585" y="5081286"/>
            <a:ext cx="208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88CD3F7-A67D-4345-B2C6-3DD003AD6ED1}"/>
              </a:ext>
            </a:extLst>
          </p:cNvPr>
          <p:cNvCxnSpPr/>
          <p:nvPr/>
        </p:nvCxnSpPr>
        <p:spPr>
          <a:xfrm>
            <a:off x="1539433" y="3217762"/>
            <a:ext cx="324091" cy="21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>
            <a:extLst>
              <a:ext uri="{FF2B5EF4-FFF2-40B4-BE49-F238E27FC236}">
                <a16:creationId xmlns:a16="http://schemas.microsoft.com/office/drawing/2014/main" id="{13534691-04BD-2540-A344-E5352685E895}"/>
              </a:ext>
            </a:extLst>
          </p:cNvPr>
          <p:cNvSpPr/>
          <p:nvPr/>
        </p:nvSpPr>
        <p:spPr>
          <a:xfrm>
            <a:off x="5949387" y="5509549"/>
            <a:ext cx="393540" cy="254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4128" y="2526792"/>
            <a:ext cx="10058400" cy="1609344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Lectura de textos: ortega y </a:t>
            </a:r>
            <a:r>
              <a:rPr lang="es-ES">
                <a:solidFill>
                  <a:srgbClr val="FF0000"/>
                </a:solidFill>
              </a:rPr>
              <a:t>gasset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633288"/>
          </a:xfrm>
        </p:spPr>
        <p:txBody>
          <a:bodyPr/>
          <a:lstStyle/>
          <a:p>
            <a:pPr algn="ctr"/>
            <a:r>
              <a:rPr lang="es-ES" dirty="0"/>
              <a:t>José ortega y </a:t>
            </a:r>
            <a:r>
              <a:rPr lang="es-ES" dirty="0" err="1"/>
              <a:t>gasset</a:t>
            </a:r>
            <a:br>
              <a:rPr lang="es-ES" dirty="0"/>
            </a:b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(1883-1955 d.C.)</a:t>
            </a:r>
          </a:p>
        </p:txBody>
      </p:sp>
      <p:pic>
        <p:nvPicPr>
          <p:cNvPr id="5" name="4 Marcador de contenido" descr="ortega-y-gasse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0440" y="2501900"/>
            <a:ext cx="5120640" cy="4051300"/>
          </a:xfrm>
        </p:spPr>
      </p:pic>
    </p:spTree>
    <p:extLst>
      <p:ext uri="{BB962C8B-B14F-4D97-AF65-F5344CB8AC3E}">
        <p14:creationId xmlns:p14="http://schemas.microsoft.com/office/powerpoint/2010/main" val="26384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83080"/>
            <a:ext cx="10058400" cy="438912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Nace en </a:t>
            </a:r>
            <a:r>
              <a:rPr lang="es-ES" b="1" dirty="0">
                <a:solidFill>
                  <a:srgbClr val="FF0000"/>
                </a:solidFill>
              </a:rPr>
              <a:t>Madrid (España)</a:t>
            </a:r>
            <a:r>
              <a:rPr lang="es-ES" b="1" dirty="0"/>
              <a:t> </a:t>
            </a:r>
            <a:r>
              <a:rPr lang="es-ES" dirty="0"/>
              <a:t>en </a:t>
            </a:r>
            <a:r>
              <a:rPr lang="es-ES" b="1" dirty="0">
                <a:solidFill>
                  <a:srgbClr val="FF0000"/>
                </a:solidFill>
              </a:rPr>
              <a:t>1883.</a:t>
            </a:r>
          </a:p>
          <a:p>
            <a:r>
              <a:rPr lang="es-ES" b="1" dirty="0"/>
              <a:t>Su padre fue director del periódico </a:t>
            </a:r>
            <a:r>
              <a:rPr lang="es-ES" b="1" i="1" dirty="0"/>
              <a:t>El Imparcial.</a:t>
            </a:r>
          </a:p>
          <a:p>
            <a:r>
              <a:rPr lang="es-ES" b="1" dirty="0"/>
              <a:t>Estudió Filosofía y Letras en las universidades de Deusto y Madrid. Después completó su preparación académica en Leipzig, Berlín y </a:t>
            </a:r>
            <a:r>
              <a:rPr lang="es-ES" b="1" dirty="0" err="1"/>
              <a:t>Marburgo</a:t>
            </a:r>
            <a:r>
              <a:rPr lang="es-ES" b="1" dirty="0"/>
              <a:t>.</a:t>
            </a:r>
          </a:p>
          <a:p>
            <a:r>
              <a:rPr lang="es-ES" b="1" dirty="0"/>
              <a:t>En </a:t>
            </a:r>
            <a:r>
              <a:rPr lang="es-ES" b="1" dirty="0">
                <a:solidFill>
                  <a:srgbClr val="FF0000"/>
                </a:solidFill>
              </a:rPr>
              <a:t>1910</a:t>
            </a:r>
            <a:r>
              <a:rPr lang="es-ES" b="1" dirty="0"/>
              <a:t> vuelve a España y consigue la </a:t>
            </a:r>
            <a:r>
              <a:rPr lang="es-ES" b="1" dirty="0">
                <a:solidFill>
                  <a:srgbClr val="00B050"/>
                </a:solidFill>
              </a:rPr>
              <a:t>cátedra de Metafísica </a:t>
            </a:r>
            <a:r>
              <a:rPr lang="es-ES" b="1" dirty="0"/>
              <a:t>de la Universidad Central, donde permanece hasta 1936.</a:t>
            </a:r>
          </a:p>
          <a:p>
            <a:r>
              <a:rPr lang="es-ES" b="1" dirty="0"/>
              <a:t>En </a:t>
            </a:r>
            <a:r>
              <a:rPr lang="es-ES" b="1" dirty="0">
                <a:solidFill>
                  <a:srgbClr val="FF0000"/>
                </a:solidFill>
              </a:rPr>
              <a:t>1925</a:t>
            </a:r>
            <a:r>
              <a:rPr lang="es-ES" b="1" dirty="0"/>
              <a:t> funda la </a:t>
            </a:r>
            <a:r>
              <a:rPr lang="es-ES" b="1" dirty="0">
                <a:solidFill>
                  <a:srgbClr val="00B050"/>
                </a:solidFill>
              </a:rPr>
              <a:t>Revista de Occidente.</a:t>
            </a:r>
          </a:p>
          <a:p>
            <a:r>
              <a:rPr lang="es-ES" b="1" dirty="0"/>
              <a:t>En </a:t>
            </a:r>
            <a:r>
              <a:rPr lang="es-ES" b="1" dirty="0">
                <a:solidFill>
                  <a:srgbClr val="FF0000"/>
                </a:solidFill>
              </a:rPr>
              <a:t>1929</a:t>
            </a:r>
            <a:r>
              <a:rPr lang="es-ES" b="1" dirty="0"/>
              <a:t> </a:t>
            </a:r>
            <a:r>
              <a:rPr lang="es-ES" b="1" dirty="0">
                <a:solidFill>
                  <a:srgbClr val="00B050"/>
                </a:solidFill>
              </a:rPr>
              <a:t>dimite de su cátedra </a:t>
            </a:r>
            <a:r>
              <a:rPr lang="es-ES" b="1" dirty="0"/>
              <a:t>por un enfrentamiento con la política de la dictadura de Primo de Rivera.</a:t>
            </a:r>
          </a:p>
          <a:p>
            <a:r>
              <a:rPr lang="es-ES" b="1" dirty="0"/>
              <a:t>Ortega, junto con Gregorio Marañón y López de Ayala fundan la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i="1" dirty="0">
                <a:solidFill>
                  <a:srgbClr val="00B050"/>
                </a:solidFill>
              </a:rPr>
              <a:t>Agrupación al servicio de la República.</a:t>
            </a:r>
          </a:p>
          <a:p>
            <a:r>
              <a:rPr lang="es-ES" b="1" dirty="0"/>
              <a:t>Fue elegido </a:t>
            </a:r>
            <a:r>
              <a:rPr lang="es-ES" b="1" dirty="0">
                <a:solidFill>
                  <a:srgbClr val="00B050"/>
                </a:solidFill>
              </a:rPr>
              <a:t>diputado a las Cortes Constituyentes </a:t>
            </a:r>
            <a:r>
              <a:rPr lang="es-ES" b="1" dirty="0"/>
              <a:t>por la provincia de León.</a:t>
            </a:r>
          </a:p>
          <a:p>
            <a:r>
              <a:rPr lang="es-ES" b="1" dirty="0"/>
              <a:t>Al comenzar la Guerra Civil en </a:t>
            </a:r>
            <a:r>
              <a:rPr lang="es-ES" b="1" dirty="0">
                <a:solidFill>
                  <a:srgbClr val="FF0000"/>
                </a:solidFill>
              </a:rPr>
              <a:t>1936</a:t>
            </a:r>
            <a:r>
              <a:rPr lang="es-ES" b="1" dirty="0"/>
              <a:t>, se exilió a París, viviendo luego en Holanda, Argentina, Portugal y regresando a España en </a:t>
            </a:r>
            <a:r>
              <a:rPr lang="es-ES" b="1" dirty="0">
                <a:solidFill>
                  <a:srgbClr val="FF0000"/>
                </a:solidFill>
              </a:rPr>
              <a:t>1945.</a:t>
            </a:r>
          </a:p>
          <a:p>
            <a:r>
              <a:rPr lang="es-ES" b="1" dirty="0"/>
              <a:t>Apartado de la cátedra fundó el </a:t>
            </a:r>
            <a:r>
              <a:rPr lang="es-ES" b="1" i="1" dirty="0">
                <a:solidFill>
                  <a:srgbClr val="00B050"/>
                </a:solidFill>
              </a:rPr>
              <a:t>Instituto de Humanidades</a:t>
            </a:r>
            <a:r>
              <a:rPr lang="es-ES" b="1" dirty="0"/>
              <a:t>, donde prosiguió su magisterio hasta su muerte en </a:t>
            </a:r>
            <a:r>
              <a:rPr lang="es-ES" b="1" dirty="0">
                <a:solidFill>
                  <a:srgbClr val="FF0000"/>
                </a:solidFill>
              </a:rPr>
              <a:t>1955.</a:t>
            </a:r>
            <a:endParaRPr lang="es-ES" dirty="0">
              <a:solidFill>
                <a:srgbClr val="FF0000"/>
              </a:solidFill>
            </a:endParaRPr>
          </a:p>
          <a:p>
            <a:endParaRPr lang="es-ES" b="1" dirty="0"/>
          </a:p>
          <a:p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82553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40792"/>
            <a:ext cx="10058400" cy="1054608"/>
          </a:xfrm>
        </p:spPr>
        <p:txBody>
          <a:bodyPr/>
          <a:lstStyle/>
          <a:p>
            <a:pPr algn="ctr"/>
            <a:r>
              <a:rPr lang="es-ES" dirty="0"/>
              <a:t>Obra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762000"/>
            <a:ext cx="10058400" cy="5730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ES" sz="24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1914</a:t>
            </a:r>
            <a:r>
              <a:rPr lang="es-ES" sz="3600" dirty="0"/>
              <a:t> Vieja y nueva política.</a:t>
            </a:r>
          </a:p>
          <a:p>
            <a:pPr>
              <a:buNone/>
            </a:pPr>
            <a:r>
              <a:rPr lang="es-ES" sz="3600" b="1" dirty="0"/>
              <a:t>Meditaciones del "Quijote".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1916</a:t>
            </a:r>
            <a:r>
              <a:rPr lang="es-ES" sz="3600" dirty="0"/>
              <a:t>  </a:t>
            </a:r>
            <a:r>
              <a:rPr lang="es-ES" sz="3600" b="1" dirty="0"/>
              <a:t>El espectador </a:t>
            </a:r>
            <a:r>
              <a:rPr lang="es-ES" sz="3600" dirty="0"/>
              <a:t>- I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1921</a:t>
            </a:r>
            <a:r>
              <a:rPr lang="es-ES" sz="3600" dirty="0"/>
              <a:t> </a:t>
            </a:r>
            <a:r>
              <a:rPr lang="es-ES" sz="3600" b="1" dirty="0"/>
              <a:t>España invertebrada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1923</a:t>
            </a:r>
            <a:r>
              <a:rPr lang="es-ES" sz="3600" dirty="0"/>
              <a:t> </a:t>
            </a:r>
            <a:r>
              <a:rPr lang="es-ES" sz="3600" b="1" dirty="0"/>
              <a:t>El tema de nuestro tiempo.</a:t>
            </a:r>
          </a:p>
          <a:p>
            <a:pPr>
              <a:buNone/>
            </a:pPr>
            <a:r>
              <a:rPr lang="es-ES" sz="3600" dirty="0"/>
              <a:t>La deshumanización del arte e ideas sobre la novela.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1930</a:t>
            </a:r>
            <a:r>
              <a:rPr lang="es-ES" sz="3600" dirty="0"/>
              <a:t> </a:t>
            </a:r>
            <a:r>
              <a:rPr lang="es-ES" sz="3600" b="1" dirty="0"/>
              <a:t>La rebelión de las masas.</a:t>
            </a:r>
          </a:p>
          <a:p>
            <a:pPr>
              <a:buNone/>
            </a:pPr>
            <a:r>
              <a:rPr lang="es-ES" sz="3600" dirty="0"/>
              <a:t>Misión de la universidad.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1932-1933</a:t>
            </a:r>
            <a:r>
              <a:rPr lang="es-ES" sz="3600" dirty="0"/>
              <a:t> Unas lecciones de metafísica.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1933</a:t>
            </a:r>
            <a:r>
              <a:rPr lang="es-ES" sz="3600" dirty="0"/>
              <a:t> En torno a Galileo.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1940</a:t>
            </a:r>
            <a:r>
              <a:rPr lang="es-ES" sz="3600" dirty="0"/>
              <a:t> </a:t>
            </a:r>
            <a:r>
              <a:rPr lang="es-ES" sz="3600" b="1" dirty="0"/>
              <a:t>Ideas y creencias.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1941</a:t>
            </a:r>
            <a:r>
              <a:rPr lang="es-ES" sz="3600" dirty="0"/>
              <a:t> Historia como sistema y del imperio romano.</a:t>
            </a:r>
          </a:p>
          <a:p>
            <a:pPr>
              <a:buNone/>
            </a:pPr>
            <a:r>
              <a:rPr lang="es-ES" sz="3600" b="1" dirty="0">
                <a:solidFill>
                  <a:srgbClr val="FF0000"/>
                </a:solidFill>
              </a:rPr>
              <a:t>1958</a:t>
            </a:r>
            <a:r>
              <a:rPr lang="es-ES" sz="3600" dirty="0"/>
              <a:t> </a:t>
            </a:r>
            <a:r>
              <a:rPr lang="es-ES" sz="3600" b="1" dirty="0"/>
              <a:t>¿Qué es filosofía? </a:t>
            </a:r>
            <a:r>
              <a:rPr lang="es-ES" sz="3600" dirty="0"/>
              <a:t>(Conferencias impartidas en 1928-29, publicadas póstumamente</a:t>
            </a:r>
            <a:r>
              <a:rPr lang="es-ES" dirty="0"/>
              <a:t>)</a:t>
            </a:r>
          </a:p>
          <a:p>
            <a:pPr>
              <a:buNone/>
            </a:pPr>
            <a:endParaRPr lang="es-ES" b="1" dirty="0">
              <a:solidFill>
                <a:srgbClr val="7030A0"/>
              </a:solidFill>
            </a:endParaRPr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2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Etapas de la filosofía de ortega: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848" y="1691640"/>
            <a:ext cx="10058400" cy="477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/>
              <a:t>Se pueden distinguir tres etapas dentro de la filosofía de Ortega:</a:t>
            </a:r>
          </a:p>
          <a:p>
            <a:pPr marL="457200" indent="-457200">
              <a:buAutoNum type="alphaLcParenR"/>
            </a:pPr>
            <a:endParaRPr lang="es-ES" sz="2400" b="1" dirty="0"/>
          </a:p>
          <a:p>
            <a:pPr marL="457200" indent="-457200">
              <a:buAutoNum type="alphaLcParenR"/>
            </a:pPr>
            <a:r>
              <a:rPr lang="es-ES" sz="2400" b="1" dirty="0">
                <a:solidFill>
                  <a:srgbClr val="FF0000"/>
                </a:solidFill>
              </a:rPr>
              <a:t>Etapa racionalista/objetivista </a:t>
            </a:r>
            <a:r>
              <a:rPr lang="es-ES" sz="2400" dirty="0"/>
              <a:t>(1907-1914, Cohen).</a:t>
            </a:r>
          </a:p>
          <a:p>
            <a:pPr marL="457200" indent="-457200">
              <a:buAutoNum type="alphaLcParenR"/>
            </a:pPr>
            <a:endParaRPr lang="es-ES" sz="2400" b="1" dirty="0">
              <a:solidFill>
                <a:srgbClr val="FF0000"/>
              </a:solidFill>
            </a:endParaRPr>
          </a:p>
          <a:p>
            <a:pPr marL="457200" indent="-457200">
              <a:buAutoNum type="alphaLcParenR"/>
            </a:pPr>
            <a:r>
              <a:rPr lang="es-ES" sz="2400" b="1" dirty="0">
                <a:solidFill>
                  <a:srgbClr val="FF0000"/>
                </a:solidFill>
              </a:rPr>
              <a:t>Etapa </a:t>
            </a:r>
            <a:r>
              <a:rPr lang="es-ES" sz="2400" b="1" dirty="0" err="1">
                <a:solidFill>
                  <a:srgbClr val="FF0000"/>
                </a:solidFill>
              </a:rPr>
              <a:t>perspectivista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(1914-1923).</a:t>
            </a:r>
          </a:p>
          <a:p>
            <a:pPr marL="457200" indent="-457200">
              <a:buAutoNum type="alphaLcParenR"/>
            </a:pPr>
            <a:endParaRPr lang="es-ES" sz="2400" b="1" dirty="0">
              <a:solidFill>
                <a:srgbClr val="FF0000"/>
              </a:solidFill>
            </a:endParaRPr>
          </a:p>
          <a:p>
            <a:pPr marL="457200" indent="-457200">
              <a:buAutoNum type="alphaLcParenR"/>
            </a:pPr>
            <a:r>
              <a:rPr lang="es-ES" sz="2400" b="1" dirty="0">
                <a:solidFill>
                  <a:srgbClr val="FF0000"/>
                </a:solidFill>
              </a:rPr>
              <a:t>Etapa </a:t>
            </a:r>
            <a:r>
              <a:rPr lang="es-ES" sz="2400" b="1" dirty="0" err="1">
                <a:solidFill>
                  <a:srgbClr val="FF0000"/>
                </a:solidFill>
              </a:rPr>
              <a:t>raciovitalista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(1924-1955)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C8DDD-A67C-8744-B252-1CA1F2CD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041722"/>
          </a:xfrm>
        </p:spPr>
        <p:txBody>
          <a:bodyPr/>
          <a:lstStyle/>
          <a:p>
            <a:r>
              <a:rPr lang="es-ES" dirty="0"/>
              <a:t>El problema de la realidad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0717B-32B2-A94C-AB7C-9C977D6E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" y="960699"/>
            <a:ext cx="10833903" cy="5551185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ETAPA OBJETIVISTA</a:t>
            </a:r>
          </a:p>
          <a:p>
            <a:pPr marL="274320" lvl="1" indent="0">
              <a:buNone/>
            </a:pPr>
            <a:r>
              <a:rPr lang="es-ES" sz="2000" b="1" dirty="0"/>
              <a:t>Ortega y Gasset     </a:t>
            </a:r>
            <a:r>
              <a:rPr lang="es-ES" sz="2000" dirty="0"/>
              <a:t>Doctor en Filosofía en España     Va a Alemania</a:t>
            </a:r>
          </a:p>
          <a:p>
            <a:pPr marL="274320" lvl="1" indent="0">
              <a:buNone/>
            </a:pPr>
            <a:r>
              <a:rPr lang="es-ES" sz="2000" dirty="0"/>
              <a:t>Comparación España y otros países de Europa      España está desfasada    Crisis   España necesita una regeneración    </a:t>
            </a:r>
            <a:r>
              <a:rPr lang="es-ES" sz="2000" b="1" dirty="0">
                <a:solidFill>
                  <a:srgbClr val="00B050"/>
                </a:solidFill>
              </a:rPr>
              <a:t>Necesita añadir el método y rigor analítico que había conocido en las universidades europeas</a:t>
            </a:r>
            <a:r>
              <a:rPr lang="es-ES" sz="2000" dirty="0"/>
              <a:t>    disciplina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 algn="ctr">
              <a:buNone/>
            </a:pPr>
            <a:r>
              <a:rPr lang="es-ES" sz="2000" b="1" dirty="0">
                <a:solidFill>
                  <a:srgbClr val="FFC000"/>
                </a:solidFill>
              </a:rPr>
              <a:t>Racionalidad objetiva</a:t>
            </a:r>
          </a:p>
          <a:p>
            <a:pPr marL="274320" lvl="1" indent="0" algn="ctr">
              <a:buNone/>
            </a:pPr>
            <a:endParaRPr lang="es-ES" sz="2000" dirty="0">
              <a:solidFill>
                <a:srgbClr val="FFC000"/>
              </a:solidFill>
            </a:endParaRPr>
          </a:p>
          <a:p>
            <a:pPr marL="274320" lvl="1" indent="0">
              <a:buNone/>
            </a:pPr>
            <a:r>
              <a:rPr lang="es-ES" sz="2000" b="1" dirty="0">
                <a:solidFill>
                  <a:srgbClr val="FF0000"/>
                </a:solidFill>
              </a:rPr>
              <a:t>Objetivismo</a:t>
            </a:r>
            <a:r>
              <a:rPr lang="es-ES" sz="2000" dirty="0"/>
              <a:t>     hemos prestado poca a tención a los objetos    Hay que </a:t>
            </a:r>
          </a:p>
          <a:p>
            <a:pPr marL="274320" lvl="1" indent="0">
              <a:buNone/>
            </a:pPr>
            <a:r>
              <a:rPr lang="es-ES" sz="2000" dirty="0"/>
              <a:t>deshacerse de la enfermedad traidora de la subjetividad    Eliminar el </a:t>
            </a:r>
          </a:p>
          <a:p>
            <a:pPr marL="274320" lvl="1" indent="0">
              <a:buNone/>
            </a:pPr>
            <a:r>
              <a:rPr lang="es-ES" sz="2000" dirty="0"/>
              <a:t>subjetivismo dominante   </a:t>
            </a:r>
            <a:r>
              <a:rPr lang="es-ES" sz="2000" b="1" dirty="0">
                <a:solidFill>
                  <a:srgbClr val="00B050"/>
                </a:solidFill>
              </a:rPr>
              <a:t>los subjetivo es el error, lo objetivo es lo verdadero</a:t>
            </a:r>
            <a:r>
              <a:rPr lang="es-ES" sz="2000" dirty="0"/>
              <a:t>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>
              <a:buNone/>
            </a:pPr>
            <a:r>
              <a:rPr lang="es-ES" sz="2000" dirty="0"/>
              <a:t>Descubre a </a:t>
            </a:r>
            <a:r>
              <a:rPr lang="es-ES" sz="2000" b="1" u="sng" dirty="0"/>
              <a:t>Von </a:t>
            </a:r>
            <a:r>
              <a:rPr lang="es-ES" sz="2000" b="1" u="sng" dirty="0" err="1"/>
              <a:t>Uexkül</a:t>
            </a:r>
            <a:r>
              <a:rPr lang="es-ES" sz="2000" b="1" dirty="0"/>
              <a:t>    </a:t>
            </a:r>
            <a:r>
              <a:rPr lang="es-ES" sz="2000" dirty="0"/>
              <a:t>biólogo    Cada animal percibe el mundo desde una perspectiva diferente   se </a:t>
            </a:r>
            <a:r>
              <a:rPr lang="es-ES" sz="2000" b="1" dirty="0"/>
              <a:t>deshace de la visión antropocéntrica</a:t>
            </a:r>
          </a:p>
          <a:p>
            <a:pPr marL="274320" lvl="1" indent="0">
              <a:buNone/>
            </a:pPr>
            <a:r>
              <a:rPr lang="es-ES" sz="2000" b="1" dirty="0">
                <a:solidFill>
                  <a:srgbClr val="00B050"/>
                </a:solidFill>
              </a:rPr>
              <a:t>	Para entender un organismo debemos tener presentes el mundo en el</a:t>
            </a:r>
          </a:p>
          <a:p>
            <a:pPr marL="274320" lvl="1" indent="0">
              <a:buNone/>
            </a:pPr>
            <a:r>
              <a:rPr lang="es-ES" sz="2000" b="1" dirty="0">
                <a:solidFill>
                  <a:srgbClr val="00B050"/>
                </a:solidFill>
              </a:rPr>
              <a:t>que vive o mundo circundante. 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1581C6-56CE-4140-8256-D7F74C14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729" y="3736291"/>
            <a:ext cx="1588942" cy="28745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356FDA-252B-5545-A8F6-684F91865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611" y="346116"/>
            <a:ext cx="1081178" cy="1411709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2CDB09D-8BEB-584D-A77F-B93F23EAB2E0}"/>
              </a:ext>
            </a:extLst>
          </p:cNvPr>
          <p:cNvCxnSpPr/>
          <p:nvPr/>
        </p:nvCxnSpPr>
        <p:spPr>
          <a:xfrm>
            <a:off x="6724891" y="1493134"/>
            <a:ext cx="324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F85AD32-4C8B-104A-AB39-D01D4DEA667F}"/>
              </a:ext>
            </a:extLst>
          </p:cNvPr>
          <p:cNvCxnSpPr/>
          <p:nvPr/>
        </p:nvCxnSpPr>
        <p:spPr>
          <a:xfrm>
            <a:off x="6389225" y="1840375"/>
            <a:ext cx="358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3EB2ADF-F71A-0049-89AC-9BABBDDE618E}"/>
              </a:ext>
            </a:extLst>
          </p:cNvPr>
          <p:cNvCxnSpPr/>
          <p:nvPr/>
        </p:nvCxnSpPr>
        <p:spPr>
          <a:xfrm>
            <a:off x="9375494" y="1863524"/>
            <a:ext cx="277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DB90B4B-040D-5B4E-B2A8-91982CD4F79E}"/>
              </a:ext>
            </a:extLst>
          </p:cNvPr>
          <p:cNvCxnSpPr/>
          <p:nvPr/>
        </p:nvCxnSpPr>
        <p:spPr>
          <a:xfrm>
            <a:off x="4942390" y="2141316"/>
            <a:ext cx="289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A521FCB-7467-FB4D-870C-DAC70D2F402E}"/>
              </a:ext>
            </a:extLst>
          </p:cNvPr>
          <p:cNvCxnSpPr/>
          <p:nvPr/>
        </p:nvCxnSpPr>
        <p:spPr>
          <a:xfrm>
            <a:off x="6724891" y="2395959"/>
            <a:ext cx="162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37B4142-7C50-B340-9300-3696CFD819AE}"/>
              </a:ext>
            </a:extLst>
          </p:cNvPr>
          <p:cNvCxnSpPr/>
          <p:nvPr/>
        </p:nvCxnSpPr>
        <p:spPr>
          <a:xfrm>
            <a:off x="2546430" y="3854370"/>
            <a:ext cx="254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E122A6C-42C2-964E-B39E-1C3FBAB94D46}"/>
              </a:ext>
            </a:extLst>
          </p:cNvPr>
          <p:cNvCxnSpPr/>
          <p:nvPr/>
        </p:nvCxnSpPr>
        <p:spPr>
          <a:xfrm>
            <a:off x="7581418" y="4143737"/>
            <a:ext cx="243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53764ED-219D-864A-99E3-535138564CB1}"/>
              </a:ext>
            </a:extLst>
          </p:cNvPr>
          <p:cNvCxnSpPr/>
          <p:nvPr/>
        </p:nvCxnSpPr>
        <p:spPr>
          <a:xfrm>
            <a:off x="3738623" y="4514127"/>
            <a:ext cx="231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1DFE7DA-9CFC-5149-BF4F-E9F84F5D47B9}"/>
              </a:ext>
            </a:extLst>
          </p:cNvPr>
          <p:cNvCxnSpPr/>
          <p:nvPr/>
        </p:nvCxnSpPr>
        <p:spPr>
          <a:xfrm>
            <a:off x="3727048" y="5173561"/>
            <a:ext cx="277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E7F45AE-2C6C-BB44-9AC6-D076CAEFA03D}"/>
              </a:ext>
            </a:extLst>
          </p:cNvPr>
          <p:cNvCxnSpPr/>
          <p:nvPr/>
        </p:nvCxnSpPr>
        <p:spPr>
          <a:xfrm>
            <a:off x="4942390" y="5173561"/>
            <a:ext cx="1446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1C7719F-BCD1-7A44-9184-BBFDC20BD04A}"/>
              </a:ext>
            </a:extLst>
          </p:cNvPr>
          <p:cNvCxnSpPr/>
          <p:nvPr/>
        </p:nvCxnSpPr>
        <p:spPr>
          <a:xfrm>
            <a:off x="1148950" y="5613722"/>
            <a:ext cx="367334" cy="20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echa abajo 27">
            <a:extLst>
              <a:ext uri="{FF2B5EF4-FFF2-40B4-BE49-F238E27FC236}">
                <a16:creationId xmlns:a16="http://schemas.microsoft.com/office/drawing/2014/main" id="{0D7913D9-CE14-3E4F-B856-B54F61912916}"/>
              </a:ext>
            </a:extLst>
          </p:cNvPr>
          <p:cNvSpPr/>
          <p:nvPr/>
        </p:nvSpPr>
        <p:spPr>
          <a:xfrm>
            <a:off x="5995685" y="2673752"/>
            <a:ext cx="386549" cy="208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bajo 28">
            <a:extLst>
              <a:ext uri="{FF2B5EF4-FFF2-40B4-BE49-F238E27FC236}">
                <a16:creationId xmlns:a16="http://schemas.microsoft.com/office/drawing/2014/main" id="{44192C14-5B7F-0C4B-92B6-22C361A1123F}"/>
              </a:ext>
            </a:extLst>
          </p:cNvPr>
          <p:cNvSpPr/>
          <p:nvPr/>
        </p:nvSpPr>
        <p:spPr>
          <a:xfrm>
            <a:off x="5995684" y="3382701"/>
            <a:ext cx="386549" cy="208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xplosión 1 29">
            <a:extLst>
              <a:ext uri="{FF2B5EF4-FFF2-40B4-BE49-F238E27FC236}">
                <a16:creationId xmlns:a16="http://schemas.microsoft.com/office/drawing/2014/main" id="{6536D4AE-720A-654B-B76D-7B6CFF02B6C9}"/>
              </a:ext>
            </a:extLst>
          </p:cNvPr>
          <p:cNvSpPr/>
          <p:nvPr/>
        </p:nvSpPr>
        <p:spPr>
          <a:xfrm>
            <a:off x="5891514" y="4720058"/>
            <a:ext cx="297444" cy="3314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26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-98298"/>
            <a:ext cx="10646780" cy="1012697"/>
          </a:xfrm>
        </p:spPr>
        <p:txBody>
          <a:bodyPr/>
          <a:lstStyle/>
          <a:p>
            <a:pPr algn="ctr"/>
            <a:r>
              <a:rPr lang="es-ES" dirty="0"/>
              <a:t>A) El problema de la realidad (i):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944" y="706055"/>
            <a:ext cx="11343190" cy="6059347"/>
          </a:xfrm>
        </p:spPr>
        <p:txBody>
          <a:bodyPr>
            <a:normAutofit/>
          </a:bodyPr>
          <a:lstStyle/>
          <a:p>
            <a:pPr lvl="1"/>
            <a:r>
              <a:rPr lang="es-ES" sz="2000" dirty="0"/>
              <a:t>Para Ortega el </a:t>
            </a:r>
            <a:r>
              <a:rPr lang="es-ES" sz="2000" b="1" dirty="0">
                <a:solidFill>
                  <a:srgbClr val="FF0000"/>
                </a:solidFill>
              </a:rPr>
              <a:t>realismo antiguo y medieval </a:t>
            </a:r>
            <a:r>
              <a:rPr lang="es-ES" sz="2000" dirty="0"/>
              <a:t>habían señalado a las </a:t>
            </a:r>
            <a:r>
              <a:rPr lang="es-ES" sz="2000" b="1" dirty="0"/>
              <a:t>cosas externas al sujeto como la realidad</a:t>
            </a:r>
            <a:r>
              <a:rPr lang="es-ES" sz="2000" dirty="0"/>
              <a:t> inequívoca      mientras que el </a:t>
            </a:r>
            <a:r>
              <a:rPr lang="es-ES" sz="2000" b="1" dirty="0">
                <a:solidFill>
                  <a:srgbClr val="FF0000"/>
                </a:solidFill>
              </a:rPr>
              <a:t>idealismo moderno</a:t>
            </a:r>
            <a:r>
              <a:rPr lang="es-ES" sz="2000" b="1" dirty="0"/>
              <a:t> </a:t>
            </a:r>
            <a:r>
              <a:rPr lang="es-ES" sz="2000" dirty="0"/>
              <a:t>había señalado al </a:t>
            </a:r>
            <a:r>
              <a:rPr lang="es-ES" sz="2000" b="1" dirty="0"/>
              <a:t>sujeto, al yo, como la primera realidad.</a:t>
            </a:r>
          </a:p>
          <a:p>
            <a:pPr marL="274320" lvl="1" indent="0">
              <a:buNone/>
            </a:pPr>
            <a:endParaRPr lang="es-ES" sz="2000" b="1" dirty="0"/>
          </a:p>
          <a:p>
            <a:pPr marL="274320" lvl="1" indent="0" algn="ctr">
              <a:buNone/>
            </a:pPr>
            <a:r>
              <a:rPr lang="es-ES" sz="2000" dirty="0">
                <a:solidFill>
                  <a:srgbClr val="FFC000"/>
                </a:solidFill>
              </a:rPr>
              <a:t>Ortega piensa que ambas posturas se equivocan porque el “yo” no es nada sin las cosas y las “cosas” no son nada sin el yo.     </a:t>
            </a:r>
            <a:r>
              <a:rPr lang="es-ES" sz="2000" dirty="0"/>
              <a:t> Influencia de Von </a:t>
            </a:r>
            <a:r>
              <a:rPr lang="es-ES" sz="2000" dirty="0" err="1"/>
              <a:t>Uesxkül</a:t>
            </a:r>
            <a:endParaRPr lang="es-ES" sz="2000" dirty="0"/>
          </a:p>
          <a:p>
            <a:pPr marL="274320" lvl="1" indent="0" algn="ctr">
              <a:buNone/>
            </a:pPr>
            <a:endParaRPr lang="es-ES" sz="2000" dirty="0">
              <a:solidFill>
                <a:srgbClr val="FFC000"/>
              </a:solidFill>
            </a:endParaRPr>
          </a:p>
          <a:p>
            <a:pPr lvl="1"/>
            <a:r>
              <a:rPr lang="es-ES" sz="2000" dirty="0"/>
              <a:t>La </a:t>
            </a:r>
            <a:r>
              <a:rPr lang="es-ES" sz="2000" b="1" dirty="0">
                <a:solidFill>
                  <a:srgbClr val="00B050"/>
                </a:solidFill>
              </a:rPr>
              <a:t>auténtica realidad es “el yo con las cosas”      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dirty="0"/>
              <a:t>el yo y sus circunstancias, el hombre y su mundo     eso que llamamos vida.</a:t>
            </a:r>
          </a:p>
          <a:p>
            <a:pPr lvl="1">
              <a:buNone/>
            </a:pPr>
            <a:r>
              <a:rPr lang="es-ES" sz="2000" b="1" dirty="0">
                <a:solidFill>
                  <a:srgbClr val="FF0000"/>
                </a:solidFill>
              </a:rPr>
              <a:t>	</a:t>
            </a:r>
          </a:p>
          <a:p>
            <a:pPr lvl="1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CRÍTICA DEL REALISMO FILOSÓFICO</a:t>
            </a:r>
          </a:p>
          <a:p>
            <a:pPr lvl="1"/>
            <a:r>
              <a:rPr lang="es-ES" sz="2000" dirty="0"/>
              <a:t>Para el </a:t>
            </a:r>
            <a:r>
              <a:rPr lang="es-ES" sz="2000" b="1" dirty="0"/>
              <a:t>realismo</a:t>
            </a:r>
            <a:r>
              <a:rPr lang="es-ES" sz="2000" dirty="0"/>
              <a:t>, actitud intelectual típica de la filosofía antigua y medieval, la </a:t>
            </a:r>
            <a:r>
              <a:rPr lang="es-ES" sz="2000" b="1" dirty="0"/>
              <a:t>verdadera realidad son las cosas en sí     </a:t>
            </a:r>
            <a:r>
              <a:rPr lang="es-ES" sz="2000" dirty="0"/>
              <a:t>Las cosas están ahí, son independientes del sujeto, </a:t>
            </a:r>
            <a:r>
              <a:rPr lang="es-ES" sz="2000" b="1" dirty="0"/>
              <a:t>las cosas son reales y nosotros somos una cosa más </a:t>
            </a:r>
            <a:r>
              <a:rPr lang="es-ES" sz="2000" dirty="0"/>
              <a:t>entre otras dentro del universo.</a:t>
            </a:r>
          </a:p>
          <a:p>
            <a:pPr marL="274320" lvl="1" indent="0">
              <a:buNone/>
            </a:pPr>
            <a:r>
              <a:rPr lang="es-ES" sz="2000" b="1" dirty="0"/>
              <a:t>	Para Ortega </a:t>
            </a:r>
            <a:r>
              <a:rPr lang="es-ES" sz="2000" dirty="0">
                <a:solidFill>
                  <a:srgbClr val="00B050"/>
                </a:solidFill>
              </a:rPr>
              <a:t>el realismo es un </a:t>
            </a:r>
            <a:r>
              <a:rPr lang="es-ES" sz="2000" b="1" dirty="0">
                <a:solidFill>
                  <a:srgbClr val="00B050"/>
                </a:solidFill>
              </a:rPr>
              <a:t>pensamiento ingenuo</a:t>
            </a:r>
            <a:r>
              <a:rPr lang="es-ES" sz="2000" dirty="0">
                <a:solidFill>
                  <a:srgbClr val="00B050"/>
                </a:solidFill>
              </a:rPr>
              <a:t>, ya que </a:t>
            </a:r>
            <a:r>
              <a:rPr lang="es-ES" sz="2000" b="1" dirty="0">
                <a:solidFill>
                  <a:srgbClr val="00B050"/>
                </a:solidFill>
              </a:rPr>
              <a:t>supone la existencia del mundo y se olvida por completo del sujeto.</a:t>
            </a:r>
          </a:p>
          <a:p>
            <a:pPr marL="274320" lvl="1" indent="0">
              <a:buNone/>
            </a:pPr>
            <a:endParaRPr lang="es-ES" sz="2000" b="1" dirty="0"/>
          </a:p>
          <a:p>
            <a:pPr marL="274320" lvl="1" indent="0" algn="ctr">
              <a:buNone/>
            </a:pPr>
            <a:r>
              <a:rPr lang="es-ES" sz="2000" dirty="0">
                <a:solidFill>
                  <a:srgbClr val="FFC000"/>
                </a:solidFill>
              </a:rPr>
              <a:t>Para Ortega </a:t>
            </a:r>
            <a:r>
              <a:rPr lang="es-ES" sz="2000" b="1" dirty="0">
                <a:solidFill>
                  <a:srgbClr val="FFC000"/>
                </a:solidFill>
              </a:rPr>
              <a:t>el sujeto no puede ser algo más del mundo</a:t>
            </a:r>
            <a:r>
              <a:rPr lang="es-ES" sz="2000" dirty="0">
                <a:solidFill>
                  <a:srgbClr val="FFC000"/>
                </a:solidFill>
              </a:rPr>
              <a:t>, ya que es quien conoce el mundo, por lo que no puede quedar simplemente absorbido dentro de este.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17445C1-3186-7E44-BDA0-9DBBC10EDAC9}"/>
              </a:ext>
            </a:extLst>
          </p:cNvPr>
          <p:cNvCxnSpPr/>
          <p:nvPr/>
        </p:nvCxnSpPr>
        <p:spPr>
          <a:xfrm>
            <a:off x="4861367" y="1157469"/>
            <a:ext cx="389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C086292-B889-7246-B014-48C81AA881D3}"/>
              </a:ext>
            </a:extLst>
          </p:cNvPr>
          <p:cNvCxnSpPr/>
          <p:nvPr/>
        </p:nvCxnSpPr>
        <p:spPr>
          <a:xfrm>
            <a:off x="5845215" y="2395959"/>
            <a:ext cx="370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557DA08-D576-FD43-B4BF-E55539B82404}"/>
              </a:ext>
            </a:extLst>
          </p:cNvPr>
          <p:cNvCxnSpPr/>
          <p:nvPr/>
        </p:nvCxnSpPr>
        <p:spPr>
          <a:xfrm>
            <a:off x="6227180" y="3125165"/>
            <a:ext cx="335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24A133F-AFAD-E84B-8059-16A04C4E2ACB}"/>
              </a:ext>
            </a:extLst>
          </p:cNvPr>
          <p:cNvCxnSpPr/>
          <p:nvPr/>
        </p:nvCxnSpPr>
        <p:spPr>
          <a:xfrm>
            <a:off x="1759352" y="3429000"/>
            <a:ext cx="254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04CE854-22C9-BC4A-8D03-C28F7BB4B2DF}"/>
              </a:ext>
            </a:extLst>
          </p:cNvPr>
          <p:cNvCxnSpPr/>
          <p:nvPr/>
        </p:nvCxnSpPr>
        <p:spPr>
          <a:xfrm>
            <a:off x="4004841" y="4687747"/>
            <a:ext cx="277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BB168EA-90E1-2249-8337-8B24892C2E5C}"/>
              </a:ext>
            </a:extLst>
          </p:cNvPr>
          <p:cNvCxnSpPr/>
          <p:nvPr/>
        </p:nvCxnSpPr>
        <p:spPr>
          <a:xfrm>
            <a:off x="752354" y="5162309"/>
            <a:ext cx="208345" cy="16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 abajo 15">
            <a:extLst>
              <a:ext uri="{FF2B5EF4-FFF2-40B4-BE49-F238E27FC236}">
                <a16:creationId xmlns:a16="http://schemas.microsoft.com/office/drawing/2014/main" id="{E1A3B181-1CF3-B24F-82B0-62D7E3F3EEA2}"/>
              </a:ext>
            </a:extLst>
          </p:cNvPr>
          <p:cNvSpPr/>
          <p:nvPr/>
        </p:nvSpPr>
        <p:spPr>
          <a:xfrm>
            <a:off x="5727539" y="1608881"/>
            <a:ext cx="368461" cy="312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bajo 16">
            <a:extLst>
              <a:ext uri="{FF2B5EF4-FFF2-40B4-BE49-F238E27FC236}">
                <a16:creationId xmlns:a16="http://schemas.microsoft.com/office/drawing/2014/main" id="{3A8A81FD-B122-5E42-B65C-B47E15AEB3C5}"/>
              </a:ext>
            </a:extLst>
          </p:cNvPr>
          <p:cNvSpPr/>
          <p:nvPr/>
        </p:nvSpPr>
        <p:spPr>
          <a:xfrm>
            <a:off x="5667736" y="2662001"/>
            <a:ext cx="488066" cy="298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bajo 17">
            <a:extLst>
              <a:ext uri="{FF2B5EF4-FFF2-40B4-BE49-F238E27FC236}">
                <a16:creationId xmlns:a16="http://schemas.microsoft.com/office/drawing/2014/main" id="{EB88D3B7-373C-1042-853A-4C81B60FF0E6}"/>
              </a:ext>
            </a:extLst>
          </p:cNvPr>
          <p:cNvSpPr/>
          <p:nvPr/>
        </p:nvSpPr>
        <p:spPr>
          <a:xfrm>
            <a:off x="5580443" y="3444739"/>
            <a:ext cx="662651" cy="448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bajo 18">
            <a:extLst>
              <a:ext uri="{FF2B5EF4-FFF2-40B4-BE49-F238E27FC236}">
                <a16:creationId xmlns:a16="http://schemas.microsoft.com/office/drawing/2014/main" id="{5D53A279-1C00-A349-BD9D-E361164706B9}"/>
              </a:ext>
            </a:extLst>
          </p:cNvPr>
          <p:cNvSpPr/>
          <p:nvPr/>
        </p:nvSpPr>
        <p:spPr>
          <a:xfrm>
            <a:off x="5819653" y="5879939"/>
            <a:ext cx="184230" cy="272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952" y="0"/>
            <a:ext cx="10052304" cy="1222248"/>
          </a:xfrm>
        </p:spPr>
        <p:txBody>
          <a:bodyPr/>
          <a:lstStyle/>
          <a:p>
            <a:pPr algn="ctr"/>
            <a:r>
              <a:rPr lang="es-ES" dirty="0"/>
              <a:t>A) El problema de la realidad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649" y="1143580"/>
            <a:ext cx="7488821" cy="571442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CRÍTICA DEL IDEALISMO FILOSÓFICO</a:t>
            </a:r>
          </a:p>
          <a:p>
            <a:pPr lvl="1"/>
            <a:r>
              <a:rPr lang="es-ES" sz="2000" dirty="0"/>
              <a:t>El </a:t>
            </a:r>
            <a:r>
              <a:rPr lang="es-ES" sz="2000" b="1" dirty="0">
                <a:solidFill>
                  <a:srgbClr val="00B050"/>
                </a:solidFill>
              </a:rPr>
              <a:t>idealismo moderno, </a:t>
            </a:r>
            <a:r>
              <a:rPr lang="es-ES" sz="2000" dirty="0"/>
              <a:t>iniciado por Descartes, afirma que hay que dudar de todo, que la realidad exterior no es segura, y que de lo único que podemos estar seguros es de la existencia de </a:t>
            </a:r>
            <a:r>
              <a:rPr lang="es-ES" sz="2000" b="1" dirty="0"/>
              <a:t>nuestro pensamiento.</a:t>
            </a:r>
          </a:p>
          <a:p>
            <a:pPr marL="274320" lvl="1" indent="0">
              <a:buNone/>
            </a:pPr>
            <a:r>
              <a:rPr lang="es-ES" sz="2000" dirty="0"/>
              <a:t>	Éste es el </a:t>
            </a:r>
            <a:r>
              <a:rPr lang="es-ES" sz="2000" b="1" dirty="0">
                <a:solidFill>
                  <a:srgbClr val="00B050"/>
                </a:solidFill>
              </a:rPr>
              <a:t>auténtico subjetivismo      </a:t>
            </a:r>
            <a:r>
              <a:rPr lang="es-ES" sz="2000" dirty="0"/>
              <a:t>el “yo” se traga la realidad exterior reduciéndola a una experiencia interior.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 algn="ctr">
              <a:buNone/>
            </a:pPr>
            <a:r>
              <a:rPr lang="es-ES" sz="2000" b="1" dirty="0">
                <a:solidFill>
                  <a:srgbClr val="FFC000"/>
                </a:solidFill>
              </a:rPr>
              <a:t>A Ortega, sin embargo, no le resulta tampoco satisfactoria esa actitud. Opina que no es posible afirmar la independencia del sujeto frente a las cosas: </a:t>
            </a:r>
            <a:r>
              <a:rPr lang="es-ES" sz="2000" b="1" u="sng" dirty="0">
                <a:solidFill>
                  <a:srgbClr val="FFC000"/>
                </a:solidFill>
              </a:rPr>
              <a:t>no puedo hablar de las cosas sin el “yo”, pero tampoco del “yo” independientemente de las cosas.</a:t>
            </a:r>
          </a:p>
          <a:p>
            <a:pPr marL="274320" lvl="1" indent="0" algn="ctr">
              <a:buNone/>
            </a:pPr>
            <a:endParaRPr lang="es-ES" sz="2000" u="sng" dirty="0">
              <a:solidFill>
                <a:srgbClr val="00B050"/>
              </a:solidFill>
            </a:endParaRPr>
          </a:p>
          <a:p>
            <a:pPr lvl="1"/>
            <a:r>
              <a:rPr lang="es-ES" sz="2000" dirty="0">
                <a:solidFill>
                  <a:srgbClr val="00B050"/>
                </a:solidFill>
              </a:rPr>
              <a:t>El “yo” y las cosas son inseparables      </a:t>
            </a:r>
            <a:r>
              <a:rPr lang="es-ES" sz="2000" dirty="0"/>
              <a:t>Para Ortega la realidad está compuesta por </a:t>
            </a:r>
            <a:r>
              <a:rPr lang="es-ES" sz="2000" b="1" dirty="0"/>
              <a:t>la convivencia del “yo” y las cosas     </a:t>
            </a:r>
            <a:r>
              <a:rPr lang="es-ES" sz="2000" dirty="0"/>
              <a:t> El pensamiento no es nada sin las cosas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CDA5132-3081-0A45-997E-1A71483E88D5}"/>
              </a:ext>
            </a:extLst>
          </p:cNvPr>
          <p:cNvCxnSpPr/>
          <p:nvPr/>
        </p:nvCxnSpPr>
        <p:spPr>
          <a:xfrm>
            <a:off x="5324355" y="2858946"/>
            <a:ext cx="320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>
            <a:extLst>
              <a:ext uri="{FF2B5EF4-FFF2-40B4-BE49-F238E27FC236}">
                <a16:creationId xmlns:a16="http://schemas.microsoft.com/office/drawing/2014/main" id="{FFA73F71-6E52-034E-A7B9-236EAEB60FE1}"/>
              </a:ext>
            </a:extLst>
          </p:cNvPr>
          <p:cNvSpPr/>
          <p:nvPr/>
        </p:nvSpPr>
        <p:spPr>
          <a:xfrm>
            <a:off x="3918030" y="3594499"/>
            <a:ext cx="405114" cy="245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F5EF74A-27B7-7441-919F-FC615ACFB6F4}"/>
              </a:ext>
            </a:extLst>
          </p:cNvPr>
          <p:cNvCxnSpPr/>
          <p:nvPr/>
        </p:nvCxnSpPr>
        <p:spPr>
          <a:xfrm>
            <a:off x="4977115" y="5926239"/>
            <a:ext cx="34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F5F0FAB-E363-D444-AA99-066DEE19F96E}"/>
              </a:ext>
            </a:extLst>
          </p:cNvPr>
          <p:cNvCxnSpPr/>
          <p:nvPr/>
        </p:nvCxnSpPr>
        <p:spPr>
          <a:xfrm>
            <a:off x="1990845" y="6458674"/>
            <a:ext cx="358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77186E9C-4925-BA41-BCF5-7C390E498A55}"/>
              </a:ext>
            </a:extLst>
          </p:cNvPr>
          <p:cNvSpPr/>
          <p:nvPr/>
        </p:nvSpPr>
        <p:spPr>
          <a:xfrm>
            <a:off x="3935392" y="5413478"/>
            <a:ext cx="405114" cy="300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2AFF60-AF1E-624F-B8B2-CCD84FB2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222" y="2141317"/>
            <a:ext cx="3507129" cy="3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1"/>
            <a:ext cx="10058400" cy="1609344"/>
          </a:xfrm>
        </p:spPr>
        <p:txBody>
          <a:bodyPr/>
          <a:lstStyle/>
          <a:p>
            <a:pPr algn="ctr"/>
            <a:r>
              <a:rPr lang="es-ES" dirty="0"/>
              <a:t>A) El problema de la realidad (</a:t>
            </a:r>
            <a:r>
              <a:rPr lang="es-ES" dirty="0" err="1"/>
              <a:t>IIi</a:t>
            </a:r>
            <a:r>
              <a:rPr lang="es-ES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558497"/>
            <a:ext cx="10058400" cy="4968239"/>
          </a:xfrm>
        </p:spPr>
        <p:txBody>
          <a:bodyPr>
            <a:normAutofit fontScale="92500" lnSpcReduction="10000"/>
          </a:bodyPr>
          <a:lstStyle/>
          <a:p>
            <a:pPr lvl="1"/>
            <a:endParaRPr lang="es-ES" sz="200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EL VITALISMO COMO SOLUCIÓN</a:t>
            </a:r>
          </a:p>
          <a:p>
            <a:pPr lvl="1"/>
            <a:r>
              <a:rPr lang="es-ES" sz="2000" dirty="0"/>
              <a:t>Para Ortega, frente al realismo y frente al idealismo del “pienso, luego existo”, lo realmente verdadero e indubitable es </a:t>
            </a:r>
            <a:r>
              <a:rPr lang="es-ES" sz="2000" b="1" dirty="0">
                <a:solidFill>
                  <a:srgbClr val="00B050"/>
                </a:solidFill>
              </a:rPr>
              <a:t>“vivo luego pienso”      </a:t>
            </a:r>
            <a:r>
              <a:rPr lang="es-ES" sz="2000" dirty="0"/>
              <a:t>Esta es la </a:t>
            </a:r>
            <a:r>
              <a:rPr lang="es-ES" sz="2000" b="1" dirty="0"/>
              <a:t>afirmación fundamental </a:t>
            </a:r>
            <a:r>
              <a:rPr lang="es-ES" sz="2000" dirty="0"/>
              <a:t>a partir de la cual desarrollar una filosofía.</a:t>
            </a:r>
          </a:p>
          <a:p>
            <a:pPr lvl="1"/>
            <a:r>
              <a:rPr lang="es-ES" sz="2000" dirty="0"/>
              <a:t>Según Ortega hay que </a:t>
            </a:r>
            <a:r>
              <a:rPr lang="es-ES" sz="2000" b="1" dirty="0"/>
              <a:t>superar al realismo y el idealismo</a:t>
            </a:r>
            <a:r>
              <a:rPr lang="es-ES" sz="2000" dirty="0"/>
              <a:t>, y empezar a considerar al “yo” coexistiendo con el mundo. “Yo soy yo y mis circunstancias”.</a:t>
            </a:r>
          </a:p>
          <a:p>
            <a:pPr marL="274320" lvl="1" indent="0">
              <a:buNone/>
            </a:pPr>
            <a:endParaRPr lang="es-ES" sz="2000" dirty="0"/>
          </a:p>
          <a:p>
            <a:pPr marL="274320" lvl="1" indent="0">
              <a:buNone/>
            </a:pPr>
            <a:r>
              <a:rPr lang="es-ES" sz="2000" dirty="0"/>
              <a:t>	El </a:t>
            </a:r>
            <a:r>
              <a:rPr lang="es-ES" sz="2000" b="1" dirty="0">
                <a:solidFill>
                  <a:srgbClr val="00B050"/>
                </a:solidFill>
              </a:rPr>
              <a:t>filósofo</a:t>
            </a:r>
            <a:r>
              <a:rPr lang="es-ES" sz="2000" dirty="0"/>
              <a:t> debe primero definir qué es la vida, qué sentido tiene vivir, ya que lo primero es vivir, y luego pensar     En Ortega el pensamiento queda subordinado a la vida. Pero, </a:t>
            </a:r>
            <a:r>
              <a:rPr lang="es-ES" sz="2000" b="1" dirty="0"/>
              <a:t>¿Qué es la vida?</a:t>
            </a:r>
          </a:p>
          <a:p>
            <a:pPr marL="274320" lvl="1" indent="0">
              <a:buNone/>
            </a:pPr>
            <a:endParaRPr lang="es-E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89650C1-E9D4-3B40-B83A-F64AABAC396B}"/>
              </a:ext>
            </a:extLst>
          </p:cNvPr>
          <p:cNvCxnSpPr/>
          <p:nvPr/>
        </p:nvCxnSpPr>
        <p:spPr>
          <a:xfrm>
            <a:off x="8185795" y="2539664"/>
            <a:ext cx="324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1B568DD-F91F-A540-8233-1F8EBD8BB0D9}"/>
              </a:ext>
            </a:extLst>
          </p:cNvPr>
          <p:cNvCxnSpPr/>
          <p:nvPr/>
        </p:nvCxnSpPr>
        <p:spPr>
          <a:xfrm>
            <a:off x="4937226" y="4149613"/>
            <a:ext cx="277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2FEC64D-0E44-D746-AB4B-026A0A080182}"/>
              </a:ext>
            </a:extLst>
          </p:cNvPr>
          <p:cNvCxnSpPr/>
          <p:nvPr/>
        </p:nvCxnSpPr>
        <p:spPr>
          <a:xfrm>
            <a:off x="1636125" y="3479305"/>
            <a:ext cx="243068" cy="40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7F85294-D5EF-4F4C-9369-5B36FD2E1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76" t="23935" r="-1" b="23328"/>
          <a:stretch/>
        </p:blipFill>
        <p:spPr>
          <a:xfrm>
            <a:off x="3456956" y="4958869"/>
            <a:ext cx="4377146" cy="17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17333</TotalTime>
  <Words>2719</Words>
  <Application>Microsoft Macintosh PowerPoint</Application>
  <PresentationFormat>Panorámica</PresentationFormat>
  <Paragraphs>173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Calibri</vt:lpstr>
      <vt:lpstr>Rockwell</vt:lpstr>
      <vt:lpstr>Rockwell Condensed</vt:lpstr>
      <vt:lpstr>Wingdings</vt:lpstr>
      <vt:lpstr>Tipo de madera</vt:lpstr>
      <vt:lpstr>Búsqueda de información:  JOSÉ ORTEGA Y GASSET</vt:lpstr>
      <vt:lpstr>José ortega y gasset  (1883-1955 d.C.)</vt:lpstr>
      <vt:lpstr>VIDA</vt:lpstr>
      <vt:lpstr>Obra </vt:lpstr>
      <vt:lpstr>Etapas de la filosofía de ortega:</vt:lpstr>
      <vt:lpstr>El problema de la realidad</vt:lpstr>
      <vt:lpstr>A) El problema de la realidad (i): </vt:lpstr>
      <vt:lpstr>A) El problema de la realidad (II)</vt:lpstr>
      <vt:lpstr>A) El problema de la realidad (IIi)</vt:lpstr>
      <vt:lpstr>Presentación de PowerPoint</vt:lpstr>
      <vt:lpstr>B) El problema del conocimiento (I): el perspectivismo, el raciovitalismo y la razón histórica</vt:lpstr>
      <vt:lpstr>B) El problema del conocimiento (Ii):</vt:lpstr>
      <vt:lpstr>c) El problema del ser humano (i)</vt:lpstr>
      <vt:lpstr>c) El problema del ser humano (Ii):</vt:lpstr>
      <vt:lpstr>D) El problema de la ética (I):</vt:lpstr>
      <vt:lpstr>e) El problema de la sociedad (i)</vt:lpstr>
      <vt:lpstr>e) El problema de la sociedad (Ii):</vt:lpstr>
      <vt:lpstr>Lectura de textos: ortega y gasset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FILOSOFÍA 1º</dc:title>
  <dc:creator>Joaquín G.</dc:creator>
  <cp:lastModifiedBy>Mireya ferrer</cp:lastModifiedBy>
  <cp:revision>443</cp:revision>
  <dcterms:created xsi:type="dcterms:W3CDTF">2015-09-04T02:56:26Z</dcterms:created>
  <dcterms:modified xsi:type="dcterms:W3CDTF">2020-03-27T08:55:01Z</dcterms:modified>
</cp:coreProperties>
</file>