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85" r:id="rId3"/>
    <p:sldId id="382" r:id="rId4"/>
    <p:sldId id="383" r:id="rId5"/>
    <p:sldId id="469" r:id="rId6"/>
    <p:sldId id="413" r:id="rId7"/>
    <p:sldId id="384" r:id="rId8"/>
    <p:sldId id="470" r:id="rId9"/>
    <p:sldId id="483" r:id="rId10"/>
    <p:sldId id="395" r:id="rId11"/>
    <p:sldId id="474" r:id="rId12"/>
    <p:sldId id="473" r:id="rId13"/>
    <p:sldId id="472" r:id="rId14"/>
    <p:sldId id="475" r:id="rId15"/>
    <p:sldId id="480" r:id="rId16"/>
    <p:sldId id="476" r:id="rId17"/>
    <p:sldId id="477" r:id="rId18"/>
    <p:sldId id="478" r:id="rId19"/>
    <p:sldId id="479" r:id="rId20"/>
    <p:sldId id="484" r:id="rId21"/>
    <p:sldId id="471" r:id="rId22"/>
    <p:sldId id="482"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n" id="{C2F09C77-609E-43BB-9698-79B6D58D959E}">
          <p14:sldIdLst>
            <p14:sldId id="284"/>
            <p14:sldId id="285"/>
            <p14:sldId id="382"/>
            <p14:sldId id="383"/>
            <p14:sldId id="469"/>
            <p14:sldId id="413"/>
            <p14:sldId id="384"/>
            <p14:sldId id="470"/>
            <p14:sldId id="483"/>
            <p14:sldId id="395"/>
            <p14:sldId id="474"/>
            <p14:sldId id="473"/>
            <p14:sldId id="472"/>
            <p14:sldId id="475"/>
            <p14:sldId id="480"/>
            <p14:sldId id="476"/>
            <p14:sldId id="477"/>
            <p14:sldId id="478"/>
            <p14:sldId id="479"/>
            <p14:sldId id="484"/>
            <p14:sldId id="471"/>
            <p14:sldId id="482"/>
          </p14:sldIdLst>
        </p14:section>
        <p14:section name="Introducción" id="{5166EB80-30D2-44C9-B49B-8F20AEE2E77D}">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17" autoAdjust="0"/>
    <p:restoredTop sz="94624" autoAdjust="0"/>
  </p:normalViewPr>
  <p:slideViewPr>
    <p:cSldViewPr snapToGrid="0">
      <p:cViewPr varScale="1">
        <p:scale>
          <a:sx n="62" d="100"/>
          <a:sy n="62" d="100"/>
        </p:scale>
        <p:origin x="882" y="72"/>
      </p:cViewPr>
      <p:guideLst>
        <p:guide orient="horz" pos="2160"/>
        <p:guide pos="3840"/>
      </p:guideLst>
    </p:cSldViewPr>
  </p:slideViewPr>
  <p:outlineViewPr>
    <p:cViewPr>
      <p:scale>
        <a:sx n="33" d="100"/>
        <a:sy n="33" d="100"/>
      </p:scale>
      <p:origin x="0" y="218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20/04/2021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149817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20/04/2021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109577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20/04/2021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13265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20/04/2021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262759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3E99F160-07CB-40CD-9F95-A08E23F1A73D}" type="datetimeFigureOut">
              <a:rPr lang="es-ES" smtClean="0"/>
              <a:pPr/>
              <a:t>20/04/2021</a:t>
            </a:fld>
            <a:endParaRPr lang="es-ES"/>
          </a:p>
        </p:txBody>
      </p:sp>
      <p:sp>
        <p:nvSpPr>
          <p:cNvPr id="5" name="Footer Placeholder 4"/>
          <p:cNvSpPr>
            <a:spLocks noGrp="1"/>
          </p:cNvSpPr>
          <p:nvPr>
            <p:ph type="ftr" sz="quarter" idx="11"/>
          </p:nvPr>
        </p:nvSpPr>
        <p:spPr>
          <a:xfrm>
            <a:off x="2182708" y="6272784"/>
            <a:ext cx="6327648" cy="365125"/>
          </a:xfrm>
        </p:spPr>
        <p:txBody>
          <a:bodyPr/>
          <a:lstStyle/>
          <a:p>
            <a:endParaRPr lang="es-E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101218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E99F160-07CB-40CD-9F95-A08E23F1A73D}" type="datetimeFigureOut">
              <a:rPr lang="es-ES" smtClean="0"/>
              <a:pPr/>
              <a:t>20/04/2021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33761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E99F160-07CB-40CD-9F95-A08E23F1A73D}" type="datetimeFigureOut">
              <a:rPr lang="es-ES" smtClean="0"/>
              <a:pPr/>
              <a:t>20/04/2021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414353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E99F160-07CB-40CD-9F95-A08E23F1A73D}" type="datetimeFigureOut">
              <a:rPr lang="es-ES" smtClean="0"/>
              <a:pPr/>
              <a:t>20/04/2021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277558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9F160-07CB-40CD-9F95-A08E23F1A73D}" type="datetimeFigureOut">
              <a:rPr lang="es-ES" smtClean="0"/>
              <a:pPr/>
              <a:t>20/04/2021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67133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99F160-07CB-40CD-9F95-A08E23F1A73D}" type="datetimeFigureOut">
              <a:rPr lang="es-ES" smtClean="0"/>
              <a:pPr/>
              <a:t>20/04/2021</a:t>
            </a:fld>
            <a:endParaRPr lang="es-ES"/>
          </a:p>
        </p:txBody>
      </p:sp>
      <p:sp>
        <p:nvSpPr>
          <p:cNvPr id="6" name="Footer Placeholder 5"/>
          <p:cNvSpPr>
            <a:spLocks noGrp="1"/>
          </p:cNvSpPr>
          <p:nvPr>
            <p:ph type="ftr" sz="quarter" idx="11"/>
          </p:nvPr>
        </p:nvSpPr>
        <p:spPr/>
        <p:txBody>
          <a:bodyPr/>
          <a:lstStyle/>
          <a:p>
            <a:endParaRPr lang="es-E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93390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99F160-07CB-40CD-9F95-A08E23F1A73D}" type="datetimeFigureOut">
              <a:rPr lang="es-ES" smtClean="0"/>
              <a:pPr/>
              <a:t>20/04/2021</a:t>
            </a:fld>
            <a:endParaRPr lang="es-E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760792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E99F160-07CB-40CD-9F95-A08E23F1A73D}" type="datetimeFigureOut">
              <a:rPr lang="es-ES" smtClean="0"/>
              <a:pPr/>
              <a:t>20/04/2021</a:t>
            </a:fld>
            <a:endParaRPr lang="es-E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E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4240175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Búsqueda de información: </a:t>
            </a:r>
            <a:br>
              <a:rPr lang="es-ES" dirty="0" smtClean="0"/>
            </a:br>
            <a:r>
              <a:rPr lang="es-ES" dirty="0" err="1" smtClean="0"/>
              <a:t>Friedrich</a:t>
            </a:r>
            <a:r>
              <a:rPr lang="es-ES" dirty="0" smtClean="0"/>
              <a:t> w. Nietzsche</a:t>
            </a:r>
            <a:endParaRPr lang="es-ES" dirty="0"/>
          </a:p>
        </p:txBody>
      </p:sp>
      <p:sp>
        <p:nvSpPr>
          <p:cNvPr id="3" name="2 Marcador de contenido"/>
          <p:cNvSpPr>
            <a:spLocks noGrp="1"/>
          </p:cNvSpPr>
          <p:nvPr>
            <p:ph idx="1"/>
          </p:nvPr>
        </p:nvSpPr>
        <p:spPr>
          <a:xfrm>
            <a:off x="1069848" y="1870363"/>
            <a:ext cx="10058400" cy="4765964"/>
          </a:xfrm>
        </p:spPr>
        <p:txBody>
          <a:bodyPr>
            <a:normAutofit fontScale="92500" lnSpcReduction="10000"/>
          </a:bodyPr>
          <a:lstStyle/>
          <a:p>
            <a:endParaRPr lang="es-ES" dirty="0" smtClean="0"/>
          </a:p>
          <a:p>
            <a:r>
              <a:rPr lang="es-ES" dirty="0" smtClean="0"/>
              <a:t>Vida y obra.</a:t>
            </a:r>
          </a:p>
          <a:p>
            <a:r>
              <a:rPr lang="es-ES" dirty="0" smtClean="0"/>
              <a:t>Contexto histórico.</a:t>
            </a:r>
          </a:p>
          <a:p>
            <a:r>
              <a:rPr lang="es-ES" dirty="0" smtClean="0"/>
              <a:t>Influencias.</a:t>
            </a:r>
          </a:p>
          <a:p>
            <a:r>
              <a:rPr lang="es-ES" dirty="0" smtClean="0"/>
              <a:t>Pensamiento:</a:t>
            </a:r>
          </a:p>
          <a:p>
            <a:pPr lvl="1"/>
            <a:r>
              <a:rPr lang="es-ES" dirty="0" smtClean="0"/>
              <a:t>Crítica a la Metafísica occidental. Nihilismo.</a:t>
            </a:r>
          </a:p>
          <a:p>
            <a:pPr lvl="1"/>
            <a:r>
              <a:rPr lang="es-ES" dirty="0" smtClean="0"/>
              <a:t>Propuesta: Vitalismo. Vida como “Voluntad de poder” Vs. “Voluntad de existir”.</a:t>
            </a:r>
          </a:p>
          <a:p>
            <a:pPr lvl="1"/>
            <a:r>
              <a:rPr lang="es-ES" dirty="0" smtClean="0"/>
              <a:t>Crítica a la Teoría del Conocimiento tradicional.</a:t>
            </a:r>
          </a:p>
          <a:p>
            <a:pPr lvl="1"/>
            <a:r>
              <a:rPr lang="es-ES" dirty="0" smtClean="0"/>
              <a:t>Propuesta: Perspectivismo.</a:t>
            </a:r>
          </a:p>
          <a:p>
            <a:pPr lvl="1"/>
            <a:r>
              <a:rPr lang="es-ES" dirty="0" smtClean="0"/>
              <a:t>Crítica a la concepción tradicional del ser humano.</a:t>
            </a:r>
          </a:p>
          <a:p>
            <a:pPr lvl="1"/>
            <a:r>
              <a:rPr lang="es-ES" dirty="0" smtClean="0"/>
              <a:t>Propuesta: El “Superhombre”.  Estadios: Camello, León, Niño. </a:t>
            </a:r>
          </a:p>
          <a:p>
            <a:pPr lvl="1"/>
            <a:r>
              <a:rPr lang="es-ES" dirty="0" smtClean="0"/>
              <a:t>Crítica a la moral platónico-cristiana,</a:t>
            </a:r>
          </a:p>
          <a:p>
            <a:pPr lvl="1"/>
            <a:r>
              <a:rPr lang="es-ES" dirty="0" smtClean="0"/>
              <a:t>Propuesta: “Moral de los esclavos” Vs. “Moral de los señores”.  Transmutación de los valores.</a:t>
            </a:r>
          </a:p>
          <a:p>
            <a:pPr lvl="1"/>
            <a:r>
              <a:rPr lang="es-ES" dirty="0" smtClean="0"/>
              <a:t>Crítica al cristianismo.</a:t>
            </a:r>
          </a:p>
          <a:p>
            <a:pPr lvl="1"/>
            <a:r>
              <a:rPr lang="es-ES" dirty="0" smtClean="0"/>
              <a:t>Propuesta: Ateísmo y la creencia en el “Eterno retorno”</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351187" cy="1541392"/>
          </a:xfrm>
        </p:spPr>
        <p:txBody>
          <a:bodyPr>
            <a:normAutofit fontScale="90000"/>
          </a:bodyPr>
          <a:lstStyle/>
          <a:p>
            <a:pPr algn="ctr"/>
            <a:r>
              <a:rPr lang="es-ES" dirty="0" smtClean="0"/>
              <a:t>B) El problema del conocimiento (III):</a:t>
            </a:r>
            <a:br>
              <a:rPr lang="es-ES" dirty="0" smtClean="0"/>
            </a:br>
            <a:r>
              <a:rPr lang="es-ES" dirty="0" smtClean="0"/>
              <a:t>el perspectivismo</a:t>
            </a:r>
            <a:endParaRPr lang="es-ES" dirty="0"/>
          </a:p>
        </p:txBody>
      </p:sp>
      <p:sp>
        <p:nvSpPr>
          <p:cNvPr id="3" name="Marcador de contenido 2"/>
          <p:cNvSpPr>
            <a:spLocks noGrp="1"/>
          </p:cNvSpPr>
          <p:nvPr>
            <p:ph idx="1"/>
          </p:nvPr>
        </p:nvSpPr>
        <p:spPr>
          <a:xfrm>
            <a:off x="215153" y="1183341"/>
            <a:ext cx="11672048" cy="5504331"/>
          </a:xfrm>
        </p:spPr>
        <p:txBody>
          <a:bodyPr>
            <a:normAutofit lnSpcReduction="10000"/>
          </a:bodyPr>
          <a:lstStyle/>
          <a:p>
            <a:pPr lvl="1">
              <a:buNone/>
            </a:pPr>
            <a:endParaRPr lang="es-ES" sz="2000" b="1" u="sng" dirty="0" smtClean="0">
              <a:solidFill>
                <a:srgbClr val="FF0000"/>
              </a:solidFill>
            </a:endParaRPr>
          </a:p>
          <a:p>
            <a:pPr lvl="1">
              <a:buNone/>
            </a:pPr>
            <a:r>
              <a:rPr lang="es-ES" sz="2000" b="1" u="sng" dirty="0" smtClean="0">
                <a:solidFill>
                  <a:srgbClr val="FF0000"/>
                </a:solidFill>
              </a:rPr>
              <a:t>CRÍTICA A LA TEORÍA DEL CONOCIMIENTO TRADICIONAL</a:t>
            </a:r>
          </a:p>
          <a:p>
            <a:pPr lvl="1"/>
            <a:r>
              <a:rPr lang="es-ES" sz="2000" dirty="0" smtClean="0"/>
              <a:t>Para Nietzsche, la </a:t>
            </a:r>
            <a:r>
              <a:rPr lang="es-ES" sz="2200" b="1" dirty="0" smtClean="0">
                <a:solidFill>
                  <a:srgbClr val="FF0000"/>
                </a:solidFill>
              </a:rPr>
              <a:t>realidad</a:t>
            </a:r>
            <a:r>
              <a:rPr lang="es-ES" sz="2000" dirty="0" smtClean="0"/>
              <a:t>, como hemos dicho, es </a:t>
            </a:r>
            <a:r>
              <a:rPr lang="es-ES" sz="2000" b="1" dirty="0" smtClean="0"/>
              <a:t>puro </a:t>
            </a:r>
            <a:r>
              <a:rPr lang="es-ES" sz="2000" b="1" dirty="0" smtClean="0">
                <a:solidFill>
                  <a:srgbClr val="00B050"/>
                </a:solidFill>
              </a:rPr>
              <a:t>devenir</a:t>
            </a:r>
            <a:r>
              <a:rPr lang="es-ES" sz="2000" b="1" dirty="0" smtClean="0"/>
              <a:t> y no es posible su conceptualización. </a:t>
            </a:r>
          </a:p>
          <a:p>
            <a:pPr lvl="1"/>
            <a:r>
              <a:rPr lang="es-ES" sz="2000" dirty="0" smtClean="0"/>
              <a:t>La </a:t>
            </a:r>
            <a:r>
              <a:rPr lang="es-ES" sz="2000" b="1" dirty="0" smtClean="0">
                <a:solidFill>
                  <a:srgbClr val="FF0000"/>
                </a:solidFill>
              </a:rPr>
              <a:t>teoría del conocimiento y de la ciencia occidental </a:t>
            </a:r>
            <a:r>
              <a:rPr lang="es-ES" sz="2000" dirty="0" smtClean="0"/>
              <a:t>es</a:t>
            </a:r>
            <a:r>
              <a:rPr lang="es-ES" sz="2000" dirty="0" smtClean="0">
                <a:solidFill>
                  <a:srgbClr val="00B050"/>
                </a:solidFill>
              </a:rPr>
              <a:t> </a:t>
            </a:r>
            <a:r>
              <a:rPr lang="es-ES" sz="2000" b="1" dirty="0" smtClean="0">
                <a:solidFill>
                  <a:srgbClr val="00B050"/>
                </a:solidFill>
              </a:rPr>
              <a:t>falsa</a:t>
            </a:r>
            <a:r>
              <a:rPr lang="es-ES" sz="2000" dirty="0" smtClean="0"/>
              <a:t>, dado que </a:t>
            </a:r>
            <a:r>
              <a:rPr lang="es-ES" sz="2000" b="1" dirty="0" smtClean="0">
                <a:solidFill>
                  <a:srgbClr val="00B050"/>
                </a:solidFill>
              </a:rPr>
              <a:t>intenta atrapar las diferentes y cambiantes realidades en conceptos</a:t>
            </a:r>
            <a:r>
              <a:rPr lang="es-ES" sz="2000" b="1" dirty="0" smtClean="0"/>
              <a:t>, desvirtuando la realidad y ofreciendo una visión falsa de la </a:t>
            </a:r>
            <a:r>
              <a:rPr lang="es-ES" sz="2000" b="1" dirty="0" smtClean="0">
                <a:solidFill>
                  <a:srgbClr val="FFC000"/>
                </a:solidFill>
              </a:rPr>
              <a:t>misma</a:t>
            </a:r>
            <a:r>
              <a:rPr lang="es-ES" sz="2000" b="1" dirty="0">
                <a:solidFill>
                  <a:srgbClr val="FFC000"/>
                </a:solidFill>
              </a:rPr>
              <a:t> </a:t>
            </a:r>
            <a:r>
              <a:rPr lang="es-ES" sz="2000" b="1" dirty="0" smtClean="0">
                <a:solidFill>
                  <a:srgbClr val="FFC000"/>
                </a:solidFill>
              </a:rPr>
              <a:t>    “Los conceptos son metáforas estratificadas”</a:t>
            </a:r>
          </a:p>
          <a:p>
            <a:pPr lvl="1"/>
            <a:r>
              <a:rPr lang="es-ES" sz="2000" b="1" dirty="0" smtClean="0">
                <a:solidFill>
                  <a:srgbClr val="00B050"/>
                </a:solidFill>
              </a:rPr>
              <a:t>Ninguna realidad es igual a otra y ninguna       </a:t>
            </a:r>
            <a:r>
              <a:rPr lang="es-ES" sz="2000" b="1" dirty="0" smtClean="0"/>
              <a:t>es la realización imperfecta de un modelo ideal </a:t>
            </a:r>
            <a:r>
              <a:rPr lang="es-ES" sz="2000" dirty="0"/>
              <a:t> </a:t>
            </a:r>
            <a:r>
              <a:rPr lang="es-ES" sz="2000" dirty="0" smtClean="0"/>
              <a:t>    Crítica a la teoría de las ideas platónica </a:t>
            </a:r>
          </a:p>
          <a:p>
            <a:pPr lvl="1"/>
            <a:r>
              <a:rPr lang="es-ES" sz="2000" b="1" dirty="0" smtClean="0">
                <a:solidFill>
                  <a:srgbClr val="00B050"/>
                </a:solidFill>
              </a:rPr>
              <a:t>Cada realidad es distinta y cambiante</a:t>
            </a:r>
            <a:r>
              <a:rPr lang="es-ES" sz="2000" dirty="0">
                <a:solidFill>
                  <a:srgbClr val="0070C0"/>
                </a:solidFill>
              </a:rPr>
              <a:t> </a:t>
            </a:r>
            <a:r>
              <a:rPr lang="es-ES" sz="2000" dirty="0" smtClean="0">
                <a:solidFill>
                  <a:srgbClr val="0070C0"/>
                </a:solidFill>
              </a:rPr>
              <a:t>      </a:t>
            </a:r>
            <a:r>
              <a:rPr lang="es-ES" sz="2000" dirty="0" smtClean="0"/>
              <a:t>No puede ser explicada con conceptos, porque </a:t>
            </a:r>
            <a:r>
              <a:rPr lang="es-ES" sz="2000" b="1" dirty="0" smtClean="0">
                <a:solidFill>
                  <a:srgbClr val="FF0000"/>
                </a:solidFill>
              </a:rPr>
              <a:t>el concepto mata la diferencia.</a:t>
            </a:r>
          </a:p>
          <a:p>
            <a:pPr marL="274320" lvl="1" indent="0">
              <a:buNone/>
            </a:pPr>
            <a:endParaRPr lang="es-ES" sz="2000" b="1" dirty="0" smtClean="0">
              <a:solidFill>
                <a:srgbClr val="FF0000"/>
              </a:solidFill>
            </a:endParaRPr>
          </a:p>
          <a:p>
            <a:pPr marL="274320" lvl="1" indent="0" algn="ctr">
              <a:buNone/>
            </a:pPr>
            <a:r>
              <a:rPr lang="es-ES" sz="2000" dirty="0" smtClean="0"/>
              <a:t>	</a:t>
            </a:r>
            <a:r>
              <a:rPr lang="es-ES" sz="2000" b="1" dirty="0" smtClean="0">
                <a:solidFill>
                  <a:srgbClr val="FFC000"/>
                </a:solidFill>
              </a:rPr>
              <a:t>El metafísico pretende, de este modo, encorsetar la realidad en conceptos para así lograr entender la ley de su cambio, matando con ello su espontaneidad y diversidad.</a:t>
            </a:r>
          </a:p>
          <a:p>
            <a:pPr marL="274320" lvl="1" indent="0" algn="ctr">
              <a:buNone/>
            </a:pPr>
            <a:endParaRPr lang="es-ES" sz="2000" b="1" dirty="0" smtClean="0">
              <a:solidFill>
                <a:srgbClr val="FFC000"/>
              </a:solidFill>
            </a:endParaRPr>
          </a:p>
          <a:p>
            <a:pPr lvl="1"/>
            <a:r>
              <a:rPr lang="es-ES" sz="2000" b="1" dirty="0" smtClean="0">
                <a:solidFill>
                  <a:srgbClr val="FF0000"/>
                </a:solidFill>
              </a:rPr>
              <a:t>CRÍTICA A LA CIENCIA     </a:t>
            </a:r>
            <a:r>
              <a:rPr lang="es-ES" sz="2000" dirty="0" smtClean="0"/>
              <a:t>Las ciencias </a:t>
            </a:r>
            <a:r>
              <a:rPr lang="es-ES" sz="2000" b="1" dirty="0" smtClean="0">
                <a:solidFill>
                  <a:srgbClr val="00B050"/>
                </a:solidFill>
              </a:rPr>
              <a:t>pretenden establecer leyes y alcanzar una explicación única y verdadera de la realidad</a:t>
            </a:r>
            <a:r>
              <a:rPr lang="es-ES" sz="2000" dirty="0"/>
              <a:t> </a:t>
            </a:r>
            <a:r>
              <a:rPr lang="es-ES" sz="2000" dirty="0" smtClean="0"/>
              <a:t>      La ciencia se presenta como único conocimiento verdadero y, de este modo, </a:t>
            </a:r>
            <a:r>
              <a:rPr lang="es-ES" sz="2000" b="1" dirty="0" smtClean="0"/>
              <a:t>sustituye a la religión como fuente de creencias a partir de la ilustración</a:t>
            </a:r>
            <a:r>
              <a:rPr lang="es-ES" sz="2000" dirty="0" smtClean="0"/>
              <a:t>, convirtiéndose en un </a:t>
            </a:r>
            <a:r>
              <a:rPr lang="es-ES" sz="2000" b="1" u="sng" dirty="0" smtClean="0">
                <a:solidFill>
                  <a:srgbClr val="00B050"/>
                </a:solidFill>
              </a:rPr>
              <a:t>nuevo Dios para el hombre moderno</a:t>
            </a:r>
            <a:r>
              <a:rPr lang="es-ES" sz="2000" b="1" dirty="0" smtClean="0">
                <a:solidFill>
                  <a:srgbClr val="0070C0"/>
                </a:solidFill>
              </a:rPr>
              <a:t>.</a:t>
            </a:r>
          </a:p>
        </p:txBody>
      </p:sp>
      <p:cxnSp>
        <p:nvCxnSpPr>
          <p:cNvPr id="5" name="Conector recto de flecha 4"/>
          <p:cNvCxnSpPr/>
          <p:nvPr/>
        </p:nvCxnSpPr>
        <p:spPr>
          <a:xfrm>
            <a:off x="5719482" y="3083859"/>
            <a:ext cx="3585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6096000" y="3344261"/>
            <a:ext cx="3765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416424" y="3585882"/>
            <a:ext cx="3944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Flecha abajo 11"/>
          <p:cNvSpPr/>
          <p:nvPr/>
        </p:nvSpPr>
        <p:spPr>
          <a:xfrm>
            <a:off x="5638801" y="4303060"/>
            <a:ext cx="376517" cy="2151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ector recto de flecha 13"/>
          <p:cNvCxnSpPr/>
          <p:nvPr/>
        </p:nvCxnSpPr>
        <p:spPr>
          <a:xfrm>
            <a:off x="3818965" y="5719482"/>
            <a:ext cx="2689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6284259" y="5970494"/>
            <a:ext cx="4213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5545311" y="3939347"/>
            <a:ext cx="3483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058400" cy="1308847"/>
          </a:xfrm>
        </p:spPr>
        <p:txBody>
          <a:bodyPr/>
          <a:lstStyle/>
          <a:p>
            <a:pPr algn="ctr"/>
            <a:r>
              <a:rPr lang="es-ES" dirty="0" smtClean="0"/>
              <a:t>B) El problema del conocimiento (IV):</a:t>
            </a:r>
            <a:endParaRPr lang="es-ES" dirty="0"/>
          </a:p>
        </p:txBody>
      </p:sp>
      <p:sp>
        <p:nvSpPr>
          <p:cNvPr id="3" name="Marcador de contenido 2"/>
          <p:cNvSpPr>
            <a:spLocks noGrp="1"/>
          </p:cNvSpPr>
          <p:nvPr>
            <p:ph idx="1"/>
          </p:nvPr>
        </p:nvSpPr>
        <p:spPr>
          <a:xfrm>
            <a:off x="161366" y="932330"/>
            <a:ext cx="11761694" cy="5925670"/>
          </a:xfrm>
        </p:spPr>
        <p:txBody>
          <a:bodyPr>
            <a:normAutofit/>
          </a:bodyPr>
          <a:lstStyle/>
          <a:p>
            <a:pPr lvl="1"/>
            <a:endParaRPr lang="es-ES" sz="2000" b="1" dirty="0" smtClean="0">
              <a:solidFill>
                <a:srgbClr val="FF0000"/>
              </a:solidFill>
            </a:endParaRPr>
          </a:p>
          <a:p>
            <a:pPr lvl="1">
              <a:buNone/>
            </a:pPr>
            <a:r>
              <a:rPr lang="es-ES" sz="2000" b="1" u="sng" dirty="0" smtClean="0">
                <a:solidFill>
                  <a:srgbClr val="FF0000"/>
                </a:solidFill>
              </a:rPr>
              <a:t>PROPUESTA: EL PERSPECTIVISMO</a:t>
            </a:r>
          </a:p>
          <a:p>
            <a:pPr lvl="1"/>
            <a:r>
              <a:rPr lang="es-ES" sz="2000" dirty="0" smtClean="0"/>
              <a:t>Frente a la pretensión de verdad única de la ciencia, Nietzsche propone el </a:t>
            </a:r>
            <a:r>
              <a:rPr lang="es-ES" sz="2400" b="1" u="sng" dirty="0" smtClean="0">
                <a:solidFill>
                  <a:srgbClr val="FF0000"/>
                </a:solidFill>
              </a:rPr>
              <a:t>perspectivismo</a:t>
            </a:r>
            <a:r>
              <a:rPr lang="es-ES" sz="2000" b="1" dirty="0">
                <a:solidFill>
                  <a:srgbClr val="FF0000"/>
                </a:solidFill>
              </a:rPr>
              <a:t> </a:t>
            </a:r>
            <a:r>
              <a:rPr lang="es-ES" sz="2000" b="1" dirty="0" smtClean="0">
                <a:solidFill>
                  <a:srgbClr val="FF0000"/>
                </a:solidFill>
              </a:rPr>
              <a:t>     	</a:t>
            </a:r>
            <a:r>
              <a:rPr lang="es-ES" sz="2000" dirty="0" smtClean="0"/>
              <a:t>considera que </a:t>
            </a:r>
            <a:r>
              <a:rPr lang="es-ES" sz="2000" b="1" dirty="0" smtClean="0">
                <a:solidFill>
                  <a:srgbClr val="00B050"/>
                </a:solidFill>
              </a:rPr>
              <a:t>no hay una única interpretación verdadera de la realidad, sino diferentes perspectivas</a:t>
            </a:r>
          </a:p>
          <a:p>
            <a:pPr marL="274320" lvl="1" indent="0">
              <a:buNone/>
            </a:pPr>
            <a:r>
              <a:rPr lang="es-ES" sz="2000" b="1" dirty="0" smtClean="0"/>
              <a:t>	Quien interpreta la realidad es el ser humano </a:t>
            </a:r>
            <a:r>
              <a:rPr lang="es-ES" sz="2000" dirty="0" smtClean="0"/>
              <a:t>para la satisfacción de sus propias </a:t>
            </a:r>
            <a:r>
              <a:rPr lang="es-ES" sz="2000" b="1" u="sng" dirty="0" smtClean="0">
                <a:solidFill>
                  <a:srgbClr val="FF0000"/>
                </a:solidFill>
              </a:rPr>
              <a:t>pulsiones e instintos</a:t>
            </a:r>
            <a:r>
              <a:rPr lang="es-ES" sz="2000" b="1" dirty="0" smtClean="0"/>
              <a:t>.</a:t>
            </a:r>
          </a:p>
          <a:p>
            <a:pPr lvl="1"/>
            <a:r>
              <a:rPr lang="es-ES" sz="2000" dirty="0" smtClean="0"/>
              <a:t>La realidad es, pues, vista por cada ser humano </a:t>
            </a:r>
            <a:r>
              <a:rPr lang="es-ES" sz="2000" b="1" dirty="0" smtClean="0"/>
              <a:t>desde su propia perspectiva</a:t>
            </a:r>
            <a:r>
              <a:rPr lang="es-ES" sz="2000" dirty="0" smtClean="0"/>
              <a:t>.</a:t>
            </a:r>
          </a:p>
          <a:p>
            <a:pPr lvl="1"/>
            <a:r>
              <a:rPr lang="es-ES" sz="2000" dirty="0" smtClean="0"/>
              <a:t>Además, </a:t>
            </a:r>
            <a:r>
              <a:rPr lang="es-ES" sz="2000" b="1" dirty="0" smtClean="0">
                <a:solidFill>
                  <a:srgbClr val="FF0000"/>
                </a:solidFill>
              </a:rPr>
              <a:t>la realidad, por su continuo cambio, no puede ser entendida de un modo estático y conceptual</a:t>
            </a:r>
            <a:r>
              <a:rPr lang="es-ES" sz="2000" dirty="0"/>
              <a:t> </a:t>
            </a:r>
            <a:r>
              <a:rPr lang="es-ES" sz="2000" dirty="0" smtClean="0"/>
              <a:t>    Por ello, cada perspectiva, si quiere reflejar mejor la realidad que tiene ante sí, </a:t>
            </a:r>
            <a:r>
              <a:rPr lang="es-ES" sz="2000" b="1" dirty="0" smtClean="0">
                <a:solidFill>
                  <a:srgbClr val="00B050"/>
                </a:solidFill>
              </a:rPr>
              <a:t>se expresa mejor utilizando un lenguaje metafórico, literario, artístico</a:t>
            </a:r>
            <a:r>
              <a:rPr lang="es-ES" sz="2000" dirty="0" smtClean="0">
                <a:solidFill>
                  <a:srgbClr val="00B050"/>
                </a:solidFill>
              </a:rPr>
              <a:t>, </a:t>
            </a:r>
            <a:r>
              <a:rPr lang="es-ES" sz="2000" dirty="0" smtClean="0"/>
              <a:t>en el que se transmita el sentimiento íntimo y la manera propia y personal de entender la realidad.</a:t>
            </a:r>
          </a:p>
          <a:p>
            <a:pPr lvl="1"/>
            <a:endParaRPr lang="es-ES" sz="2000" dirty="0" smtClean="0"/>
          </a:p>
          <a:p>
            <a:pPr marL="274320" lvl="1" indent="0" algn="ctr">
              <a:buNone/>
            </a:pPr>
            <a:r>
              <a:rPr lang="es-ES" sz="2000" dirty="0" smtClean="0">
                <a:solidFill>
                  <a:srgbClr val="FFC000"/>
                </a:solidFill>
              </a:rPr>
              <a:t>La </a:t>
            </a:r>
            <a:r>
              <a:rPr lang="es-ES" sz="2400" b="1" u="sng" dirty="0" smtClean="0">
                <a:solidFill>
                  <a:srgbClr val="FFC000"/>
                </a:solidFill>
              </a:rPr>
              <a:t>filosofía</a:t>
            </a:r>
            <a:r>
              <a:rPr lang="es-ES" sz="2000" b="1" dirty="0" smtClean="0">
                <a:solidFill>
                  <a:srgbClr val="FFC000"/>
                </a:solidFill>
              </a:rPr>
              <a:t> también debe </a:t>
            </a:r>
            <a:r>
              <a:rPr lang="es-ES" sz="2000" b="1" u="sng" dirty="0" smtClean="0">
                <a:solidFill>
                  <a:srgbClr val="FFC000"/>
                </a:solidFill>
              </a:rPr>
              <a:t>expresarse literariamente</a:t>
            </a:r>
            <a:r>
              <a:rPr lang="es-ES" sz="2000" b="1" dirty="0" smtClean="0">
                <a:solidFill>
                  <a:srgbClr val="FFC000"/>
                </a:solidFill>
              </a:rPr>
              <a:t>, abandonar los conceptos y usar la metáfora, que permite la diversidad de interpretaciones</a:t>
            </a:r>
            <a:r>
              <a:rPr lang="es-ES" sz="2000" dirty="0" smtClean="0">
                <a:solidFill>
                  <a:srgbClr val="FFC000"/>
                </a:solidFill>
              </a:rPr>
              <a:t>.</a:t>
            </a:r>
          </a:p>
          <a:p>
            <a:pPr marL="274320" lvl="1" indent="0" algn="ctr">
              <a:buNone/>
            </a:pPr>
            <a:endParaRPr lang="es-ES" sz="2000" dirty="0" smtClean="0">
              <a:solidFill>
                <a:srgbClr val="FFC000"/>
              </a:solidFill>
            </a:endParaRPr>
          </a:p>
          <a:p>
            <a:pPr lvl="1"/>
            <a:r>
              <a:rPr lang="es-ES" sz="2000" dirty="0" smtClean="0"/>
              <a:t>Nietzsche pretende así </a:t>
            </a:r>
            <a:r>
              <a:rPr lang="es-ES" sz="2000" b="1" dirty="0" smtClean="0">
                <a:solidFill>
                  <a:srgbClr val="FF0000"/>
                </a:solidFill>
              </a:rPr>
              <a:t>terminar con el dogmatismo de la filosofía tradicional </a:t>
            </a:r>
            <a:r>
              <a:rPr lang="es-ES" sz="2000" dirty="0" smtClean="0"/>
              <a:t>y sustituirlo por un </a:t>
            </a:r>
            <a:r>
              <a:rPr lang="es-ES" sz="2000" b="1" u="sng" dirty="0" smtClean="0">
                <a:solidFill>
                  <a:srgbClr val="00B050"/>
                </a:solidFill>
              </a:rPr>
              <a:t>pluralismo filosófico</a:t>
            </a:r>
            <a:r>
              <a:rPr lang="es-ES" sz="2000" b="1" dirty="0" smtClean="0">
                <a:solidFill>
                  <a:srgbClr val="00B050"/>
                </a:solidFill>
              </a:rPr>
              <a:t>.</a:t>
            </a:r>
          </a:p>
        </p:txBody>
      </p:sp>
      <p:cxnSp>
        <p:nvCxnSpPr>
          <p:cNvPr id="5" name="Conector recto de flecha 4"/>
          <p:cNvCxnSpPr/>
          <p:nvPr/>
        </p:nvCxnSpPr>
        <p:spPr>
          <a:xfrm>
            <a:off x="806824" y="1972235"/>
            <a:ext cx="263024" cy="197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770965" y="2635624"/>
            <a:ext cx="298883" cy="125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2348753" y="3962400"/>
            <a:ext cx="268941" cy="17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lecha abajo 9"/>
          <p:cNvSpPr/>
          <p:nvPr/>
        </p:nvSpPr>
        <p:spPr>
          <a:xfrm>
            <a:off x="5593976" y="4840941"/>
            <a:ext cx="645459" cy="3227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058400" cy="1609344"/>
          </a:xfrm>
        </p:spPr>
        <p:txBody>
          <a:bodyPr/>
          <a:lstStyle/>
          <a:p>
            <a:pPr algn="ctr"/>
            <a:r>
              <a:rPr lang="es-ES" dirty="0" smtClean="0"/>
              <a:t>c) El problema de la naturaleza humana (i): la idea de “superhombre”</a:t>
            </a:r>
            <a:endParaRPr lang="es-ES" dirty="0"/>
          </a:p>
        </p:txBody>
      </p:sp>
      <p:sp>
        <p:nvSpPr>
          <p:cNvPr id="3" name="Marcador de contenido 2"/>
          <p:cNvSpPr>
            <a:spLocks noGrp="1"/>
          </p:cNvSpPr>
          <p:nvPr>
            <p:ph idx="1"/>
          </p:nvPr>
        </p:nvSpPr>
        <p:spPr>
          <a:xfrm>
            <a:off x="340659" y="1609344"/>
            <a:ext cx="11349317" cy="5248655"/>
          </a:xfrm>
        </p:spPr>
        <p:txBody>
          <a:bodyPr>
            <a:normAutofit/>
          </a:bodyPr>
          <a:lstStyle/>
          <a:p>
            <a:pPr lvl="1">
              <a:buNone/>
            </a:pPr>
            <a:endParaRPr lang="es-ES" sz="2000" b="1" u="sng" dirty="0" smtClean="0">
              <a:solidFill>
                <a:srgbClr val="FF0000"/>
              </a:solidFill>
            </a:endParaRPr>
          </a:p>
          <a:p>
            <a:pPr lvl="1">
              <a:buNone/>
            </a:pPr>
            <a:r>
              <a:rPr lang="es-ES" sz="2000" b="1" u="sng" dirty="0" smtClean="0">
                <a:solidFill>
                  <a:srgbClr val="FF0000"/>
                </a:solidFill>
              </a:rPr>
              <a:t>CRÍTICA A LA CONCEPCIÓN DEL SER HUMANO</a:t>
            </a:r>
          </a:p>
          <a:p>
            <a:pPr lvl="1"/>
            <a:r>
              <a:rPr lang="es-ES" sz="2000" dirty="0" smtClean="0"/>
              <a:t>La </a:t>
            </a:r>
            <a:r>
              <a:rPr lang="es-ES" sz="2000" b="1" dirty="0" smtClean="0">
                <a:solidFill>
                  <a:srgbClr val="FF0000"/>
                </a:solidFill>
              </a:rPr>
              <a:t>filosofía occidental, </a:t>
            </a:r>
            <a:r>
              <a:rPr lang="es-ES" sz="2000" dirty="0" smtClean="0"/>
              <a:t>hasta Nietzsche, había entendido al </a:t>
            </a:r>
            <a:r>
              <a:rPr lang="es-ES" sz="2000" b="1" dirty="0" smtClean="0">
                <a:solidFill>
                  <a:srgbClr val="FF0000"/>
                </a:solidFill>
              </a:rPr>
              <a:t>ser humano como un animal racional</a:t>
            </a:r>
            <a:r>
              <a:rPr lang="es-ES" sz="2000" dirty="0" smtClean="0"/>
              <a:t>, tal y como lo había definido </a:t>
            </a:r>
            <a:r>
              <a:rPr lang="es-ES" sz="2000" dirty="0" smtClean="0">
                <a:solidFill>
                  <a:srgbClr val="00B050"/>
                </a:solidFill>
              </a:rPr>
              <a:t>Aristóteles</a:t>
            </a:r>
            <a:r>
              <a:rPr lang="es-ES" sz="2000" dirty="0" smtClean="0"/>
              <a:t>         </a:t>
            </a:r>
            <a:r>
              <a:rPr lang="es-ES" sz="2000" b="1" dirty="0" smtClean="0"/>
              <a:t>La racionalidad había sido considerada la característica más significativa del ser humano</a:t>
            </a:r>
            <a:r>
              <a:rPr lang="es-ES" sz="2000" dirty="0" smtClean="0"/>
              <a:t>.</a:t>
            </a:r>
          </a:p>
          <a:p>
            <a:pPr lvl="1"/>
            <a:r>
              <a:rPr lang="es-ES" sz="2000" b="1" dirty="0" smtClean="0"/>
              <a:t>A la razón se oponían los </a:t>
            </a:r>
            <a:r>
              <a:rPr lang="es-ES" sz="2000" b="1" dirty="0" smtClean="0">
                <a:solidFill>
                  <a:srgbClr val="FF0000"/>
                </a:solidFill>
              </a:rPr>
              <a:t>instintos</a:t>
            </a:r>
            <a:r>
              <a:rPr lang="es-ES" sz="2000" b="1" dirty="0" smtClean="0"/>
              <a:t> y </a:t>
            </a:r>
            <a:r>
              <a:rPr lang="es-ES" sz="2000" b="1" dirty="0" smtClean="0">
                <a:solidFill>
                  <a:srgbClr val="FF0000"/>
                </a:solidFill>
              </a:rPr>
              <a:t>pasiones</a:t>
            </a:r>
            <a:r>
              <a:rPr lang="es-ES" sz="2000" b="1" dirty="0">
                <a:solidFill>
                  <a:srgbClr val="FF0000"/>
                </a:solidFill>
              </a:rPr>
              <a:t> </a:t>
            </a:r>
            <a:r>
              <a:rPr lang="es-ES" sz="2000" b="1" dirty="0" smtClean="0">
                <a:solidFill>
                  <a:srgbClr val="FF0000"/>
                </a:solidFill>
              </a:rPr>
              <a:t>      </a:t>
            </a:r>
            <a:r>
              <a:rPr lang="es-ES" sz="2000" b="1" dirty="0" smtClean="0"/>
              <a:t>que debían ser controlados para una mejor realización del modelo ideal de ser humano </a:t>
            </a:r>
            <a:r>
              <a:rPr lang="es-ES" sz="2000" dirty="0" smtClean="0"/>
              <a:t>(Platón, Aristóteles, estoicos, Descartes, Kant…)</a:t>
            </a:r>
          </a:p>
          <a:p>
            <a:pPr marL="274320" lvl="1" indent="0">
              <a:buNone/>
            </a:pPr>
            <a:r>
              <a:rPr lang="es-ES" sz="2000" b="1" dirty="0" smtClean="0"/>
              <a:t>	Nietzsche</a:t>
            </a:r>
            <a:r>
              <a:rPr lang="es-ES" sz="2000" b="1" dirty="0" smtClean="0">
                <a:solidFill>
                  <a:srgbClr val="7030A0"/>
                </a:solidFill>
              </a:rPr>
              <a:t>, </a:t>
            </a:r>
            <a:r>
              <a:rPr lang="es-ES" sz="2000" b="1" dirty="0" smtClean="0"/>
              <a:t>sin embargo</a:t>
            </a:r>
            <a:r>
              <a:rPr lang="es-ES" sz="2000" dirty="0" smtClean="0"/>
              <a:t>, influido por </a:t>
            </a:r>
            <a:r>
              <a:rPr lang="es-ES" sz="2000" dirty="0" smtClean="0">
                <a:solidFill>
                  <a:srgbClr val="00B050"/>
                </a:solidFill>
              </a:rPr>
              <a:t>Schopenhauer</a:t>
            </a:r>
            <a:r>
              <a:rPr lang="es-ES" sz="2000" dirty="0" smtClean="0"/>
              <a:t>, </a:t>
            </a:r>
            <a:r>
              <a:rPr lang="es-ES" sz="2000" b="1" dirty="0" smtClean="0"/>
              <a:t>considera que </a:t>
            </a:r>
            <a:r>
              <a:rPr lang="es-ES" sz="2000" b="1" u="sng" dirty="0" smtClean="0">
                <a:solidFill>
                  <a:srgbClr val="00B050"/>
                </a:solidFill>
              </a:rPr>
              <a:t>la razón humana está al servicio de los instintos</a:t>
            </a:r>
            <a:r>
              <a:rPr lang="es-ES" sz="2000" b="1" dirty="0">
                <a:solidFill>
                  <a:srgbClr val="00B050"/>
                </a:solidFill>
              </a:rPr>
              <a:t> </a:t>
            </a:r>
            <a:r>
              <a:rPr lang="es-ES" sz="2000" b="1" dirty="0" smtClean="0">
                <a:solidFill>
                  <a:srgbClr val="00B050"/>
                </a:solidFill>
              </a:rPr>
              <a:t>      </a:t>
            </a:r>
            <a:r>
              <a:rPr lang="es-ES" sz="2000" b="1" dirty="0" smtClean="0"/>
              <a:t> Lo que nos gobierna es el instinto, la </a:t>
            </a:r>
            <a:r>
              <a:rPr lang="es-ES" sz="2000" b="1" u="sng" dirty="0" smtClean="0">
                <a:solidFill>
                  <a:srgbClr val="FF0000"/>
                </a:solidFill>
              </a:rPr>
              <a:t>“voluntad de poder</a:t>
            </a:r>
            <a:r>
              <a:rPr lang="es-ES" sz="2000" b="1" dirty="0" smtClean="0">
                <a:solidFill>
                  <a:srgbClr val="FF0000"/>
                </a:solidFill>
              </a:rPr>
              <a:t>”       </a:t>
            </a:r>
            <a:r>
              <a:rPr lang="es-ES" sz="2000" b="1" dirty="0" smtClean="0"/>
              <a:t>el deseo de afirmarse e imponerse</a:t>
            </a:r>
            <a:r>
              <a:rPr lang="es-ES" sz="2000" dirty="0" smtClean="0"/>
              <a:t>.</a:t>
            </a:r>
          </a:p>
          <a:p>
            <a:pPr marL="274320" lvl="1" indent="0">
              <a:buNone/>
            </a:pPr>
            <a:endParaRPr lang="es-ES" sz="2000" dirty="0" smtClean="0"/>
          </a:p>
          <a:p>
            <a:pPr marL="274320" lvl="1" indent="0">
              <a:buNone/>
            </a:pPr>
            <a:r>
              <a:rPr lang="es-ES" sz="2000" b="1" dirty="0" smtClean="0">
                <a:solidFill>
                  <a:srgbClr val="FFC000"/>
                </a:solidFill>
              </a:rPr>
              <a:t>La única ley de nuestra conducta </a:t>
            </a:r>
            <a:r>
              <a:rPr lang="es-ES" sz="2000" dirty="0" smtClean="0">
                <a:solidFill>
                  <a:srgbClr val="FFC000"/>
                </a:solidFill>
              </a:rPr>
              <a:t>es, para Nietzsche, el </a:t>
            </a:r>
            <a:r>
              <a:rPr lang="es-ES" sz="2000" b="1" dirty="0" smtClean="0">
                <a:solidFill>
                  <a:srgbClr val="FFC000"/>
                </a:solidFill>
              </a:rPr>
              <a:t>“</a:t>
            </a:r>
            <a:r>
              <a:rPr lang="es-ES" sz="2000" b="1" u="sng" dirty="0" smtClean="0">
                <a:solidFill>
                  <a:srgbClr val="FFC000"/>
                </a:solidFill>
              </a:rPr>
              <a:t>instinto vital</a:t>
            </a:r>
            <a:r>
              <a:rPr lang="es-ES" sz="2000" b="1" dirty="0" smtClean="0">
                <a:solidFill>
                  <a:srgbClr val="FFC000"/>
                </a:solidFill>
              </a:rPr>
              <a:t>“ </a:t>
            </a:r>
            <a:r>
              <a:rPr lang="es-ES" sz="2000" dirty="0" smtClean="0">
                <a:solidFill>
                  <a:srgbClr val="FFC000"/>
                </a:solidFill>
              </a:rPr>
              <a:t>y la satisfacción de todas nuestras pulsiones, </a:t>
            </a:r>
            <a:r>
              <a:rPr lang="es-ES" sz="2000" b="1" u="sng" dirty="0" smtClean="0">
                <a:solidFill>
                  <a:srgbClr val="FFC000"/>
                </a:solidFill>
              </a:rPr>
              <a:t>a cuya finalidad está subordinada la razón.</a:t>
            </a:r>
          </a:p>
        </p:txBody>
      </p:sp>
      <p:cxnSp>
        <p:nvCxnSpPr>
          <p:cNvPr id="5" name="Conector recto de flecha 4"/>
          <p:cNvCxnSpPr/>
          <p:nvPr/>
        </p:nvCxnSpPr>
        <p:spPr>
          <a:xfrm>
            <a:off x="6633882" y="2779059"/>
            <a:ext cx="4840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6490447" y="3388659"/>
            <a:ext cx="3944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914400" y="4105835"/>
            <a:ext cx="412376" cy="161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4643718" y="4589929"/>
            <a:ext cx="484094" cy="17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Flecha abajo 11"/>
          <p:cNvSpPr/>
          <p:nvPr/>
        </p:nvSpPr>
        <p:spPr>
          <a:xfrm>
            <a:off x="5405717" y="5056094"/>
            <a:ext cx="609600" cy="3227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97536"/>
            <a:ext cx="10058400" cy="1609344"/>
          </a:xfrm>
        </p:spPr>
        <p:txBody>
          <a:bodyPr/>
          <a:lstStyle/>
          <a:p>
            <a:pPr algn="ctr"/>
            <a:r>
              <a:rPr lang="es-ES" dirty="0" smtClean="0"/>
              <a:t>c) El problema de la naturaleza humana (</a:t>
            </a:r>
            <a:r>
              <a:rPr lang="es-ES" dirty="0" err="1" smtClean="0"/>
              <a:t>Ii</a:t>
            </a:r>
            <a:r>
              <a:rPr lang="es-ES" dirty="0" smtClean="0"/>
              <a:t>):</a:t>
            </a:r>
            <a:endParaRPr lang="es-ES" dirty="0"/>
          </a:p>
        </p:txBody>
      </p:sp>
      <p:sp>
        <p:nvSpPr>
          <p:cNvPr id="3" name="Marcador de contenido 2"/>
          <p:cNvSpPr>
            <a:spLocks noGrp="1"/>
          </p:cNvSpPr>
          <p:nvPr>
            <p:ph idx="1"/>
          </p:nvPr>
        </p:nvSpPr>
        <p:spPr>
          <a:xfrm>
            <a:off x="1069848" y="1706880"/>
            <a:ext cx="10058400" cy="4968239"/>
          </a:xfrm>
        </p:spPr>
        <p:txBody>
          <a:bodyPr>
            <a:normAutofit/>
          </a:bodyPr>
          <a:lstStyle/>
          <a:p>
            <a:pPr lvl="1"/>
            <a:endParaRPr lang="es-ES" sz="2000" b="1" dirty="0" smtClean="0">
              <a:solidFill>
                <a:srgbClr val="FF0000"/>
              </a:solidFill>
            </a:endParaRPr>
          </a:p>
          <a:p>
            <a:pPr lvl="1">
              <a:buNone/>
            </a:pPr>
            <a:r>
              <a:rPr lang="es-ES" sz="2000" b="1" u="sng" dirty="0" smtClean="0">
                <a:solidFill>
                  <a:srgbClr val="FF0000"/>
                </a:solidFill>
              </a:rPr>
              <a:t>PROPUESTA: LA IDEA DEL SUPERHOMBRE</a:t>
            </a:r>
          </a:p>
          <a:p>
            <a:pPr lvl="1"/>
            <a:r>
              <a:rPr lang="es-ES" sz="2000" dirty="0" smtClean="0"/>
              <a:t>El </a:t>
            </a:r>
            <a:r>
              <a:rPr lang="es-ES" sz="2000" b="1" dirty="0" smtClean="0"/>
              <a:t>ser humano </a:t>
            </a:r>
            <a:r>
              <a:rPr lang="es-ES" sz="2000" dirty="0" smtClean="0"/>
              <a:t>es una </a:t>
            </a:r>
            <a:r>
              <a:rPr lang="es-ES" sz="2000" b="1" dirty="0" smtClean="0">
                <a:solidFill>
                  <a:srgbClr val="FF0000"/>
                </a:solidFill>
              </a:rPr>
              <a:t>manifestación de la vida y de la “voluntad de poder”. </a:t>
            </a:r>
            <a:r>
              <a:rPr lang="es-ES" sz="2000" dirty="0" smtClean="0"/>
              <a:t>Su idea ha de ser llegar al “superhombre”. </a:t>
            </a:r>
          </a:p>
          <a:p>
            <a:pPr lvl="1"/>
            <a:r>
              <a:rPr lang="es-ES" sz="2000" dirty="0" smtClean="0"/>
              <a:t> El </a:t>
            </a:r>
            <a:r>
              <a:rPr lang="es-ES" sz="2000" b="1" dirty="0" smtClean="0">
                <a:solidFill>
                  <a:srgbClr val="FF0000"/>
                </a:solidFill>
              </a:rPr>
              <a:t>“superhombre” </a:t>
            </a:r>
            <a:r>
              <a:rPr lang="es-ES" sz="2000" dirty="0" smtClean="0"/>
              <a:t>es aquella situación del hombre en la que éste se </a:t>
            </a:r>
            <a:r>
              <a:rPr lang="es-ES" sz="2000" b="1" dirty="0" smtClean="0"/>
              <a:t>libera de las viejas creencias y la única ley es su propia voluntad</a:t>
            </a:r>
            <a:r>
              <a:rPr lang="es-ES" sz="2000" dirty="0" smtClean="0"/>
              <a:t>. Es el ser humano </a:t>
            </a:r>
            <a:r>
              <a:rPr lang="es-ES" sz="2000" dirty="0" err="1" smtClean="0"/>
              <a:t>postcristiano</a:t>
            </a:r>
            <a:r>
              <a:rPr lang="es-ES" sz="2000" dirty="0" smtClean="0"/>
              <a:t>, que </a:t>
            </a:r>
            <a:r>
              <a:rPr lang="es-ES" sz="2000" b="1" dirty="0" smtClean="0"/>
              <a:t>no cree en nada que esté por encima de él</a:t>
            </a:r>
            <a:r>
              <a:rPr lang="es-ES" sz="2000" dirty="0" smtClean="0"/>
              <a:t>. Es, en definitiva, el </a:t>
            </a:r>
            <a:r>
              <a:rPr lang="es-ES" sz="2000" b="1" dirty="0" smtClean="0"/>
              <a:t>hombre no gregario, libre e individualista, que se atreve a vivir su propia vida conforme a sus deseos, que inventa sus propios valores y que es dueño de sí mismo.</a:t>
            </a:r>
          </a:p>
          <a:p>
            <a:pPr lvl="1"/>
            <a:r>
              <a:rPr lang="es-ES" sz="2000" dirty="0" smtClean="0"/>
              <a:t>El superhombre no sigue la </a:t>
            </a:r>
            <a:r>
              <a:rPr lang="es-ES" sz="2000" b="1" dirty="0" smtClean="0"/>
              <a:t>“</a:t>
            </a:r>
            <a:r>
              <a:rPr lang="es-ES" sz="2000" b="1" dirty="0" smtClean="0">
                <a:solidFill>
                  <a:srgbClr val="00B050"/>
                </a:solidFill>
              </a:rPr>
              <a:t>moral de los esclavos</a:t>
            </a:r>
            <a:r>
              <a:rPr lang="es-ES" sz="2000" b="1" dirty="0" smtClean="0"/>
              <a:t>” </a:t>
            </a:r>
            <a:r>
              <a:rPr lang="es-ES" sz="2000" dirty="0" smtClean="0"/>
              <a:t>–que es la moral tradicional-, sino su propia moral o </a:t>
            </a:r>
            <a:r>
              <a:rPr lang="es-ES" sz="2000" b="1" dirty="0" smtClean="0"/>
              <a:t>“</a:t>
            </a:r>
            <a:r>
              <a:rPr lang="es-ES" sz="2000" b="1" dirty="0" smtClean="0">
                <a:solidFill>
                  <a:srgbClr val="00B050"/>
                </a:solidFill>
              </a:rPr>
              <a:t>moral de los señores</a:t>
            </a:r>
            <a:r>
              <a:rPr lang="es-ES" sz="2000" b="1" dirty="0" smtClean="0"/>
              <a:t>”, </a:t>
            </a:r>
            <a:r>
              <a:rPr lang="es-ES" sz="2000" dirty="0" smtClean="0"/>
              <a:t>porque prefiere los valores de la vida y no los valores que matan la vida. No cree en el más allá, ni en dios, pues tal creencia no es más que la creencia en la nada, en la muerte.</a:t>
            </a:r>
          </a:p>
          <a:p>
            <a:pPr lvl="1"/>
            <a:r>
              <a:rPr lang="es-ES" sz="2000" dirty="0" smtClean="0"/>
              <a:t>El camino hacia el superhombre pasa, según Nietzsche, por tres estadios:</a:t>
            </a:r>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 El problema de la naturaleza humana (</a:t>
            </a:r>
            <a:r>
              <a:rPr lang="es-ES" dirty="0" err="1" smtClean="0"/>
              <a:t>IiI</a:t>
            </a:r>
            <a:r>
              <a:rPr lang="es-ES" dirty="0" smtClean="0"/>
              <a:t>):</a:t>
            </a:r>
            <a:endParaRPr lang="es-ES" dirty="0"/>
          </a:p>
        </p:txBody>
      </p:sp>
      <p:sp>
        <p:nvSpPr>
          <p:cNvPr id="3" name="Marcador de contenido 2"/>
          <p:cNvSpPr>
            <a:spLocks noGrp="1"/>
          </p:cNvSpPr>
          <p:nvPr>
            <p:ph idx="1"/>
          </p:nvPr>
        </p:nvSpPr>
        <p:spPr>
          <a:xfrm>
            <a:off x="1069848" y="1706880"/>
            <a:ext cx="10058400" cy="4968239"/>
          </a:xfrm>
        </p:spPr>
        <p:txBody>
          <a:bodyPr>
            <a:normAutofit/>
          </a:bodyPr>
          <a:lstStyle/>
          <a:p>
            <a:pPr lvl="1"/>
            <a:endParaRPr lang="es-ES" sz="2000" b="1" dirty="0" smtClean="0">
              <a:solidFill>
                <a:srgbClr val="FF0000"/>
              </a:solidFill>
            </a:endParaRPr>
          </a:p>
          <a:p>
            <a:pPr lvl="1"/>
            <a:r>
              <a:rPr lang="es-ES" sz="2000" dirty="0" smtClean="0"/>
              <a:t>El camino hacia el superhombre pasa, según Nietzsche, por tres estadios:</a:t>
            </a:r>
          </a:p>
          <a:p>
            <a:pPr lvl="2"/>
            <a:r>
              <a:rPr lang="es-ES" sz="2000" dirty="0" smtClean="0"/>
              <a:t>El del </a:t>
            </a:r>
            <a:r>
              <a:rPr lang="es-ES" sz="2000" b="1" dirty="0" smtClean="0">
                <a:solidFill>
                  <a:srgbClr val="FF0000"/>
                </a:solidFill>
              </a:rPr>
              <a:t>“camello”: </a:t>
            </a:r>
            <a:r>
              <a:rPr lang="es-ES" sz="2000" dirty="0" smtClean="0"/>
              <a:t>que es la situación del hombre occidental </a:t>
            </a:r>
            <a:r>
              <a:rPr lang="es-ES" sz="2000" b="1" dirty="0" smtClean="0">
                <a:solidFill>
                  <a:srgbClr val="00B050"/>
                </a:solidFill>
              </a:rPr>
              <a:t>subordinado a la vieja moral</a:t>
            </a:r>
            <a:r>
              <a:rPr lang="es-ES" sz="2000" dirty="0" smtClean="0"/>
              <a:t> y obediente a sus mandatos, </a:t>
            </a:r>
            <a:r>
              <a:rPr lang="es-ES" sz="2000" b="1" dirty="0" smtClean="0"/>
              <a:t>soportando la carga sin rebelarse.</a:t>
            </a:r>
          </a:p>
          <a:p>
            <a:pPr lvl="2"/>
            <a:r>
              <a:rPr lang="es-ES" sz="2000" dirty="0" smtClean="0"/>
              <a:t>El del </a:t>
            </a:r>
            <a:r>
              <a:rPr lang="es-ES" sz="2000" b="1" dirty="0" smtClean="0">
                <a:solidFill>
                  <a:srgbClr val="FF0000"/>
                </a:solidFill>
              </a:rPr>
              <a:t>“León”: </a:t>
            </a:r>
            <a:r>
              <a:rPr lang="es-ES" sz="2000" dirty="0" smtClean="0"/>
              <a:t>que es la situación del hombre </a:t>
            </a:r>
            <a:r>
              <a:rPr lang="es-ES" sz="2000" b="1" dirty="0" smtClean="0"/>
              <a:t>cansado de soportar la carga </a:t>
            </a:r>
            <a:r>
              <a:rPr lang="es-ES" sz="2000" dirty="0" smtClean="0"/>
              <a:t>de la vieja moral, que </a:t>
            </a:r>
            <a:r>
              <a:rPr lang="es-ES" sz="2000" b="1" dirty="0" smtClean="0">
                <a:solidFill>
                  <a:srgbClr val="00B050"/>
                </a:solidFill>
              </a:rPr>
              <a:t>se rebela contra su amo y comienza a imponer su propia voluntad.</a:t>
            </a:r>
          </a:p>
          <a:p>
            <a:pPr lvl="2"/>
            <a:r>
              <a:rPr lang="es-ES" sz="2000" dirty="0" smtClean="0"/>
              <a:t>El del </a:t>
            </a:r>
            <a:r>
              <a:rPr lang="es-ES" sz="2000" b="1" dirty="0" smtClean="0">
                <a:solidFill>
                  <a:srgbClr val="FF0000"/>
                </a:solidFill>
              </a:rPr>
              <a:t>“niño”: </a:t>
            </a:r>
            <a:r>
              <a:rPr lang="es-ES" sz="2000" dirty="0" smtClean="0"/>
              <a:t>que es la situación del </a:t>
            </a:r>
            <a:r>
              <a:rPr lang="es-ES" sz="2000" b="1" dirty="0" smtClean="0"/>
              <a:t>hombre liberado de todas las cargas</a:t>
            </a:r>
            <a:r>
              <a:rPr lang="es-ES" sz="2000" dirty="0" smtClean="0"/>
              <a:t>, </a:t>
            </a:r>
            <a:r>
              <a:rPr lang="es-ES" sz="2000" b="1" dirty="0" smtClean="0"/>
              <a:t>creador de sus propios valores </a:t>
            </a:r>
            <a:r>
              <a:rPr lang="es-ES" sz="2000" dirty="0" smtClean="0"/>
              <a:t>y que sólo busca la afirmación de si mismo. A partir de este momento es cuando comienza el superhombre, y una nueva </a:t>
            </a:r>
            <a:r>
              <a:rPr lang="es-ES" sz="2000" b="1" dirty="0" smtClean="0"/>
              <a:t>humanidad libre y creadora</a:t>
            </a:r>
            <a:r>
              <a:rPr lang="es-ES" sz="2000" dirty="0" smtClean="0"/>
              <a:t>, caracterizada por su </a:t>
            </a:r>
            <a:r>
              <a:rPr lang="es-ES" sz="2000" b="1" dirty="0" smtClean="0">
                <a:solidFill>
                  <a:srgbClr val="00B050"/>
                </a:solidFill>
              </a:rPr>
              <a:t>ansia de vivir</a:t>
            </a:r>
            <a:r>
              <a:rPr lang="es-ES" sz="2000" b="1" dirty="0" smtClean="0"/>
              <a:t>,</a:t>
            </a:r>
            <a:r>
              <a:rPr lang="es-ES" sz="2000" dirty="0" smtClean="0"/>
              <a:t> que no está sometida a ninguna moral, </a:t>
            </a:r>
            <a:r>
              <a:rPr lang="es-ES" sz="2000" b="1" dirty="0" smtClean="0"/>
              <a:t>por encima del bien y del mal</a:t>
            </a:r>
            <a:r>
              <a:rPr lang="es-ES" sz="2000" dirty="0" smtClean="0"/>
              <a:t>, que </a:t>
            </a:r>
            <a:r>
              <a:rPr lang="es-ES" sz="2000" b="1" dirty="0" smtClean="0"/>
              <a:t>ya no cree en dios</a:t>
            </a:r>
            <a:r>
              <a:rPr lang="es-ES" sz="2000" dirty="0" smtClean="0"/>
              <a:t> y que busca la satisfacción de todos sus instintos.</a:t>
            </a:r>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camello leon niño.jpg"/>
          <p:cNvPicPr>
            <a:picLocks noGrp="1" noChangeAspect="1"/>
          </p:cNvPicPr>
          <p:nvPr>
            <p:ph idx="1"/>
          </p:nvPr>
        </p:nvPicPr>
        <p:blipFill>
          <a:blip r:embed="rId2"/>
          <a:stretch>
            <a:fillRect/>
          </a:stretch>
        </p:blipFill>
        <p:spPr>
          <a:xfrm>
            <a:off x="907415" y="762000"/>
            <a:ext cx="10318427" cy="5468767"/>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smtClean="0"/>
              <a:t>d) El problema de la moral (i): LA “moral de los señores” Vs. MORAL DE LOS ESCLAVOS</a:t>
            </a:r>
            <a:endParaRPr lang="es-ES" dirty="0"/>
          </a:p>
        </p:txBody>
      </p:sp>
      <p:sp>
        <p:nvSpPr>
          <p:cNvPr id="3" name="Marcador de contenido 2"/>
          <p:cNvSpPr>
            <a:spLocks noGrp="1"/>
          </p:cNvSpPr>
          <p:nvPr>
            <p:ph idx="1"/>
          </p:nvPr>
        </p:nvSpPr>
        <p:spPr>
          <a:xfrm>
            <a:off x="1069848" y="1813560"/>
            <a:ext cx="10058400" cy="5044439"/>
          </a:xfrm>
        </p:spPr>
        <p:txBody>
          <a:bodyPr>
            <a:normAutofit/>
          </a:bodyPr>
          <a:lstStyle/>
          <a:p>
            <a:pPr lvl="1">
              <a:buNone/>
            </a:pPr>
            <a:endParaRPr lang="es-ES" sz="2000" b="1" u="sng" dirty="0" smtClean="0">
              <a:solidFill>
                <a:srgbClr val="FF0000"/>
              </a:solidFill>
            </a:endParaRPr>
          </a:p>
          <a:p>
            <a:pPr lvl="1">
              <a:buNone/>
            </a:pPr>
            <a:r>
              <a:rPr lang="es-ES" sz="2000" b="1" u="sng" dirty="0" smtClean="0">
                <a:solidFill>
                  <a:srgbClr val="FF0000"/>
                </a:solidFill>
              </a:rPr>
              <a:t>CRÍTICA A LA MORAL PLATÓNICO-CRISTIANA</a:t>
            </a:r>
          </a:p>
          <a:p>
            <a:pPr lvl="1"/>
            <a:r>
              <a:rPr lang="es-ES" sz="2000" dirty="0" smtClean="0"/>
              <a:t>El principal problema de la moral occidental es, para Nietzsche, su </a:t>
            </a:r>
            <a:r>
              <a:rPr lang="es-ES" sz="2000" b="1" dirty="0" err="1" smtClean="0">
                <a:solidFill>
                  <a:srgbClr val="00B050"/>
                </a:solidFill>
              </a:rPr>
              <a:t>antinaturalidad</a:t>
            </a:r>
            <a:r>
              <a:rPr lang="es-ES" sz="2000" b="1" dirty="0" smtClean="0"/>
              <a:t>, ir contra la vida. </a:t>
            </a:r>
          </a:p>
          <a:p>
            <a:pPr lvl="1"/>
            <a:r>
              <a:rPr lang="es-ES" sz="2000" dirty="0" smtClean="0"/>
              <a:t>La moral occidental se fundamenta en el platonismo y en el cristianismo. Su división de la realidad en dos mundos implica una </a:t>
            </a:r>
            <a:r>
              <a:rPr lang="es-ES" sz="2000" b="1" dirty="0" err="1" smtClean="0"/>
              <a:t>minusvaloración</a:t>
            </a:r>
            <a:r>
              <a:rPr lang="es-ES" sz="2000" b="1" dirty="0" smtClean="0"/>
              <a:t> de la vida de este mundo, proponiendo el dominio del cuerpo y las pasiones, restringiendo todos los instintos vitales</a:t>
            </a:r>
          </a:p>
          <a:p>
            <a:pPr lvl="1"/>
            <a:r>
              <a:rPr lang="es-ES" sz="2000" dirty="0" smtClean="0"/>
              <a:t>Esta moral “contranatural” establece decálogos, normas, que van contra los instintos vitales, y promete un premio en un mundo espiritual que no existe; es la promesa de una nada. </a:t>
            </a:r>
            <a:r>
              <a:rPr lang="es-ES" sz="2000" b="1" dirty="0" smtClean="0"/>
              <a:t>Es una moral en la que han triunfado los valores del dios </a:t>
            </a:r>
            <a:r>
              <a:rPr lang="es-ES" sz="2000" b="1" dirty="0" smtClean="0">
                <a:solidFill>
                  <a:srgbClr val="00B050"/>
                </a:solidFill>
              </a:rPr>
              <a:t>Apolo</a:t>
            </a:r>
            <a:r>
              <a:rPr lang="es-ES" sz="2000" b="1" dirty="0" smtClean="0"/>
              <a:t> y han sido derrotados los valores del dios </a:t>
            </a:r>
            <a:r>
              <a:rPr lang="es-ES" sz="2000" b="1" dirty="0" smtClean="0">
                <a:solidFill>
                  <a:srgbClr val="00B050"/>
                </a:solidFill>
              </a:rPr>
              <a:t>Dionisos</a:t>
            </a:r>
            <a:r>
              <a:rPr lang="es-ES" sz="2000" dirty="0" smtClean="0"/>
              <a:t>: la </a:t>
            </a:r>
            <a:r>
              <a:rPr lang="es-ES" sz="2000" b="1" dirty="0" smtClean="0"/>
              <a:t>moderación frente a la desmesura, la vida sometida a normas frente a la vida libre, la represión de los instintos frente al frenesí de las pulsiones vitales.</a:t>
            </a:r>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D) El problema de la moral (</a:t>
            </a:r>
            <a:r>
              <a:rPr lang="es-ES" dirty="0" err="1" smtClean="0"/>
              <a:t>Ii</a:t>
            </a:r>
            <a:r>
              <a:rPr lang="es-ES" dirty="0" smtClean="0"/>
              <a:t>):</a:t>
            </a:r>
            <a:endParaRPr lang="es-ES" dirty="0"/>
          </a:p>
        </p:txBody>
      </p:sp>
      <p:sp>
        <p:nvSpPr>
          <p:cNvPr id="3" name="Marcador de contenido 2"/>
          <p:cNvSpPr>
            <a:spLocks noGrp="1"/>
          </p:cNvSpPr>
          <p:nvPr>
            <p:ph idx="1"/>
          </p:nvPr>
        </p:nvSpPr>
        <p:spPr>
          <a:xfrm>
            <a:off x="1069848" y="1706880"/>
            <a:ext cx="10058400" cy="4968239"/>
          </a:xfrm>
        </p:spPr>
        <p:txBody>
          <a:bodyPr>
            <a:normAutofit fontScale="92500" lnSpcReduction="10000"/>
          </a:bodyPr>
          <a:lstStyle/>
          <a:p>
            <a:pPr lvl="1"/>
            <a:endParaRPr lang="es-ES" sz="2000" b="1" dirty="0" smtClean="0">
              <a:solidFill>
                <a:srgbClr val="FF0000"/>
              </a:solidFill>
            </a:endParaRPr>
          </a:p>
          <a:p>
            <a:pPr lvl="1">
              <a:buNone/>
            </a:pPr>
            <a:r>
              <a:rPr lang="es-ES" sz="2000" b="1" u="sng" dirty="0" smtClean="0">
                <a:solidFill>
                  <a:srgbClr val="00B050"/>
                </a:solidFill>
              </a:rPr>
              <a:t>PROPUESTA: “LA MORAL DE LOS SEÑORES”</a:t>
            </a:r>
          </a:p>
          <a:p>
            <a:pPr lvl="1"/>
            <a:r>
              <a:rPr lang="es-ES" sz="2000" dirty="0" smtClean="0"/>
              <a:t>Nietzsche distingue, como hemos mencionado, dos tipos de moral:</a:t>
            </a:r>
          </a:p>
          <a:p>
            <a:pPr lvl="1">
              <a:buNone/>
            </a:pPr>
            <a:r>
              <a:rPr lang="es-ES" sz="2000" b="1" dirty="0" smtClean="0">
                <a:solidFill>
                  <a:srgbClr val="FF0000"/>
                </a:solidFill>
              </a:rPr>
              <a:t>-La “Moral de los esclavos”: </a:t>
            </a:r>
            <a:r>
              <a:rPr lang="es-ES" sz="2000" b="1" dirty="0" smtClean="0"/>
              <a:t>moral de los débiles </a:t>
            </a:r>
            <a:r>
              <a:rPr lang="es-ES" sz="2000" dirty="0" smtClean="0"/>
              <a:t>que, no pudiendo realizar los valores de la vida, elevan a la categoría de “buenos” valores como la </a:t>
            </a:r>
            <a:r>
              <a:rPr lang="es-ES" sz="2000" b="1" dirty="0" smtClean="0"/>
              <a:t>resignación, la obediencia, el control de los instintos, el sufrimiento, la paciencia, la compasión, la enfermedad</a:t>
            </a:r>
            <a:r>
              <a:rPr lang="es-ES" sz="2000" dirty="0" smtClean="0"/>
              <a:t>… Esta moral nace con el judaísmo y es reafirmada por el cristianismo. Al no encontrar consuelo en esta vida, lo esperan más allá de ella. Se manifiesta así un resentimiento frente al que sí disfruta de la vida, al que se le augura un castigo en el más allá. Esta moral considera “malos” todos los valores por los que se guía el </a:t>
            </a:r>
            <a:r>
              <a:rPr lang="es-ES" sz="2000" b="1" dirty="0" smtClean="0"/>
              <a:t>hombre vitalista.</a:t>
            </a:r>
          </a:p>
          <a:p>
            <a:pPr lvl="1">
              <a:buNone/>
            </a:pPr>
            <a:r>
              <a:rPr lang="es-ES" sz="2000" dirty="0" smtClean="0"/>
              <a:t>-</a:t>
            </a:r>
            <a:r>
              <a:rPr lang="es-ES" sz="2000" b="1" dirty="0" smtClean="0">
                <a:solidFill>
                  <a:srgbClr val="FF0000"/>
                </a:solidFill>
              </a:rPr>
              <a:t>La “Moral de los señores”: </a:t>
            </a:r>
            <a:r>
              <a:rPr lang="es-ES" sz="2000" b="1" dirty="0" smtClean="0"/>
              <a:t>moral de los fuertes</a:t>
            </a:r>
            <a:r>
              <a:rPr lang="es-ES" sz="2000" dirty="0" smtClean="0"/>
              <a:t>, que pueden realizar los valores de la vida y </a:t>
            </a:r>
            <a:r>
              <a:rPr lang="es-ES" sz="2000" b="1" dirty="0" smtClean="0"/>
              <a:t>no se someten a ninguna voluntad que no sea la suya propia</a:t>
            </a:r>
            <a:r>
              <a:rPr lang="es-ES" sz="2000" dirty="0" smtClean="0"/>
              <a:t>. Es la moral de los </a:t>
            </a:r>
            <a:r>
              <a:rPr lang="es-ES" sz="2000" b="1" dirty="0" smtClean="0"/>
              <a:t>espíritus elevados que aman la vida, el poder , la grandeza, el placer y en la que la razón está subordinada a los instintos</a:t>
            </a:r>
            <a:r>
              <a:rPr lang="es-ES" sz="2000" dirty="0" smtClean="0"/>
              <a:t>. Ésta es la moral pagana (</a:t>
            </a:r>
            <a:r>
              <a:rPr lang="es-ES" sz="2000" b="1" dirty="0" smtClean="0"/>
              <a:t>dionisíaca) </a:t>
            </a:r>
            <a:r>
              <a:rPr lang="es-ES" sz="2000" dirty="0" smtClean="0"/>
              <a:t>que imperaba en la Grecia presocrática antes de la irrupción del platonismo, y ésta es la moral a la que ha de volver el superhombre, realizando una nueva </a:t>
            </a:r>
            <a:r>
              <a:rPr lang="es-ES" sz="2000" b="1" dirty="0" smtClean="0">
                <a:solidFill>
                  <a:srgbClr val="FF0000"/>
                </a:solidFill>
              </a:rPr>
              <a:t>transmutación de los valores</a:t>
            </a:r>
            <a:r>
              <a:rPr lang="es-ES" sz="2000" dirty="0" smtClean="0"/>
              <a:t>, de modo que </a:t>
            </a:r>
            <a:r>
              <a:rPr lang="es-ES" sz="2000" b="1" dirty="0" smtClean="0"/>
              <a:t>lo que era bueno –y fue convertido en malo- vuelva a ser bueno.</a:t>
            </a:r>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04216"/>
            <a:ext cx="10058400" cy="1609344"/>
          </a:xfrm>
        </p:spPr>
        <p:txBody>
          <a:bodyPr>
            <a:normAutofit/>
          </a:bodyPr>
          <a:lstStyle/>
          <a:p>
            <a:pPr algn="ctr"/>
            <a:r>
              <a:rPr lang="es-ES" dirty="0" smtClean="0"/>
              <a:t>e) El problema de la sociedad (i): la destrucción del estado</a:t>
            </a:r>
            <a:endParaRPr lang="es-ES" dirty="0"/>
          </a:p>
        </p:txBody>
      </p:sp>
      <p:sp>
        <p:nvSpPr>
          <p:cNvPr id="3" name="Marcador de contenido 2"/>
          <p:cNvSpPr>
            <a:spLocks noGrp="1"/>
          </p:cNvSpPr>
          <p:nvPr>
            <p:ph idx="1"/>
          </p:nvPr>
        </p:nvSpPr>
        <p:spPr>
          <a:xfrm>
            <a:off x="1069848" y="1488095"/>
            <a:ext cx="10058400" cy="5044439"/>
          </a:xfrm>
        </p:spPr>
        <p:txBody>
          <a:bodyPr>
            <a:normAutofit lnSpcReduction="10000"/>
          </a:bodyPr>
          <a:lstStyle/>
          <a:p>
            <a:pPr lvl="1">
              <a:buNone/>
            </a:pPr>
            <a:endParaRPr lang="es-ES" sz="2000" b="1" u="sng" dirty="0" smtClean="0">
              <a:solidFill>
                <a:srgbClr val="FF0000"/>
              </a:solidFill>
            </a:endParaRPr>
          </a:p>
          <a:p>
            <a:pPr lvl="1">
              <a:buNone/>
            </a:pPr>
            <a:r>
              <a:rPr lang="es-ES" sz="2000" b="1" u="sng" dirty="0" smtClean="0">
                <a:solidFill>
                  <a:srgbClr val="FF0000"/>
                </a:solidFill>
              </a:rPr>
              <a:t>CRÍTICA AL ESTADO, AL SOCIALISMO Y A LA DEMOCRACIA</a:t>
            </a:r>
          </a:p>
          <a:p>
            <a:pPr lvl="1"/>
            <a:r>
              <a:rPr lang="es-ES" sz="2000" dirty="0" smtClean="0"/>
              <a:t>La filosofía de Nietzsche se mantuvo, por lo general, dando la espalda a la cuestión política y social, decisiva en un siglo en el </a:t>
            </a:r>
            <a:r>
              <a:rPr lang="es-ES" sz="2000" b="1" dirty="0" smtClean="0">
                <a:solidFill>
                  <a:srgbClr val="00B050"/>
                </a:solidFill>
              </a:rPr>
              <a:t>que las tensiones sociales se incrementaron notablemente</a:t>
            </a:r>
            <a:r>
              <a:rPr lang="es-ES" sz="2000" dirty="0" smtClean="0"/>
              <a:t>, y en el que hubo una amplia discusión ideológica.</a:t>
            </a:r>
          </a:p>
          <a:p>
            <a:pPr lvl="1"/>
            <a:r>
              <a:rPr lang="es-ES" sz="2000" dirty="0" smtClean="0"/>
              <a:t>El Estado será visto por Nietzsche como </a:t>
            </a:r>
            <a:r>
              <a:rPr lang="es-ES" sz="2000" b="1" dirty="0" smtClean="0">
                <a:solidFill>
                  <a:srgbClr val="00B050"/>
                </a:solidFill>
              </a:rPr>
              <a:t>una imposición de la tradición intelectual occidental, para organizar y someter a los seres humanos con normas que ahogan la libertad de los individuos</a:t>
            </a:r>
            <a:r>
              <a:rPr lang="es-ES" sz="2000" dirty="0" smtClean="0"/>
              <a:t>, especialmente la de los “fuertes”, viendo limitado su poder por los “débiles”.</a:t>
            </a:r>
          </a:p>
          <a:p>
            <a:pPr lvl="1"/>
            <a:r>
              <a:rPr lang="es-ES" sz="2000" dirty="0" smtClean="0"/>
              <a:t>El Estado será visto, por tanto, por Nietzsche como </a:t>
            </a:r>
            <a:r>
              <a:rPr lang="es-ES" sz="2000" b="1" dirty="0" smtClean="0">
                <a:solidFill>
                  <a:srgbClr val="00B050"/>
                </a:solidFill>
              </a:rPr>
              <a:t>el “nuevo Dios”, </a:t>
            </a:r>
            <a:r>
              <a:rPr lang="es-ES" sz="2000" dirty="0" smtClean="0"/>
              <a:t>la nueva fuente de mandatos y obligaciones a seguir.</a:t>
            </a:r>
          </a:p>
          <a:p>
            <a:pPr lvl="1"/>
            <a:r>
              <a:rPr lang="es-ES" sz="2000" dirty="0" smtClean="0"/>
              <a:t>El </a:t>
            </a:r>
            <a:r>
              <a:rPr lang="es-ES" sz="2000" b="1" dirty="0" smtClean="0">
                <a:solidFill>
                  <a:srgbClr val="00B050"/>
                </a:solidFill>
              </a:rPr>
              <a:t>socialismo</a:t>
            </a:r>
            <a:r>
              <a:rPr lang="es-ES" sz="2000" dirty="0" smtClean="0"/>
              <a:t> será la nueva ideología que sustituye al cristianismo, siendo muy similar a este, predicando la igualdad, y matando la diferencia propia de la vida. Surge </a:t>
            </a:r>
            <a:r>
              <a:rPr lang="es-ES" sz="2000" b="1" dirty="0" smtClean="0"/>
              <a:t>de la envidia del débil, </a:t>
            </a:r>
            <a:r>
              <a:rPr lang="es-ES" sz="2000" dirty="0" smtClean="0"/>
              <a:t>que no pudiendo vivir la vida del fuerte quiere encadenar su libertad.</a:t>
            </a:r>
          </a:p>
          <a:p>
            <a:pPr lvl="1"/>
            <a:r>
              <a:rPr lang="es-ES" sz="2000" dirty="0" smtClean="0"/>
              <a:t>La </a:t>
            </a:r>
            <a:r>
              <a:rPr lang="es-ES" sz="2000" b="1" dirty="0" smtClean="0">
                <a:solidFill>
                  <a:srgbClr val="00B050"/>
                </a:solidFill>
              </a:rPr>
              <a:t>democracia</a:t>
            </a:r>
            <a:r>
              <a:rPr lang="es-ES" sz="2000" dirty="0" smtClean="0"/>
              <a:t> será para Nietzsche el gobierno del rebaño, de los débiles, que se agrupan para contrarrestar y doblegar a los “espíritus libres”</a:t>
            </a:r>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e) El problema de la sociedad (</a:t>
            </a:r>
            <a:r>
              <a:rPr lang="es-ES" dirty="0" err="1" smtClean="0"/>
              <a:t>Ii</a:t>
            </a:r>
            <a:r>
              <a:rPr lang="es-ES" dirty="0" smtClean="0"/>
              <a:t>):</a:t>
            </a:r>
            <a:endParaRPr lang="es-ES" dirty="0"/>
          </a:p>
        </p:txBody>
      </p:sp>
      <p:sp>
        <p:nvSpPr>
          <p:cNvPr id="3" name="Marcador de contenido 2"/>
          <p:cNvSpPr>
            <a:spLocks noGrp="1"/>
          </p:cNvSpPr>
          <p:nvPr>
            <p:ph idx="1"/>
          </p:nvPr>
        </p:nvSpPr>
        <p:spPr>
          <a:xfrm>
            <a:off x="1069848" y="1706880"/>
            <a:ext cx="10058400" cy="4968239"/>
          </a:xfrm>
        </p:spPr>
        <p:txBody>
          <a:bodyPr>
            <a:normAutofit/>
          </a:bodyPr>
          <a:lstStyle/>
          <a:p>
            <a:pPr lvl="1"/>
            <a:endParaRPr lang="es-ES" sz="2000" b="1" dirty="0" smtClean="0">
              <a:solidFill>
                <a:srgbClr val="FF0000"/>
              </a:solidFill>
            </a:endParaRPr>
          </a:p>
          <a:p>
            <a:pPr lvl="1">
              <a:buNone/>
            </a:pPr>
            <a:r>
              <a:rPr lang="es-ES" sz="2000" b="1" u="sng" dirty="0" smtClean="0">
                <a:solidFill>
                  <a:srgbClr val="00B050"/>
                </a:solidFill>
              </a:rPr>
              <a:t>PROPUESTA: UNA SOCIEDAD SIN ESTADO</a:t>
            </a:r>
          </a:p>
          <a:p>
            <a:pPr lvl="1"/>
            <a:r>
              <a:rPr lang="es-ES" sz="2000" dirty="0" smtClean="0"/>
              <a:t>Todo el proyecto político de Nietzsche podría reducirse a una sola propuesta: la destrucción del Estado. Ésta es la “gran política” que debe hacer el superhombre, donde todo deberá ser dejado a la libre expansión de las fuerzas vitales.</a:t>
            </a:r>
            <a:endParaRPr lang="es-ES" sz="2000" b="1" dirty="0" smtClean="0"/>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2633288"/>
          </a:xfrm>
        </p:spPr>
        <p:txBody>
          <a:bodyPr/>
          <a:lstStyle/>
          <a:p>
            <a:pPr algn="ctr"/>
            <a:r>
              <a:rPr lang="es-ES" dirty="0" err="1" smtClean="0"/>
              <a:t>Friedrich</a:t>
            </a:r>
            <a:r>
              <a:rPr lang="es-ES" dirty="0" smtClean="0"/>
              <a:t> W. </a:t>
            </a:r>
            <a:r>
              <a:rPr lang="es-ES" dirty="0" err="1" smtClean="0"/>
              <a:t>nietzsche</a:t>
            </a:r>
            <a:r>
              <a:rPr lang="es-ES" dirty="0" smtClean="0"/>
              <a:t/>
            </a:r>
            <a:br>
              <a:rPr lang="es-ES" dirty="0" smtClean="0"/>
            </a:br>
            <a:r>
              <a:rPr lang="es-ES" dirty="0" smtClean="0"/>
              <a:t> </a:t>
            </a:r>
            <a:r>
              <a:rPr lang="es-ES" dirty="0" smtClean="0">
                <a:solidFill>
                  <a:schemeClr val="tx1"/>
                </a:solidFill>
              </a:rPr>
              <a:t>(1844-1900 d.C.)</a:t>
            </a:r>
            <a:endParaRPr lang="es-ES" dirty="0">
              <a:solidFill>
                <a:schemeClr val="tx1"/>
              </a:solidFill>
            </a:endParaRPr>
          </a:p>
        </p:txBody>
      </p:sp>
      <p:pic>
        <p:nvPicPr>
          <p:cNvPr id="6" name="5 Marcador de contenido" descr="F. Nietzsche.gif"/>
          <p:cNvPicPr>
            <a:picLocks noGrp="1" noChangeAspect="1"/>
          </p:cNvPicPr>
          <p:nvPr>
            <p:ph idx="1"/>
          </p:nvPr>
        </p:nvPicPr>
        <p:blipFill>
          <a:blip r:embed="rId2"/>
          <a:stretch>
            <a:fillRect/>
          </a:stretch>
        </p:blipFill>
        <p:spPr>
          <a:xfrm>
            <a:off x="3457854" y="2547620"/>
            <a:ext cx="5404561" cy="4051300"/>
          </a:xfrm>
        </p:spPr>
      </p:pic>
    </p:spTree>
    <p:extLst>
      <p:ext uri="{BB962C8B-B14F-4D97-AF65-F5344CB8AC3E}">
        <p14:creationId xmlns:p14="http://schemas.microsoft.com/office/powerpoint/2010/main" val="2638440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Nosotros no amamos a la humanidad, pero también estamos muy lejos de ser lo bastante alemanes (en el sentido en que hoy se emplea la palabra) para convertirnos en voceros del nacionalismo y de los odios de razas, para regocijamos con las aversiones y el modo de hacerse mala sangre los pueblos, a que se debe que en Europa se atrincheren unos contra otros cual si quisieran separarse con cuarentenas. [...] Nosotros, los sin patria, somos demasiado variados, demasiado mezclados de razas y de origen para ser hombres modernos, y por consiguiente, nos sentimos muy poco inclinados a participar en esa mentida admiración de sí mismas que hoy practican las razas y en ese descaro con que hoy se ostenta en Alemania, a modo de escarapela, el fanatismo germánico...</a:t>
            </a:r>
          </a:p>
          <a:p>
            <a:pPr marL="0" indent="0">
              <a:buNone/>
            </a:pPr>
            <a:r>
              <a:rPr lang="es-ES" i="1" smtClean="0"/>
              <a:t>								La </a:t>
            </a:r>
            <a:r>
              <a:rPr lang="es-ES" i="1"/>
              <a:t>gaya ciencia</a:t>
            </a:r>
            <a:r>
              <a:rPr lang="es-ES"/>
              <a:t>, § 377</a:t>
            </a:r>
          </a:p>
          <a:p>
            <a:endParaRPr lang="es-ES" dirty="0"/>
          </a:p>
        </p:txBody>
      </p:sp>
    </p:spTree>
    <p:extLst>
      <p:ext uri="{BB962C8B-B14F-4D97-AF65-F5344CB8AC3E}">
        <p14:creationId xmlns:p14="http://schemas.microsoft.com/office/powerpoint/2010/main" val="2028364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24128" y="2526792"/>
            <a:ext cx="10058400" cy="1609344"/>
          </a:xfrm>
        </p:spPr>
        <p:txBody>
          <a:bodyPr/>
          <a:lstStyle/>
          <a:p>
            <a:pPr algn="ctr"/>
            <a:r>
              <a:rPr lang="es-ES" dirty="0" smtClean="0">
                <a:solidFill>
                  <a:srgbClr val="FF0000"/>
                </a:solidFill>
              </a:rPr>
              <a:t>Lectura de textos: Nietzsche</a:t>
            </a:r>
            <a:endParaRPr lang="es-ES"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a:t>“Escuchad y os diré lo que es el superhombre. El superhombre es el sentido de la tierra. Que vuestra voluntad diga: sea el superhombre el sentido de la tierra. ¡Yo os conjuro, hermanos míos, a que permanezcáis fieles al sentido de la tierra y no prestéis fe a los que os hablan de esperanzas ultraterrenas! Son destiladores de veneno, conscientes o inconscientes. Son despreciadores de la vida; llevan dentro de sí el germen de la muerte y están ellos mismos envenenados. La Tierra, está cansada de ellos: ¡muéranse pues de una </a:t>
            </a:r>
            <a:r>
              <a:rPr lang="es-ES" dirty="0" err="1"/>
              <a:t>vez!”“Yo</a:t>
            </a:r>
            <a:r>
              <a:rPr lang="es-ES" dirty="0"/>
              <a:t> os enseño el superhombre. El hombre es algo que debe ser superado. ¿Qué </a:t>
            </a:r>
            <a:r>
              <a:rPr lang="es-ES" dirty="0" err="1"/>
              <a:t>habeís</a:t>
            </a:r>
            <a:r>
              <a:rPr lang="es-ES" dirty="0"/>
              <a:t> hecho para superarlo? (…) El superhombre es el sentido de la tierra</a:t>
            </a:r>
            <a:r>
              <a:rPr lang="es-ES" dirty="0" smtClean="0"/>
              <a:t>”</a:t>
            </a:r>
          </a:p>
          <a:p>
            <a:pPr marL="0" indent="0">
              <a:buNone/>
            </a:pP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VIDA</a:t>
            </a:r>
            <a:endParaRPr lang="es-ES" dirty="0"/>
          </a:p>
        </p:txBody>
      </p:sp>
      <p:sp>
        <p:nvSpPr>
          <p:cNvPr id="3" name="Marcador de contenido 2"/>
          <p:cNvSpPr>
            <a:spLocks noGrp="1"/>
          </p:cNvSpPr>
          <p:nvPr>
            <p:ph idx="1"/>
          </p:nvPr>
        </p:nvSpPr>
        <p:spPr>
          <a:xfrm>
            <a:off x="1069848" y="1783080"/>
            <a:ext cx="10058400" cy="4389120"/>
          </a:xfrm>
        </p:spPr>
        <p:txBody>
          <a:bodyPr>
            <a:normAutofit/>
          </a:bodyPr>
          <a:lstStyle/>
          <a:p>
            <a:r>
              <a:rPr lang="es-ES" dirty="0" smtClean="0"/>
              <a:t>Nace en </a:t>
            </a:r>
            <a:r>
              <a:rPr lang="es-ES" b="1" dirty="0" err="1" smtClean="0">
                <a:solidFill>
                  <a:srgbClr val="FF0000"/>
                </a:solidFill>
              </a:rPr>
              <a:t>Röcken</a:t>
            </a:r>
            <a:r>
              <a:rPr lang="es-ES" b="1" dirty="0" smtClean="0"/>
              <a:t> </a:t>
            </a:r>
            <a:r>
              <a:rPr lang="es-ES" dirty="0" smtClean="0"/>
              <a:t>(actual Alemania) en </a:t>
            </a:r>
            <a:r>
              <a:rPr lang="es-ES" b="1" dirty="0" smtClean="0">
                <a:solidFill>
                  <a:srgbClr val="FF0000"/>
                </a:solidFill>
              </a:rPr>
              <a:t>1844</a:t>
            </a:r>
            <a:r>
              <a:rPr lang="es-ES" b="1" dirty="0" smtClean="0"/>
              <a:t>.</a:t>
            </a:r>
            <a:endParaRPr lang="es-ES" dirty="0" smtClean="0"/>
          </a:p>
          <a:p>
            <a:r>
              <a:rPr lang="es-ES" dirty="0" smtClean="0"/>
              <a:t>Tanto </a:t>
            </a:r>
            <a:r>
              <a:rPr lang="es-ES" b="1" dirty="0" smtClean="0"/>
              <a:t>su padre como sus abuelos fueron pastores protestantes</a:t>
            </a:r>
            <a:r>
              <a:rPr lang="es-ES" dirty="0" smtClean="0"/>
              <a:t>. Nietzsche decidió estudiar </a:t>
            </a:r>
            <a:r>
              <a:rPr lang="es-ES" b="1" dirty="0" smtClean="0"/>
              <a:t>Filología</a:t>
            </a:r>
            <a:r>
              <a:rPr lang="es-ES" dirty="0" smtClean="0"/>
              <a:t>, renunciando a seguir la tradición familiar, tal y como querían sus padres.</a:t>
            </a:r>
          </a:p>
          <a:p>
            <a:r>
              <a:rPr lang="es-ES" dirty="0" smtClean="0"/>
              <a:t>A partir de los 12 años empezó a sufrir fuertes dolores de cabeza, que le duraron toda la vida.</a:t>
            </a:r>
          </a:p>
          <a:p>
            <a:r>
              <a:rPr lang="es-ES" dirty="0" smtClean="0"/>
              <a:t>Su carrera académica fue muy brillante, aunque estuvo salpicada de críticas y finalmente se truncó por su </a:t>
            </a:r>
            <a:r>
              <a:rPr lang="es-ES" b="1" dirty="0" smtClean="0"/>
              <a:t>enfermedad cerebral</a:t>
            </a:r>
            <a:r>
              <a:rPr lang="es-ES" dirty="0" smtClean="0"/>
              <a:t>, siendo internado a los 44 años (1888) en un sanatorio.</a:t>
            </a:r>
          </a:p>
          <a:p>
            <a:r>
              <a:rPr lang="es-ES" dirty="0" smtClean="0"/>
              <a:t>Nietzsche murió en Weimar (actual Alemania) en el año 1900.</a:t>
            </a:r>
          </a:p>
          <a:p>
            <a:endParaRPr lang="es-ES" b="1" dirty="0" smtClean="0"/>
          </a:p>
          <a:p>
            <a:endParaRPr lang="es-ES" b="1" i="1" dirty="0" smtClean="0"/>
          </a:p>
        </p:txBody>
      </p:sp>
    </p:spTree>
    <p:extLst>
      <p:ext uri="{BB962C8B-B14F-4D97-AF65-F5344CB8AC3E}">
        <p14:creationId xmlns:p14="http://schemas.microsoft.com/office/powerpoint/2010/main" val="2825532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40792"/>
            <a:ext cx="10058400" cy="1054608"/>
          </a:xfrm>
        </p:spPr>
        <p:txBody>
          <a:bodyPr/>
          <a:lstStyle/>
          <a:p>
            <a:pPr algn="ctr"/>
            <a:r>
              <a:rPr lang="es-ES" dirty="0" smtClean="0"/>
              <a:t>Obra </a:t>
            </a:r>
            <a:endParaRPr lang="es-ES" dirty="0"/>
          </a:p>
        </p:txBody>
      </p:sp>
      <p:sp>
        <p:nvSpPr>
          <p:cNvPr id="3" name="Marcador de contenido 2"/>
          <p:cNvSpPr>
            <a:spLocks noGrp="1"/>
          </p:cNvSpPr>
          <p:nvPr>
            <p:ph idx="1"/>
          </p:nvPr>
        </p:nvSpPr>
        <p:spPr>
          <a:xfrm>
            <a:off x="1069848" y="762000"/>
            <a:ext cx="10058400" cy="5730240"/>
          </a:xfrm>
        </p:spPr>
        <p:txBody>
          <a:bodyPr>
            <a:normAutofit fontScale="77500" lnSpcReduction="20000"/>
          </a:bodyPr>
          <a:lstStyle/>
          <a:p>
            <a:pPr>
              <a:buNone/>
            </a:pPr>
            <a:endParaRPr lang="es-ES" sz="2400" b="1" i="1" dirty="0" smtClean="0">
              <a:solidFill>
                <a:srgbClr val="FF0000"/>
              </a:solidFill>
            </a:endParaRPr>
          </a:p>
          <a:p>
            <a:pPr marL="457200" indent="-457200">
              <a:buNone/>
            </a:pPr>
            <a:r>
              <a:rPr lang="es-ES" b="1" dirty="0" smtClean="0">
                <a:solidFill>
                  <a:srgbClr val="FF0000"/>
                </a:solidFill>
              </a:rPr>
              <a:t>*Primer periodo (hasta 1878): </a:t>
            </a:r>
            <a:r>
              <a:rPr lang="es-ES" b="1" u="sng" dirty="0" smtClean="0"/>
              <a:t>Crítica de la cultura occidental </a:t>
            </a:r>
            <a:r>
              <a:rPr lang="es-ES" b="1" dirty="0" smtClean="0"/>
              <a:t>influido por </a:t>
            </a:r>
            <a:r>
              <a:rPr lang="es-ES" b="1" dirty="0" smtClean="0">
                <a:solidFill>
                  <a:srgbClr val="00B050"/>
                </a:solidFill>
              </a:rPr>
              <a:t>Schopenhauer y Wagner.</a:t>
            </a:r>
          </a:p>
          <a:p>
            <a:pPr marL="457200" indent="-457200">
              <a:buNone/>
            </a:pPr>
            <a:r>
              <a:rPr lang="es-ES" b="1" dirty="0" smtClean="0"/>
              <a:t>1872</a:t>
            </a:r>
            <a:r>
              <a:rPr lang="es-ES" dirty="0" smtClean="0"/>
              <a:t>  </a:t>
            </a:r>
            <a:r>
              <a:rPr lang="es-ES" b="1" i="1" dirty="0" smtClean="0"/>
              <a:t>El nacimiento de la tragedia en el espíritu de la música.</a:t>
            </a:r>
            <a:endParaRPr lang="es-ES" i="1" dirty="0" smtClean="0"/>
          </a:p>
          <a:p>
            <a:pPr>
              <a:buNone/>
            </a:pPr>
            <a:r>
              <a:rPr lang="es-ES" b="1" dirty="0" smtClean="0"/>
              <a:t>1873-76</a:t>
            </a:r>
            <a:r>
              <a:rPr lang="es-ES" dirty="0" smtClean="0"/>
              <a:t> </a:t>
            </a:r>
            <a:r>
              <a:rPr lang="es-ES" b="1" i="1" dirty="0" smtClean="0"/>
              <a:t>Consideraciones intempestivas. </a:t>
            </a:r>
            <a:r>
              <a:rPr lang="es-ES" b="1" i="1" u="sng" dirty="0" smtClean="0"/>
              <a:t>Crítica a la cultura occidental </a:t>
            </a:r>
            <a:r>
              <a:rPr lang="es-ES" b="1" i="1" dirty="0" smtClean="0"/>
              <a:t>y a sus ideales de progreso y racionalidad</a:t>
            </a:r>
          </a:p>
          <a:p>
            <a:pPr marL="457200" indent="-457200">
              <a:buNone/>
            </a:pPr>
            <a:r>
              <a:rPr lang="es-ES" b="1" dirty="0" smtClean="0">
                <a:solidFill>
                  <a:srgbClr val="FF0000"/>
                </a:solidFill>
              </a:rPr>
              <a:t>*Segundo periodo (hasta 1882). </a:t>
            </a:r>
            <a:r>
              <a:rPr lang="es-ES" b="1" dirty="0" smtClean="0"/>
              <a:t>Homenaje a la cultura y al espíritu libres en sentido similar a la Ilustración francesa. </a:t>
            </a:r>
            <a:r>
              <a:rPr lang="es-ES" dirty="0" smtClean="0"/>
              <a:t>Se jubila en 1879, viviendo con la pensión que le queda.</a:t>
            </a:r>
          </a:p>
          <a:p>
            <a:pPr marL="457200" indent="-457200">
              <a:buNone/>
            </a:pPr>
            <a:r>
              <a:rPr lang="es-ES" b="1" dirty="0" smtClean="0"/>
              <a:t>1878</a:t>
            </a:r>
            <a:r>
              <a:rPr lang="es-ES" dirty="0" smtClean="0"/>
              <a:t>  </a:t>
            </a:r>
            <a:r>
              <a:rPr lang="es-ES" b="1" i="1" dirty="0" smtClean="0"/>
              <a:t>Humano, demasiado humano.</a:t>
            </a:r>
            <a:endParaRPr lang="es-ES" i="1" dirty="0" smtClean="0"/>
          </a:p>
          <a:p>
            <a:pPr>
              <a:buNone/>
            </a:pPr>
            <a:r>
              <a:rPr lang="es-ES" b="1" dirty="0" smtClean="0"/>
              <a:t>1881</a:t>
            </a:r>
            <a:r>
              <a:rPr lang="es-ES" dirty="0" smtClean="0"/>
              <a:t> </a:t>
            </a:r>
            <a:r>
              <a:rPr lang="es-ES" b="1" i="1" dirty="0" smtClean="0"/>
              <a:t>Aurora</a:t>
            </a:r>
            <a:r>
              <a:rPr lang="es-ES" b="1" dirty="0" smtClean="0"/>
              <a:t>.</a:t>
            </a:r>
          </a:p>
          <a:p>
            <a:pPr>
              <a:buNone/>
            </a:pPr>
            <a:r>
              <a:rPr lang="es-ES" b="1" dirty="0" smtClean="0"/>
              <a:t>1882 </a:t>
            </a:r>
            <a:r>
              <a:rPr lang="es-ES" b="1" i="1" dirty="0" smtClean="0">
                <a:solidFill>
                  <a:srgbClr val="00B050"/>
                </a:solidFill>
              </a:rPr>
              <a:t>La Gaya Ciencia.</a:t>
            </a:r>
            <a:endParaRPr lang="es-ES" i="1" dirty="0" smtClean="0">
              <a:solidFill>
                <a:srgbClr val="00B050"/>
              </a:solidFill>
            </a:endParaRPr>
          </a:p>
          <a:p>
            <a:pPr marL="457200" indent="-457200">
              <a:buNone/>
            </a:pPr>
            <a:r>
              <a:rPr lang="es-ES" b="1" dirty="0" smtClean="0">
                <a:solidFill>
                  <a:srgbClr val="FF0000"/>
                </a:solidFill>
              </a:rPr>
              <a:t>*Tercer periodo (hasta 1889). </a:t>
            </a:r>
            <a:r>
              <a:rPr lang="es-ES" b="1" dirty="0" smtClean="0"/>
              <a:t>Llamado de “</a:t>
            </a:r>
            <a:r>
              <a:rPr lang="es-ES" b="1" dirty="0" err="1" smtClean="0"/>
              <a:t>Zaratustra</a:t>
            </a:r>
            <a:r>
              <a:rPr lang="es-ES" b="1" dirty="0" smtClean="0"/>
              <a:t>” o de la “Voluntad de poder”, donde Nietzsche crea </a:t>
            </a:r>
            <a:r>
              <a:rPr lang="es-ES" b="1" u="sng" dirty="0" smtClean="0"/>
              <a:t>su propia filosofía a partir de la crítica ya iniciada en periodos anteriores</a:t>
            </a:r>
            <a:r>
              <a:rPr lang="es-ES" b="1" dirty="0" smtClean="0"/>
              <a:t>.</a:t>
            </a:r>
          </a:p>
          <a:p>
            <a:pPr marL="457200" indent="-457200">
              <a:buNone/>
            </a:pPr>
            <a:r>
              <a:rPr lang="es-ES" b="1" dirty="0" smtClean="0"/>
              <a:t>1883-85</a:t>
            </a:r>
            <a:r>
              <a:rPr lang="es-ES" dirty="0" smtClean="0"/>
              <a:t>  </a:t>
            </a:r>
            <a:r>
              <a:rPr lang="es-ES" b="1" i="1" dirty="0" smtClean="0"/>
              <a:t>Así habló </a:t>
            </a:r>
            <a:r>
              <a:rPr lang="es-ES" b="1" i="1" dirty="0" err="1" smtClean="0"/>
              <a:t>Zaratustra</a:t>
            </a:r>
            <a:r>
              <a:rPr lang="es-ES" b="1" i="1" dirty="0" smtClean="0"/>
              <a:t>.</a:t>
            </a:r>
            <a:endParaRPr lang="es-ES" i="1" dirty="0" smtClean="0"/>
          </a:p>
          <a:p>
            <a:pPr>
              <a:buNone/>
            </a:pPr>
            <a:r>
              <a:rPr lang="es-ES" b="1" dirty="0" smtClean="0"/>
              <a:t>1886</a:t>
            </a:r>
            <a:r>
              <a:rPr lang="es-ES" dirty="0" smtClean="0"/>
              <a:t> </a:t>
            </a:r>
            <a:r>
              <a:rPr lang="es-ES" b="1" i="1" dirty="0" smtClean="0"/>
              <a:t>Más allá del bien y del mal.</a:t>
            </a:r>
          </a:p>
          <a:p>
            <a:pPr>
              <a:buNone/>
            </a:pPr>
            <a:r>
              <a:rPr lang="es-ES" b="1" dirty="0" smtClean="0"/>
              <a:t>1887 </a:t>
            </a:r>
            <a:r>
              <a:rPr lang="es-ES" b="1" i="1" dirty="0" smtClean="0"/>
              <a:t>La Genealogía de la Moral.</a:t>
            </a:r>
          </a:p>
          <a:p>
            <a:pPr>
              <a:buNone/>
            </a:pPr>
            <a:r>
              <a:rPr lang="es-ES" b="1" dirty="0" smtClean="0"/>
              <a:t>1888 </a:t>
            </a:r>
            <a:r>
              <a:rPr lang="es-ES" b="1" i="1" dirty="0" smtClean="0"/>
              <a:t>El Anticristo.</a:t>
            </a:r>
          </a:p>
          <a:p>
            <a:pPr>
              <a:buNone/>
            </a:pPr>
            <a:r>
              <a:rPr lang="es-ES" b="1" dirty="0" smtClean="0"/>
              <a:t>1889</a:t>
            </a:r>
            <a:r>
              <a:rPr lang="es-ES" dirty="0" smtClean="0"/>
              <a:t> </a:t>
            </a:r>
            <a:r>
              <a:rPr lang="es-ES" b="1" i="1" dirty="0" smtClean="0"/>
              <a:t>El crepúsculo de los ídolos.</a:t>
            </a:r>
          </a:p>
          <a:p>
            <a:pPr>
              <a:buNone/>
            </a:pPr>
            <a:r>
              <a:rPr lang="es-ES" b="1" dirty="0" smtClean="0"/>
              <a:t>1889 </a:t>
            </a:r>
            <a:r>
              <a:rPr lang="es-ES" b="1" i="1" dirty="0" smtClean="0"/>
              <a:t>La voluntad de poder</a:t>
            </a:r>
          </a:p>
          <a:p>
            <a:pPr>
              <a:buNone/>
            </a:pPr>
            <a:r>
              <a:rPr lang="es-ES" b="1" dirty="0" smtClean="0"/>
              <a:t>1889 </a:t>
            </a:r>
            <a:r>
              <a:rPr lang="es-ES" b="1" i="1" dirty="0" err="1" smtClean="0"/>
              <a:t>Ecce</a:t>
            </a:r>
            <a:r>
              <a:rPr lang="es-ES" b="1" i="1" dirty="0" smtClean="0"/>
              <a:t> Homo </a:t>
            </a:r>
            <a:r>
              <a:rPr lang="es-ES" b="1" dirty="0" smtClean="0"/>
              <a:t>(Autobiografía)</a:t>
            </a:r>
          </a:p>
          <a:p>
            <a:pPr>
              <a:buNone/>
            </a:pPr>
            <a:endParaRPr lang="es-ES" b="1" dirty="0" smtClean="0">
              <a:solidFill>
                <a:srgbClr val="7030A0"/>
              </a:solidFill>
            </a:endParaRPr>
          </a:p>
          <a:p>
            <a:pPr>
              <a:buNone/>
            </a:pPr>
            <a:endParaRPr lang="es-ES" b="1" dirty="0" smtClean="0"/>
          </a:p>
          <a:p>
            <a:pPr>
              <a:buNone/>
            </a:pPr>
            <a:endParaRPr lang="es-ES" b="1" dirty="0" smtClean="0"/>
          </a:p>
          <a:p>
            <a:pPr>
              <a:buNone/>
            </a:pPr>
            <a:endParaRPr lang="es-ES" b="1" dirty="0" smtClean="0"/>
          </a:p>
          <a:p>
            <a:pPr>
              <a:buNone/>
            </a:pPr>
            <a:endParaRPr lang="es-ES" b="1" dirty="0" smtClean="0"/>
          </a:p>
          <a:p>
            <a:pPr>
              <a:buNone/>
            </a:pPr>
            <a:endParaRPr lang="es-ES" sz="2400" b="1" i="1" dirty="0" smtClean="0">
              <a:solidFill>
                <a:srgbClr val="FF0000"/>
              </a:solidFill>
            </a:endParaRPr>
          </a:p>
        </p:txBody>
      </p:sp>
    </p:spTree>
    <p:extLst>
      <p:ext uri="{BB962C8B-B14F-4D97-AF65-F5344CB8AC3E}">
        <p14:creationId xmlns:p14="http://schemas.microsoft.com/office/powerpoint/2010/main" val="633120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Dios ha muerto.jpg"/>
          <p:cNvPicPr>
            <a:picLocks noGrp="1" noChangeAspect="1"/>
          </p:cNvPicPr>
          <p:nvPr>
            <p:ph idx="1"/>
          </p:nvPr>
        </p:nvPicPr>
        <p:blipFill>
          <a:blip r:embed="rId2"/>
          <a:stretch>
            <a:fillRect/>
          </a:stretch>
        </p:blipFill>
        <p:spPr>
          <a:xfrm>
            <a:off x="1661160" y="967927"/>
            <a:ext cx="8321040" cy="533548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95353" y="0"/>
            <a:ext cx="10100175" cy="1272988"/>
          </a:xfrm>
        </p:spPr>
        <p:txBody>
          <a:bodyPr/>
          <a:lstStyle/>
          <a:p>
            <a:r>
              <a:rPr lang="es-ES" dirty="0" smtClean="0"/>
              <a:t>Plan de la filosofía de NIETZSCHE:</a:t>
            </a:r>
            <a:endParaRPr lang="es-ES" dirty="0"/>
          </a:p>
        </p:txBody>
      </p:sp>
      <p:sp>
        <p:nvSpPr>
          <p:cNvPr id="3" name="2 Marcador de contenido"/>
          <p:cNvSpPr>
            <a:spLocks noGrp="1"/>
          </p:cNvSpPr>
          <p:nvPr>
            <p:ph idx="1"/>
          </p:nvPr>
        </p:nvSpPr>
        <p:spPr>
          <a:xfrm>
            <a:off x="1028070" y="1272987"/>
            <a:ext cx="10688649" cy="5375785"/>
          </a:xfrm>
        </p:spPr>
        <p:txBody>
          <a:bodyPr>
            <a:normAutofit fontScale="85000" lnSpcReduction="20000"/>
          </a:bodyPr>
          <a:lstStyle/>
          <a:p>
            <a:pPr>
              <a:buNone/>
            </a:pPr>
            <a:r>
              <a:rPr lang="es-ES" sz="2400" dirty="0" smtClean="0"/>
              <a:t>La filosofía de Nietzsche puede entenderse como una </a:t>
            </a:r>
            <a:r>
              <a:rPr lang="es-ES" sz="2400" b="1" dirty="0" smtClean="0"/>
              <a:t>crítica a toda la tradición intelectual occidental </a:t>
            </a:r>
            <a:r>
              <a:rPr lang="es-ES" sz="2400" dirty="0" smtClean="0"/>
              <a:t>y, principalmente, a los valores difundidos por el </a:t>
            </a:r>
            <a:r>
              <a:rPr lang="es-ES" sz="2400" b="1" dirty="0" smtClean="0"/>
              <a:t>platonismo, el cristianismo y la ilustración.</a:t>
            </a:r>
          </a:p>
          <a:p>
            <a:pPr>
              <a:buNone/>
            </a:pPr>
            <a:r>
              <a:rPr lang="es-ES" sz="2400" dirty="0" smtClean="0"/>
              <a:t>Su filosofía, </a:t>
            </a:r>
            <a:r>
              <a:rPr lang="es-ES" sz="2400" b="1" u="sng" dirty="0" smtClean="0">
                <a:solidFill>
                  <a:srgbClr val="00B050"/>
                </a:solidFill>
              </a:rPr>
              <a:t>desarrollada de modo asistemático, puede tratarse de modo sistemático </a:t>
            </a:r>
            <a:r>
              <a:rPr lang="es-ES" sz="2400" dirty="0" smtClean="0"/>
              <a:t>si distinguimos las diferentes críticas llevadas a cabo por el filósofo alemán y las propuestas filosóficas derivadas de estas críticas.</a:t>
            </a:r>
            <a:r>
              <a:rPr lang="es-ES" sz="2400" dirty="0"/>
              <a:t> </a:t>
            </a:r>
            <a:r>
              <a:rPr lang="es-ES" sz="2400" dirty="0" smtClean="0"/>
              <a:t>Así encontraremos:</a:t>
            </a:r>
          </a:p>
          <a:p>
            <a:r>
              <a:rPr lang="es-ES" sz="2400" b="1" dirty="0" smtClean="0">
                <a:solidFill>
                  <a:srgbClr val="FF0000"/>
                </a:solidFill>
              </a:rPr>
              <a:t>En el Problema de la realidad       </a:t>
            </a:r>
            <a:r>
              <a:rPr lang="es-ES" sz="2400" b="1" dirty="0" smtClean="0"/>
              <a:t>Crítica al dualismo metafísico platónico </a:t>
            </a:r>
            <a:r>
              <a:rPr lang="es-ES" sz="2400" dirty="0" smtClean="0"/>
              <a:t>y la 	propuesta de un </a:t>
            </a:r>
            <a:r>
              <a:rPr lang="es-ES" sz="2400" b="1" u="sng" dirty="0" smtClean="0">
                <a:solidFill>
                  <a:srgbClr val="00B050"/>
                </a:solidFill>
              </a:rPr>
              <a:t>vitalismo ateo</a:t>
            </a:r>
            <a:r>
              <a:rPr lang="es-ES" sz="2400" dirty="0" smtClean="0">
                <a:solidFill>
                  <a:srgbClr val="00B050"/>
                </a:solidFill>
              </a:rPr>
              <a:t>.        </a:t>
            </a:r>
            <a:r>
              <a:rPr lang="es-ES" sz="2400" dirty="0" smtClean="0"/>
              <a:t>Además, respecto a la religión, hace una crítica al cristianismo y propone la creencia del </a:t>
            </a:r>
            <a:r>
              <a:rPr lang="es-ES" sz="2400" b="1" dirty="0" smtClean="0">
                <a:solidFill>
                  <a:srgbClr val="00B050"/>
                </a:solidFill>
              </a:rPr>
              <a:t>“Eterno retorno</a:t>
            </a:r>
            <a:r>
              <a:rPr lang="es-ES" sz="2400" b="1" dirty="0" smtClean="0">
                <a:solidFill>
                  <a:srgbClr val="00B050"/>
                </a:solidFill>
              </a:rPr>
              <a:t>” </a:t>
            </a:r>
            <a:r>
              <a:rPr lang="es-ES" sz="2400" dirty="0" smtClean="0"/>
              <a:t>y la </a:t>
            </a:r>
            <a:r>
              <a:rPr lang="es-ES" sz="2400" b="1" dirty="0" smtClean="0">
                <a:solidFill>
                  <a:srgbClr val="00B050"/>
                </a:solidFill>
              </a:rPr>
              <a:t>voluntad</a:t>
            </a:r>
            <a:r>
              <a:rPr lang="es-ES" sz="2400" b="1" dirty="0" smtClean="0"/>
              <a:t> como la verdadera esencia de la realidad . </a:t>
            </a:r>
            <a:endParaRPr lang="es-ES" sz="2400" b="1" dirty="0" smtClean="0"/>
          </a:p>
          <a:p>
            <a:r>
              <a:rPr lang="es-ES" sz="2400" b="1" dirty="0" smtClean="0">
                <a:solidFill>
                  <a:srgbClr val="FF0000"/>
                </a:solidFill>
              </a:rPr>
              <a:t>En el problema del conocimiento       </a:t>
            </a:r>
            <a:r>
              <a:rPr lang="es-ES" sz="2400" dirty="0" smtClean="0"/>
              <a:t>Una </a:t>
            </a:r>
            <a:r>
              <a:rPr lang="es-ES" sz="2400" b="1" dirty="0" smtClean="0"/>
              <a:t>crítica de la ciencia y del positivismo</a:t>
            </a:r>
            <a:r>
              <a:rPr lang="es-ES" sz="2400" dirty="0"/>
              <a:t> </a:t>
            </a:r>
            <a:r>
              <a:rPr lang="es-ES" sz="2400" dirty="0" smtClean="0"/>
              <a:t>    	proponiendo como alternativa un </a:t>
            </a:r>
            <a:r>
              <a:rPr lang="es-ES" sz="2400" b="1" dirty="0" smtClean="0">
                <a:solidFill>
                  <a:srgbClr val="00B050"/>
                </a:solidFill>
              </a:rPr>
              <a:t>“</a:t>
            </a:r>
            <a:r>
              <a:rPr lang="es-ES" sz="2400" b="1" u="sng" dirty="0" smtClean="0">
                <a:solidFill>
                  <a:srgbClr val="00B050"/>
                </a:solidFill>
              </a:rPr>
              <a:t>perspectivismo vitalista”</a:t>
            </a:r>
          </a:p>
          <a:p>
            <a:r>
              <a:rPr lang="es-ES" sz="2400" b="1" dirty="0" smtClean="0">
                <a:solidFill>
                  <a:srgbClr val="FF0000"/>
                </a:solidFill>
              </a:rPr>
              <a:t>En el problema del hombre       </a:t>
            </a:r>
            <a:r>
              <a:rPr lang="es-ES" sz="2400" dirty="0" smtClean="0"/>
              <a:t>una </a:t>
            </a:r>
            <a:r>
              <a:rPr lang="es-ES" sz="2400" b="1" dirty="0" smtClean="0"/>
              <a:t>crítica de la idea platónico-cristiana del ser humano</a:t>
            </a:r>
            <a:r>
              <a:rPr lang="es-ES" sz="2400" dirty="0"/>
              <a:t> </a:t>
            </a:r>
            <a:r>
              <a:rPr lang="es-ES" sz="2400" dirty="0" smtClean="0"/>
              <a:t>    proponiendo como alternativa la idea de </a:t>
            </a:r>
            <a:r>
              <a:rPr lang="es-ES" sz="2400" b="1" dirty="0" smtClean="0">
                <a:solidFill>
                  <a:srgbClr val="00B050"/>
                </a:solidFill>
              </a:rPr>
              <a:t>“superhombre”</a:t>
            </a:r>
          </a:p>
          <a:p>
            <a:r>
              <a:rPr lang="es-ES" sz="2400" b="1" dirty="0" smtClean="0">
                <a:solidFill>
                  <a:srgbClr val="FF0000"/>
                </a:solidFill>
              </a:rPr>
              <a:t>En el problema de la ética      </a:t>
            </a:r>
            <a:r>
              <a:rPr lang="es-ES" sz="2400" dirty="0" smtClean="0"/>
              <a:t>una crítica de la moral platónico-cristiana o “moral de los esclavos”     y su propuesta de una </a:t>
            </a:r>
            <a:r>
              <a:rPr lang="es-ES" sz="2400" b="1" u="sng" dirty="0" smtClean="0">
                <a:solidFill>
                  <a:srgbClr val="00B050"/>
                </a:solidFill>
              </a:rPr>
              <a:t>nueva moral vitalista </a:t>
            </a:r>
            <a:r>
              <a:rPr lang="es-ES" sz="2400" dirty="0" smtClean="0">
                <a:solidFill>
                  <a:srgbClr val="00B050"/>
                </a:solidFill>
              </a:rPr>
              <a:t>o “moral de los señores”.</a:t>
            </a:r>
          </a:p>
          <a:p>
            <a:r>
              <a:rPr lang="es-ES" sz="2400" b="1" dirty="0" smtClean="0">
                <a:solidFill>
                  <a:srgbClr val="FF0000"/>
                </a:solidFill>
              </a:rPr>
              <a:t>En el problema de la política      </a:t>
            </a:r>
            <a:r>
              <a:rPr lang="es-ES" sz="2400" dirty="0" smtClean="0"/>
              <a:t>una crítica al socialismo, al Estado y a la democracia, y 	la propuesta de </a:t>
            </a:r>
            <a:r>
              <a:rPr lang="es-ES" sz="2400" dirty="0" smtClean="0">
                <a:solidFill>
                  <a:srgbClr val="00B050"/>
                </a:solidFill>
              </a:rPr>
              <a:t>disolución del Estado o “</a:t>
            </a:r>
            <a:r>
              <a:rPr lang="es-ES" sz="2400" b="1" u="sng" dirty="0" smtClean="0">
                <a:solidFill>
                  <a:srgbClr val="00B050"/>
                </a:solidFill>
              </a:rPr>
              <a:t>nueva política</a:t>
            </a:r>
            <a:r>
              <a:rPr lang="es-ES" sz="2400" dirty="0" smtClean="0">
                <a:solidFill>
                  <a:srgbClr val="00B050"/>
                </a:solidFill>
              </a:rPr>
              <a:t>”.</a:t>
            </a:r>
          </a:p>
          <a:p>
            <a:endParaRPr lang="es-ES" sz="2400" b="1" dirty="0" smtClean="0">
              <a:solidFill>
                <a:srgbClr val="FF0000"/>
              </a:solidFill>
            </a:endParaRPr>
          </a:p>
        </p:txBody>
      </p:sp>
      <p:cxnSp>
        <p:nvCxnSpPr>
          <p:cNvPr id="5" name="Conector recto de flecha 4"/>
          <p:cNvCxnSpPr/>
          <p:nvPr/>
        </p:nvCxnSpPr>
        <p:spPr>
          <a:xfrm>
            <a:off x="5055486" y="3010318"/>
            <a:ext cx="3944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5924159" y="3103611"/>
            <a:ext cx="448235" cy="17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5450541" y="4087905"/>
            <a:ext cx="3765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541930" y="4107048"/>
            <a:ext cx="370600" cy="17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4697506" y="4593881"/>
            <a:ext cx="358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4536141" y="5169141"/>
            <a:ext cx="3406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V="1">
            <a:off x="2301347" y="5405566"/>
            <a:ext cx="394447" cy="17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4876800" y="5742882"/>
            <a:ext cx="3765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a:off x="1541930" y="5939193"/>
            <a:ext cx="370600" cy="17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a:off x="2276428" y="4737924"/>
            <a:ext cx="3944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a:off x="1541930" y="3271966"/>
            <a:ext cx="370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ángulo 26"/>
          <p:cNvSpPr/>
          <p:nvPr/>
        </p:nvSpPr>
        <p:spPr>
          <a:xfrm>
            <a:off x="-1678317" y="-6866"/>
            <a:ext cx="1781834" cy="369332"/>
          </a:xfrm>
          <a:prstGeom prst="rect">
            <a:avLst/>
          </a:prstGeom>
        </p:spPr>
        <p:txBody>
          <a:bodyPr wrap="none">
            <a:spAutoFit/>
          </a:bodyPr>
          <a:lstStyle/>
          <a:p>
            <a:r>
              <a:rPr lang="es-ES" dirty="0">
                <a:solidFill>
                  <a:srgbClr val="00B050"/>
                </a:solidFill>
              </a:rPr>
              <a:t>“nueva política</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6058" y="219277"/>
            <a:ext cx="10351187" cy="1268865"/>
          </a:xfrm>
        </p:spPr>
        <p:txBody>
          <a:bodyPr>
            <a:normAutofit fontScale="90000"/>
          </a:bodyPr>
          <a:lstStyle/>
          <a:p>
            <a:pPr algn="ctr"/>
            <a:r>
              <a:rPr lang="es-ES" dirty="0" smtClean="0"/>
              <a:t>A) El problema de la realidad (i): </a:t>
            </a:r>
            <a:br>
              <a:rPr lang="es-ES" dirty="0" smtClean="0"/>
            </a:br>
            <a:r>
              <a:rPr lang="es-ES" dirty="0" smtClean="0"/>
              <a:t>la vida como voluntad de poder</a:t>
            </a:r>
            <a:endParaRPr lang="es-ES" dirty="0"/>
          </a:p>
        </p:txBody>
      </p:sp>
      <p:sp>
        <p:nvSpPr>
          <p:cNvPr id="3" name="Marcador de contenido 2"/>
          <p:cNvSpPr>
            <a:spLocks noGrp="1"/>
          </p:cNvSpPr>
          <p:nvPr>
            <p:ph idx="1"/>
          </p:nvPr>
        </p:nvSpPr>
        <p:spPr>
          <a:xfrm>
            <a:off x="322729" y="1344706"/>
            <a:ext cx="11277600" cy="5271247"/>
          </a:xfrm>
        </p:spPr>
        <p:txBody>
          <a:bodyPr>
            <a:normAutofit fontScale="92500" lnSpcReduction="10000"/>
          </a:bodyPr>
          <a:lstStyle/>
          <a:p>
            <a:pPr lvl="1"/>
            <a:endParaRPr lang="es-ES" sz="2000" b="1" dirty="0" smtClean="0">
              <a:solidFill>
                <a:srgbClr val="FF0000"/>
              </a:solidFill>
            </a:endParaRPr>
          </a:p>
          <a:p>
            <a:pPr lvl="1">
              <a:buNone/>
            </a:pPr>
            <a:r>
              <a:rPr lang="es-ES" sz="2000" b="1" u="sng" dirty="0" smtClean="0">
                <a:solidFill>
                  <a:srgbClr val="FF0000"/>
                </a:solidFill>
              </a:rPr>
              <a:t>CRÍTICA A LA METAFÍSICA OCCIDENTAL</a:t>
            </a:r>
          </a:p>
          <a:p>
            <a:pPr lvl="1"/>
            <a:r>
              <a:rPr lang="es-ES" sz="2000" dirty="0" smtClean="0"/>
              <a:t>Para Nietzsche, la </a:t>
            </a:r>
            <a:r>
              <a:rPr lang="es-ES" sz="2000" b="1" dirty="0" smtClean="0">
                <a:solidFill>
                  <a:srgbClr val="00B050"/>
                </a:solidFill>
              </a:rPr>
              <a:t>cultura occidental </a:t>
            </a:r>
            <a:r>
              <a:rPr lang="es-ES" sz="2000" dirty="0" smtClean="0"/>
              <a:t>se asienta en la creencia establecida por </a:t>
            </a:r>
            <a:r>
              <a:rPr lang="es-ES" sz="2000" b="1" dirty="0" smtClean="0">
                <a:solidFill>
                  <a:srgbClr val="00B050"/>
                </a:solidFill>
              </a:rPr>
              <a:t>Platón</a:t>
            </a:r>
            <a:r>
              <a:rPr lang="es-ES" sz="2000" dirty="0" smtClean="0"/>
              <a:t> –y reafirmada posteriormente por el </a:t>
            </a:r>
            <a:r>
              <a:rPr lang="es-ES" sz="2000" b="1" dirty="0" smtClean="0">
                <a:solidFill>
                  <a:srgbClr val="00B050"/>
                </a:solidFill>
              </a:rPr>
              <a:t>cristianismo</a:t>
            </a:r>
            <a:r>
              <a:rPr lang="es-ES" sz="2000" dirty="0" smtClean="0">
                <a:solidFill>
                  <a:srgbClr val="00B050"/>
                </a:solidFill>
              </a:rPr>
              <a:t>-</a:t>
            </a:r>
            <a:r>
              <a:rPr lang="es-ES" sz="2000" dirty="0" smtClean="0"/>
              <a:t> de la </a:t>
            </a:r>
            <a:r>
              <a:rPr lang="es-ES" sz="2000" b="1" dirty="0" smtClean="0"/>
              <a:t>existencia de dos mundos o realidades: el mundo sensible </a:t>
            </a:r>
            <a:r>
              <a:rPr lang="es-ES" sz="2000" dirty="0" smtClean="0"/>
              <a:t>(el más acá) y </a:t>
            </a:r>
            <a:r>
              <a:rPr lang="es-ES" sz="2000" b="1" dirty="0" smtClean="0"/>
              <a:t>el mundo de las ideas </a:t>
            </a:r>
            <a:r>
              <a:rPr lang="es-ES" sz="2000" dirty="0" smtClean="0"/>
              <a:t>(o más allá).</a:t>
            </a:r>
          </a:p>
          <a:p>
            <a:pPr marL="274320" lvl="1" indent="0">
              <a:buNone/>
            </a:pPr>
            <a:r>
              <a:rPr lang="es-ES" sz="2000" dirty="0" smtClean="0">
                <a:solidFill>
                  <a:srgbClr val="FFC000"/>
                </a:solidFill>
              </a:rPr>
              <a:t>	Este </a:t>
            </a:r>
            <a:r>
              <a:rPr lang="es-ES" sz="2000" b="1" dirty="0" smtClean="0">
                <a:solidFill>
                  <a:srgbClr val="FFC000"/>
                </a:solidFill>
              </a:rPr>
              <a:t>mundo sensible </a:t>
            </a:r>
            <a:r>
              <a:rPr lang="es-ES" sz="2000" dirty="0" smtClean="0">
                <a:solidFill>
                  <a:srgbClr val="FFC000"/>
                </a:solidFill>
              </a:rPr>
              <a:t>se considera como una </a:t>
            </a:r>
            <a:r>
              <a:rPr lang="es-ES" sz="2000" b="1" dirty="0" smtClean="0">
                <a:solidFill>
                  <a:srgbClr val="FFC000"/>
                </a:solidFill>
              </a:rPr>
              <a:t>realidad aparente</a:t>
            </a:r>
            <a:r>
              <a:rPr lang="es-ES" sz="2000" dirty="0" smtClean="0">
                <a:solidFill>
                  <a:srgbClr val="FFC000"/>
                </a:solidFill>
              </a:rPr>
              <a:t>, mientras que </a:t>
            </a:r>
            <a:r>
              <a:rPr lang="es-ES" sz="2000" b="1" dirty="0" smtClean="0">
                <a:solidFill>
                  <a:srgbClr val="FFC000"/>
                </a:solidFill>
              </a:rPr>
              <a:t>el otro mundo </a:t>
            </a:r>
            <a:r>
              <a:rPr lang="es-ES" sz="2000" dirty="0" smtClean="0">
                <a:solidFill>
                  <a:srgbClr val="FFC000"/>
                </a:solidFill>
              </a:rPr>
              <a:t>es considerado como la </a:t>
            </a:r>
            <a:r>
              <a:rPr lang="es-ES" sz="2000" b="1" dirty="0" smtClean="0">
                <a:solidFill>
                  <a:srgbClr val="FFC000"/>
                </a:solidFill>
              </a:rPr>
              <a:t>auténtica realidad</a:t>
            </a:r>
            <a:r>
              <a:rPr lang="es-ES" sz="2000" dirty="0" smtClean="0">
                <a:solidFill>
                  <a:srgbClr val="FFC000"/>
                </a:solidFill>
              </a:rPr>
              <a:t>.</a:t>
            </a:r>
          </a:p>
          <a:p>
            <a:pPr lvl="1"/>
            <a:r>
              <a:rPr lang="es-ES" sz="2000" dirty="0" smtClean="0"/>
              <a:t>Ello implica una </a:t>
            </a:r>
            <a:r>
              <a:rPr lang="es-ES" sz="2000" b="1" dirty="0" smtClean="0"/>
              <a:t>valoración negativa del mundo sensible </a:t>
            </a:r>
            <a:r>
              <a:rPr lang="es-ES" sz="2000" dirty="0" smtClean="0"/>
              <a:t>y, al mismo tiempo, una </a:t>
            </a:r>
            <a:r>
              <a:rPr lang="es-ES" sz="2000" b="1" dirty="0" smtClean="0"/>
              <a:t>positiva del mundo inteligible      </a:t>
            </a:r>
            <a:r>
              <a:rPr lang="es-ES" sz="2000" dirty="0" smtClean="0"/>
              <a:t>que ha conducido, según Nietzsche, a </a:t>
            </a:r>
            <a:r>
              <a:rPr lang="es-ES" sz="2000" dirty="0" smtClean="0">
                <a:solidFill>
                  <a:srgbClr val="00B050"/>
                </a:solidFill>
              </a:rPr>
              <a:t>un </a:t>
            </a:r>
            <a:r>
              <a:rPr lang="es-ES" sz="2000" b="1" dirty="0" smtClean="0">
                <a:solidFill>
                  <a:srgbClr val="00B050"/>
                </a:solidFill>
              </a:rPr>
              <a:t>desprecio de la vida de este mundo y de sus valores.</a:t>
            </a:r>
          </a:p>
          <a:p>
            <a:pPr lvl="1"/>
            <a:r>
              <a:rPr lang="es-ES" sz="2000" dirty="0" smtClean="0"/>
              <a:t>Dicha escisión metafísica es, </a:t>
            </a:r>
            <a:r>
              <a:rPr lang="es-ES" sz="2000" b="1" dirty="0" smtClean="0"/>
              <a:t>para Nietzsche</a:t>
            </a:r>
            <a:r>
              <a:rPr lang="es-ES" sz="2000" dirty="0" smtClean="0"/>
              <a:t>, falsa      </a:t>
            </a:r>
            <a:r>
              <a:rPr lang="es-ES" sz="2000" b="1" dirty="0" smtClean="0"/>
              <a:t>Solo existe este mundo sensible</a:t>
            </a:r>
            <a:r>
              <a:rPr lang="es-ES" sz="2000" dirty="0" smtClean="0"/>
              <a:t>, en el que vivimos     </a:t>
            </a:r>
            <a:r>
              <a:rPr lang="es-ES" sz="2000" dirty="0" smtClean="0">
                <a:solidFill>
                  <a:srgbClr val="FFC000"/>
                </a:solidFill>
              </a:rPr>
              <a:t> </a:t>
            </a:r>
            <a:r>
              <a:rPr lang="es-ES" sz="2000" b="1" dirty="0" smtClean="0">
                <a:solidFill>
                  <a:srgbClr val="FFC000"/>
                </a:solidFill>
              </a:rPr>
              <a:t>Inventarse otro mundo es la gran mentira de la tradición platónico-cristiana</a:t>
            </a:r>
            <a:r>
              <a:rPr lang="es-ES" sz="2000" b="1" dirty="0"/>
              <a:t> </a:t>
            </a:r>
            <a:r>
              <a:rPr lang="es-ES" sz="2000" b="1" dirty="0" smtClean="0"/>
              <a:t>   </a:t>
            </a:r>
            <a:r>
              <a:rPr lang="es-ES" sz="2000" dirty="0" smtClean="0"/>
              <a:t>Por ello, es necesario volver a apreciar la vida como antes de la irrupción de la conciencia socrática y del idealismo platónico.</a:t>
            </a:r>
          </a:p>
          <a:p>
            <a:pPr marL="274320" lvl="1" indent="0">
              <a:buNone/>
            </a:pPr>
            <a:r>
              <a:rPr lang="es-ES" sz="2000" dirty="0" smtClean="0"/>
              <a:t>	La metafísica occidental conduce al </a:t>
            </a:r>
            <a:r>
              <a:rPr lang="es-ES" sz="2000" b="1" dirty="0" smtClean="0">
                <a:solidFill>
                  <a:srgbClr val="FF0000"/>
                </a:solidFill>
              </a:rPr>
              <a:t>“Nihilismo”, </a:t>
            </a:r>
            <a:r>
              <a:rPr lang="es-ES" sz="2000" dirty="0" smtClean="0"/>
              <a:t>como resultado de la </a:t>
            </a:r>
            <a:r>
              <a:rPr lang="es-ES" sz="2000" b="1" dirty="0" smtClean="0"/>
              <a:t>negación de todos los valores vigentes, caducos</a:t>
            </a:r>
            <a:r>
              <a:rPr lang="es-ES" sz="2000" dirty="0"/>
              <a:t> </a:t>
            </a:r>
            <a:r>
              <a:rPr lang="es-ES" sz="2000" dirty="0" smtClean="0"/>
              <a:t>   </a:t>
            </a:r>
            <a:r>
              <a:rPr lang="es-ES" sz="2000" dirty="0" smtClean="0">
                <a:solidFill>
                  <a:srgbClr val="FFC000"/>
                </a:solidFill>
              </a:rPr>
              <a:t> De ahí surge la </a:t>
            </a:r>
            <a:r>
              <a:rPr lang="es-ES" sz="2000" b="1" dirty="0" smtClean="0">
                <a:solidFill>
                  <a:srgbClr val="FFC000"/>
                </a:solidFill>
              </a:rPr>
              <a:t>decepción por la pérdida absoluta de sentido, de metas, de respuestas</a:t>
            </a:r>
            <a:r>
              <a:rPr lang="es-ES" sz="2000" dirty="0" smtClean="0">
                <a:solidFill>
                  <a:srgbClr val="FFC000"/>
                </a:solidFill>
              </a:rPr>
              <a:t> a los porqués más acuciantes </a:t>
            </a:r>
            <a:r>
              <a:rPr lang="es-ES" sz="2000" b="1" dirty="0" smtClean="0">
                <a:solidFill>
                  <a:srgbClr val="FFC000"/>
                </a:solidFill>
              </a:rPr>
              <a:t>que antes tenían respuesta en la existencia de Dios.</a:t>
            </a:r>
          </a:p>
          <a:p>
            <a:pPr lvl="1"/>
            <a:r>
              <a:rPr lang="es-ES" sz="2000" b="1" dirty="0" smtClean="0">
                <a:solidFill>
                  <a:srgbClr val="00B050"/>
                </a:solidFill>
              </a:rPr>
              <a:t>Es necesario escapar de esa </a:t>
            </a:r>
            <a:r>
              <a:rPr lang="es-ES" sz="2000" b="1" u="sng" dirty="0" smtClean="0">
                <a:solidFill>
                  <a:srgbClr val="00B050"/>
                </a:solidFill>
              </a:rPr>
              <a:t>filosofía “decadente”, </a:t>
            </a:r>
            <a:r>
              <a:rPr lang="es-ES" sz="2000" b="1" dirty="0" smtClean="0">
                <a:solidFill>
                  <a:srgbClr val="00B050"/>
                </a:solidFill>
              </a:rPr>
              <a:t>negándola, para a continuación afirmar una nueva filosofía, afirmando la vida como única y auténtica realidad.</a:t>
            </a:r>
          </a:p>
        </p:txBody>
      </p:sp>
      <p:cxnSp>
        <p:nvCxnSpPr>
          <p:cNvPr id="5" name="Conector recto de flecha 4"/>
          <p:cNvCxnSpPr/>
          <p:nvPr/>
        </p:nvCxnSpPr>
        <p:spPr>
          <a:xfrm>
            <a:off x="878541" y="2689412"/>
            <a:ext cx="358588" cy="233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2976282" y="3693459"/>
            <a:ext cx="3765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2259106" y="4446494"/>
            <a:ext cx="3406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6472518" y="4177553"/>
            <a:ext cx="412376" cy="17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954306" y="4679576"/>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878541" y="5020235"/>
            <a:ext cx="358588" cy="179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Flecha abajo 15"/>
          <p:cNvSpPr/>
          <p:nvPr/>
        </p:nvSpPr>
        <p:spPr>
          <a:xfrm>
            <a:off x="5755341" y="5809130"/>
            <a:ext cx="376518" cy="2151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de flecha 5"/>
          <p:cNvCxnSpPr/>
          <p:nvPr/>
        </p:nvCxnSpPr>
        <p:spPr>
          <a:xfrm>
            <a:off x="4107543" y="5341257"/>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7" y="0"/>
            <a:ext cx="10225681" cy="1308847"/>
          </a:xfrm>
        </p:spPr>
        <p:txBody>
          <a:bodyPr/>
          <a:lstStyle/>
          <a:p>
            <a:pPr algn="ctr"/>
            <a:r>
              <a:rPr lang="es-ES" dirty="0" smtClean="0"/>
              <a:t>A) El problema de la realidad (II)</a:t>
            </a:r>
            <a:endParaRPr lang="es-ES" dirty="0"/>
          </a:p>
        </p:txBody>
      </p:sp>
      <p:sp>
        <p:nvSpPr>
          <p:cNvPr id="3" name="Marcador de contenido 2"/>
          <p:cNvSpPr>
            <a:spLocks noGrp="1"/>
          </p:cNvSpPr>
          <p:nvPr>
            <p:ph idx="1"/>
          </p:nvPr>
        </p:nvSpPr>
        <p:spPr>
          <a:xfrm>
            <a:off x="0" y="950259"/>
            <a:ext cx="11725835" cy="5724861"/>
          </a:xfrm>
        </p:spPr>
        <p:txBody>
          <a:bodyPr>
            <a:normAutofit lnSpcReduction="10000"/>
          </a:bodyPr>
          <a:lstStyle/>
          <a:p>
            <a:pPr lvl="1"/>
            <a:endParaRPr lang="es-ES" sz="2000" b="1" dirty="0" smtClean="0">
              <a:solidFill>
                <a:srgbClr val="FF0000"/>
              </a:solidFill>
            </a:endParaRPr>
          </a:p>
          <a:p>
            <a:pPr lvl="1">
              <a:buNone/>
            </a:pPr>
            <a:r>
              <a:rPr lang="es-ES" sz="2000" b="1" u="sng" dirty="0" smtClean="0">
                <a:solidFill>
                  <a:srgbClr val="FF0000"/>
                </a:solidFill>
              </a:rPr>
              <a:t>PROPUESTA: EL VITALISMO</a:t>
            </a:r>
          </a:p>
          <a:p>
            <a:pPr lvl="1"/>
            <a:r>
              <a:rPr lang="es-ES" sz="2000" dirty="0" smtClean="0"/>
              <a:t>Para Nietzsche la </a:t>
            </a:r>
            <a:r>
              <a:rPr lang="es-ES" sz="2000" b="1" dirty="0" smtClean="0"/>
              <a:t>única realidad que existe es la de este mundo sensible      La </a:t>
            </a:r>
            <a:r>
              <a:rPr lang="es-ES" sz="2000" b="1" dirty="0" smtClean="0">
                <a:solidFill>
                  <a:srgbClr val="00B050"/>
                </a:solidFill>
              </a:rPr>
              <a:t>vida</a:t>
            </a:r>
            <a:r>
              <a:rPr lang="es-ES" sz="2000" b="1" dirty="0" smtClean="0">
                <a:solidFill>
                  <a:srgbClr val="FF0000"/>
                </a:solidFill>
              </a:rPr>
              <a:t> </a:t>
            </a:r>
            <a:r>
              <a:rPr lang="es-ES" sz="2000" dirty="0" smtClean="0"/>
              <a:t>–que se va a convertir para Nietzsche en el auténtico objeto de reflexión filosófica-  es </a:t>
            </a:r>
            <a:r>
              <a:rPr lang="es-ES" sz="2000" b="1" dirty="0" smtClean="0"/>
              <a:t>una manifestación de la </a:t>
            </a:r>
            <a:r>
              <a:rPr lang="es-ES" sz="2000" b="1" u="sng" dirty="0" smtClean="0">
                <a:solidFill>
                  <a:srgbClr val="00B050"/>
                </a:solidFill>
              </a:rPr>
              <a:t>voluntad de poder </a:t>
            </a:r>
            <a:r>
              <a:rPr lang="es-ES" sz="2000" b="1" dirty="0" smtClean="0">
                <a:solidFill>
                  <a:srgbClr val="00B050"/>
                </a:solidFill>
              </a:rPr>
              <a:t>      </a:t>
            </a:r>
            <a:r>
              <a:rPr lang="es-ES" sz="2000" dirty="0" smtClean="0"/>
              <a:t>de la </a:t>
            </a:r>
            <a:r>
              <a:rPr lang="es-ES" sz="2000" b="1" dirty="0" smtClean="0"/>
              <a:t>pasión por afirmarse, por imponerse para lograr la satisfacción de sus impulsos e instintos</a:t>
            </a:r>
            <a:r>
              <a:rPr lang="es-ES" sz="2000" dirty="0" smtClean="0"/>
              <a:t>.</a:t>
            </a:r>
          </a:p>
          <a:p>
            <a:pPr lvl="1"/>
            <a:r>
              <a:rPr lang="es-ES" sz="2000" dirty="0" smtClean="0"/>
              <a:t>Nietzsche distingue </a:t>
            </a:r>
            <a:r>
              <a:rPr lang="es-ES" sz="2000" b="1" dirty="0" smtClean="0"/>
              <a:t>dos tipos de </a:t>
            </a:r>
            <a:r>
              <a:rPr lang="es-ES" sz="2000" b="1" dirty="0" smtClean="0">
                <a:solidFill>
                  <a:srgbClr val="FF0000"/>
                </a:solidFill>
              </a:rPr>
              <a:t>fuerzas</a:t>
            </a:r>
            <a:r>
              <a:rPr lang="es-ES" sz="2000" dirty="0" smtClean="0"/>
              <a:t>:</a:t>
            </a:r>
          </a:p>
          <a:p>
            <a:pPr marL="274320" lvl="1" indent="0">
              <a:buNone/>
            </a:pPr>
            <a:r>
              <a:rPr lang="es-ES" sz="2000" dirty="0"/>
              <a:t>	</a:t>
            </a:r>
            <a:r>
              <a:rPr lang="es-ES" sz="2000" dirty="0" smtClean="0"/>
              <a:t>-  una </a:t>
            </a:r>
            <a:r>
              <a:rPr lang="es-ES" sz="2000" b="1" dirty="0" smtClean="0">
                <a:solidFill>
                  <a:srgbClr val="FF0000"/>
                </a:solidFill>
              </a:rPr>
              <a:t>fuerza activa</a:t>
            </a:r>
            <a:r>
              <a:rPr lang="es-ES" sz="2000" dirty="0" smtClean="0"/>
              <a:t>, que es la </a:t>
            </a:r>
            <a:r>
              <a:rPr lang="es-ES" sz="2000" b="1" dirty="0" smtClean="0"/>
              <a:t>vida ascendente que surge y desea </a:t>
            </a:r>
            <a:r>
              <a:rPr lang="es-ES" sz="2000" b="1" dirty="0" smtClean="0">
                <a:solidFill>
                  <a:srgbClr val="00B050"/>
                </a:solidFill>
              </a:rPr>
              <a:t>aparecer: las dominantes</a:t>
            </a:r>
            <a:endParaRPr lang="es-ES" sz="2000" dirty="0" smtClean="0"/>
          </a:p>
          <a:p>
            <a:pPr marL="274320" lvl="1" indent="0">
              <a:buNone/>
            </a:pPr>
            <a:r>
              <a:rPr lang="es-ES" sz="2000" dirty="0"/>
              <a:t>	</a:t>
            </a:r>
            <a:r>
              <a:rPr lang="es-ES" sz="2000" dirty="0" smtClean="0"/>
              <a:t>- y una </a:t>
            </a:r>
            <a:r>
              <a:rPr lang="es-ES" sz="2000" b="1" dirty="0" smtClean="0">
                <a:solidFill>
                  <a:srgbClr val="FF0000"/>
                </a:solidFill>
              </a:rPr>
              <a:t>fuerza reactiva</a:t>
            </a:r>
            <a:r>
              <a:rPr lang="es-ES" sz="2000" dirty="0" smtClean="0"/>
              <a:t>, que es la </a:t>
            </a:r>
            <a:r>
              <a:rPr lang="es-ES" sz="2000" b="1" dirty="0" smtClean="0"/>
              <a:t>vida decadente que desea </a:t>
            </a:r>
            <a:r>
              <a:rPr lang="es-ES" sz="2000" b="1" dirty="0" smtClean="0">
                <a:solidFill>
                  <a:srgbClr val="00B050"/>
                </a:solidFill>
              </a:rPr>
              <a:t>desaparecer</a:t>
            </a:r>
            <a:r>
              <a:rPr lang="es-ES" sz="2000" b="1" dirty="0" smtClean="0"/>
              <a:t>, cansada de vivir, que desea el más allá, que no es más que la </a:t>
            </a:r>
            <a:r>
              <a:rPr lang="es-ES" sz="2000" b="1" dirty="0" smtClean="0"/>
              <a:t>nada: las </a:t>
            </a:r>
            <a:r>
              <a:rPr lang="es-ES" sz="2000" b="1" dirty="0" smtClean="0">
                <a:solidFill>
                  <a:srgbClr val="00B050"/>
                </a:solidFill>
              </a:rPr>
              <a:t>dominadas</a:t>
            </a:r>
            <a:endParaRPr lang="es-ES" sz="2000" b="1" dirty="0" smtClean="0">
              <a:solidFill>
                <a:srgbClr val="00B050"/>
              </a:solidFill>
            </a:endParaRPr>
          </a:p>
          <a:p>
            <a:pPr marL="274320" lvl="1" indent="0">
              <a:buNone/>
            </a:pPr>
            <a:endParaRPr lang="es-ES" sz="2000" b="1" dirty="0" smtClean="0"/>
          </a:p>
          <a:p>
            <a:pPr lvl="1"/>
            <a:r>
              <a:rPr lang="es-ES" sz="2000" b="1" dirty="0" smtClean="0"/>
              <a:t>La </a:t>
            </a:r>
            <a:r>
              <a:rPr lang="es-ES" sz="2000" b="1" dirty="0" smtClean="0">
                <a:solidFill>
                  <a:srgbClr val="00B050"/>
                </a:solidFill>
              </a:rPr>
              <a:t>vida</a:t>
            </a:r>
            <a:r>
              <a:rPr lang="es-ES" sz="2000" b="1" dirty="0" smtClean="0"/>
              <a:t> </a:t>
            </a:r>
            <a:r>
              <a:rPr lang="es-ES" sz="2000" dirty="0" smtClean="0"/>
              <a:t>en general, </a:t>
            </a:r>
            <a:r>
              <a:rPr lang="es-ES" sz="2000" b="1" dirty="0" smtClean="0"/>
              <a:t>y </a:t>
            </a:r>
            <a:r>
              <a:rPr lang="es-ES" sz="2000" b="1" dirty="0" smtClean="0">
                <a:solidFill>
                  <a:srgbClr val="00B050"/>
                </a:solidFill>
              </a:rPr>
              <a:t>el ser humano </a:t>
            </a:r>
            <a:r>
              <a:rPr lang="es-ES" sz="2000" dirty="0" smtClean="0"/>
              <a:t>en particular, </a:t>
            </a:r>
            <a:r>
              <a:rPr lang="es-ES" sz="2000" b="1" dirty="0" smtClean="0"/>
              <a:t>es algo cambiante </a:t>
            </a:r>
            <a:r>
              <a:rPr lang="es-ES" sz="2000" dirty="0" smtClean="0"/>
              <a:t>    No tienen una esencia fija y determinada.    </a:t>
            </a:r>
            <a:r>
              <a:rPr lang="es-ES" sz="2000" b="1" dirty="0" smtClean="0"/>
              <a:t>Están en continua transformación y luchan por imponerse   </a:t>
            </a:r>
            <a:r>
              <a:rPr lang="es-ES" sz="2000" dirty="0" smtClean="0"/>
              <a:t> </a:t>
            </a:r>
            <a:r>
              <a:rPr lang="es-ES" sz="2000" dirty="0" smtClean="0">
                <a:solidFill>
                  <a:srgbClr val="FF0000"/>
                </a:solidFill>
              </a:rPr>
              <a:t>Este </a:t>
            </a:r>
            <a:r>
              <a:rPr lang="es-ES" sz="2000" b="1" u="sng" dirty="0" smtClean="0">
                <a:solidFill>
                  <a:srgbClr val="FF0000"/>
                </a:solidFill>
              </a:rPr>
              <a:t>carácter dinámico </a:t>
            </a:r>
            <a:r>
              <a:rPr lang="es-ES" sz="2000" dirty="0" smtClean="0">
                <a:solidFill>
                  <a:srgbClr val="FF0000"/>
                </a:solidFill>
              </a:rPr>
              <a:t>de la realidad </a:t>
            </a:r>
            <a:r>
              <a:rPr lang="es-ES" sz="2000" b="1" dirty="0" smtClean="0">
                <a:solidFill>
                  <a:srgbClr val="FF0000"/>
                </a:solidFill>
              </a:rPr>
              <a:t>impide una explicación estática –científica-  del cambio </a:t>
            </a:r>
            <a:r>
              <a:rPr lang="es-ES" sz="2000" dirty="0" smtClean="0">
                <a:solidFill>
                  <a:srgbClr val="FF0000"/>
                </a:solidFill>
              </a:rPr>
              <a:t>de cualquier realidad</a:t>
            </a:r>
            <a:r>
              <a:rPr lang="es-ES" sz="2000" dirty="0" smtClean="0"/>
              <a:t>.     </a:t>
            </a:r>
            <a:r>
              <a:rPr lang="es-ES" sz="2000" b="1" dirty="0" smtClean="0"/>
              <a:t>No hay modelos ideales estáticos –como pensaba Platón-</a:t>
            </a:r>
            <a:r>
              <a:rPr lang="es-ES" sz="2000" dirty="0" smtClean="0"/>
              <a:t>(Mundo de las Ideas).</a:t>
            </a:r>
          </a:p>
          <a:p>
            <a:pPr marL="274320" lvl="1" indent="0" algn="ctr">
              <a:buNone/>
            </a:pPr>
            <a:r>
              <a:rPr lang="es-ES" sz="2000" dirty="0" smtClean="0">
                <a:solidFill>
                  <a:srgbClr val="FFC000"/>
                </a:solidFill>
              </a:rPr>
              <a:t>La </a:t>
            </a:r>
            <a:r>
              <a:rPr lang="es-ES" sz="2000" b="1" u="sng" dirty="0" smtClean="0">
                <a:solidFill>
                  <a:srgbClr val="FFC000"/>
                </a:solidFill>
              </a:rPr>
              <a:t>voluntad de poder </a:t>
            </a:r>
            <a:r>
              <a:rPr lang="es-ES" sz="2000" dirty="0" smtClean="0">
                <a:solidFill>
                  <a:srgbClr val="FFC000"/>
                </a:solidFill>
              </a:rPr>
              <a:t>no tiene pues, un ideal que alcanzar, </a:t>
            </a:r>
            <a:r>
              <a:rPr lang="es-ES" sz="2000" b="1" dirty="0" smtClean="0">
                <a:solidFill>
                  <a:srgbClr val="FFC000"/>
                </a:solidFill>
              </a:rPr>
              <a:t>no hay racionalidad en su proceder</a:t>
            </a:r>
            <a:r>
              <a:rPr lang="es-ES" sz="2000" dirty="0" smtClean="0">
                <a:solidFill>
                  <a:srgbClr val="FFC000"/>
                </a:solidFill>
              </a:rPr>
              <a:t>, sino </a:t>
            </a:r>
            <a:r>
              <a:rPr lang="es-ES" sz="2000" b="1" dirty="0" smtClean="0">
                <a:solidFill>
                  <a:srgbClr val="FFC000"/>
                </a:solidFill>
              </a:rPr>
              <a:t>simplemente el ciego e irrefrenable impulso por imponerse</a:t>
            </a:r>
            <a:r>
              <a:rPr lang="es-ES" sz="2000" dirty="0" smtClean="0">
                <a:solidFill>
                  <a:srgbClr val="FFC000"/>
                </a:solidFill>
              </a:rPr>
              <a:t>.</a:t>
            </a:r>
          </a:p>
        </p:txBody>
      </p:sp>
      <p:cxnSp>
        <p:nvCxnSpPr>
          <p:cNvPr id="5" name="Conector recto de flecha 4"/>
          <p:cNvCxnSpPr/>
          <p:nvPr/>
        </p:nvCxnSpPr>
        <p:spPr>
          <a:xfrm>
            <a:off x="9341224" y="1810871"/>
            <a:ext cx="358588" cy="17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5322604" y="2232059"/>
            <a:ext cx="4123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Flecha abajo 7"/>
          <p:cNvSpPr/>
          <p:nvPr/>
        </p:nvSpPr>
        <p:spPr>
          <a:xfrm>
            <a:off x="6078071" y="4011934"/>
            <a:ext cx="591670" cy="3585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 name="Conector recto de flecha 9"/>
          <p:cNvCxnSpPr/>
          <p:nvPr/>
        </p:nvCxnSpPr>
        <p:spPr>
          <a:xfrm>
            <a:off x="8841428" y="4605963"/>
            <a:ext cx="3585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3639671" y="4763073"/>
            <a:ext cx="161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4087906" y="5269424"/>
            <a:ext cx="358588" cy="17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Flecha abajo 14"/>
          <p:cNvSpPr/>
          <p:nvPr/>
        </p:nvSpPr>
        <p:spPr>
          <a:xfrm>
            <a:off x="6182687" y="5412510"/>
            <a:ext cx="591670" cy="286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50259" y="788894"/>
            <a:ext cx="10177989" cy="5383306"/>
          </a:xfrm>
        </p:spPr>
        <p:txBody>
          <a:bodyPr>
            <a:normAutofit/>
          </a:bodyPr>
          <a:lstStyle/>
          <a:p>
            <a:r>
              <a:rPr lang="es-ES" dirty="0"/>
              <a:t>¿No oísteis hablar de aquel loco que en pleno día corría por la plaza pública con una linterna encendida, gritando sin cesar: «¡Busco a Dios! ¡Busco a Dios!». Como estaban presentes muchos que no creían en Dios, sus gritos provocaron la risa. [...] El loco se encaró con ellos, y clavándoles la mirada, exclamó: ¿</a:t>
            </a:r>
            <a:r>
              <a:rPr lang="es-ES" b="1" dirty="0"/>
              <a:t>Dónde está Dios? Os lo voy a decir. Le hemos matado; vosotros y yo, todos nosotros somos sus asesinos</a:t>
            </a:r>
            <a:r>
              <a:rPr lang="es-ES" dirty="0"/>
              <a:t>. Pero ¿cómo hemos podido hacerlo? ¿Cómo pudimos vaciar el mar? ¿Quién nos dio la esponja para borrar el horizonte? ¿Qué hemos hecho después de desprender a la Tierra de la órbita del sol? [...] ¿No caemos sin cesar? ¿No caemos hacia adelante, hacia atrás, en todas direcciones? ¿Hay todavía un arriba y un abajo? ¿Flotamos en una nada infinita? ¿Nos persigue el vacío [...]? ¿No hace más frío? ¿No veis de continuo acercarse la noche, cada vez más cerrada? [...] </a:t>
            </a:r>
            <a:r>
              <a:rPr lang="es-ES" b="1" dirty="0"/>
              <a:t>¡Dios ha muerto!</a:t>
            </a:r>
            <a:r>
              <a:rPr lang="es-ES" dirty="0"/>
              <a:t> [...] ¡Y nosotros le dimos muerte! ¡Cómo consolarnos nosotros, asesinos entre los asesinos! Lo más sagrado, lo más poderoso que había hasta ahora en el mundo ha teñido con su sangre nuestro cuchillo. ¿Quién borrará esa mancha de sangre? ¿Qué agua servirá para purificarnos? </a:t>
            </a:r>
            <a:r>
              <a:rPr lang="es-ES" b="1" dirty="0"/>
              <a:t>[...] La enormidad de este acto, ¿no es demasiado grande para nosotros?</a:t>
            </a:r>
          </a:p>
          <a:p>
            <a:pPr marL="0" indent="0">
              <a:buNone/>
            </a:pPr>
            <a:r>
              <a:rPr lang="es-ES" i="1" dirty="0" smtClean="0"/>
              <a:t>								La </a:t>
            </a:r>
            <a:r>
              <a:rPr lang="es-ES" i="1" dirty="0"/>
              <a:t>gaya ciencia</a:t>
            </a:r>
            <a:r>
              <a:rPr lang="es-ES" dirty="0"/>
              <a:t>.</a:t>
            </a:r>
          </a:p>
          <a:p>
            <a:endParaRPr lang="es-ES" dirty="0"/>
          </a:p>
        </p:txBody>
      </p:sp>
    </p:spTree>
    <p:extLst>
      <p:ext uri="{BB962C8B-B14F-4D97-AF65-F5344CB8AC3E}">
        <p14:creationId xmlns:p14="http://schemas.microsoft.com/office/powerpoint/2010/main" val="16832533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6176</TotalTime>
  <Words>3463</Words>
  <Application>Microsoft Office PowerPoint</Application>
  <PresentationFormat>Panorámica</PresentationFormat>
  <Paragraphs>145</Paragraphs>
  <Slides>22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Rockwell</vt:lpstr>
      <vt:lpstr>Rockwell Condensed</vt:lpstr>
      <vt:lpstr>Wingdings</vt:lpstr>
      <vt:lpstr>Tipo de madera</vt:lpstr>
      <vt:lpstr>Búsqueda de información:  Friedrich w. Nietzsche</vt:lpstr>
      <vt:lpstr>Friedrich W. nietzsche  (1844-1900 d.C.)</vt:lpstr>
      <vt:lpstr>VIDA</vt:lpstr>
      <vt:lpstr>Obra </vt:lpstr>
      <vt:lpstr>Presentación de PowerPoint</vt:lpstr>
      <vt:lpstr>Plan de la filosofía de NIETZSCHE:</vt:lpstr>
      <vt:lpstr>A) El problema de la realidad (i):  la vida como voluntad de poder</vt:lpstr>
      <vt:lpstr>A) El problema de la realidad (II)</vt:lpstr>
      <vt:lpstr>Presentación de PowerPoint</vt:lpstr>
      <vt:lpstr>B) El problema del conocimiento (III): el perspectivismo</vt:lpstr>
      <vt:lpstr>B) El problema del conocimiento (IV):</vt:lpstr>
      <vt:lpstr>c) El problema de la naturaleza humana (i): la idea de “superhombre”</vt:lpstr>
      <vt:lpstr>c) El problema de la naturaleza humana (Ii):</vt:lpstr>
      <vt:lpstr>c) El problema de la naturaleza humana (IiI):</vt:lpstr>
      <vt:lpstr>Presentación de PowerPoint</vt:lpstr>
      <vt:lpstr>d) El problema de la moral (i): LA “moral de los señores” Vs. MORAL DE LOS ESCLAVOS</vt:lpstr>
      <vt:lpstr>D) El problema de la moral (Ii):</vt:lpstr>
      <vt:lpstr>e) El problema de la sociedad (i): la destrucción del estado</vt:lpstr>
      <vt:lpstr>e) El problema de la sociedad (Ii):</vt:lpstr>
      <vt:lpstr>Presentación de PowerPoint</vt:lpstr>
      <vt:lpstr>Lectura de textos: Nietzsche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FILOSOFÍA 1º</dc:title>
  <dc:creator>Joaquín G.</dc:creator>
  <cp:lastModifiedBy>Mireya Ferrer de Oya</cp:lastModifiedBy>
  <cp:revision>420</cp:revision>
  <dcterms:created xsi:type="dcterms:W3CDTF">2015-09-04T02:56:26Z</dcterms:created>
  <dcterms:modified xsi:type="dcterms:W3CDTF">2021-04-21T14:22:59Z</dcterms:modified>
</cp:coreProperties>
</file>