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71" r:id="rId2"/>
    <p:sldId id="284" r:id="rId3"/>
    <p:sldId id="285" r:id="rId4"/>
    <p:sldId id="382" r:id="rId5"/>
    <p:sldId id="383" r:id="rId6"/>
    <p:sldId id="442" r:id="rId7"/>
    <p:sldId id="412" r:id="rId8"/>
    <p:sldId id="443" r:id="rId9"/>
    <p:sldId id="444" r:id="rId10"/>
    <p:sldId id="447" r:id="rId11"/>
    <p:sldId id="472" r:id="rId12"/>
    <p:sldId id="413" r:id="rId13"/>
    <p:sldId id="448" r:id="rId14"/>
    <p:sldId id="384" r:id="rId15"/>
    <p:sldId id="475" r:id="rId16"/>
    <p:sldId id="395" r:id="rId17"/>
    <p:sldId id="473" r:id="rId18"/>
    <p:sldId id="474" r:id="rId19"/>
    <p:sldId id="451" r:id="rId20"/>
    <p:sldId id="450" r:id="rId21"/>
    <p:sldId id="449" r:id="rId22"/>
    <p:sldId id="452" r:id="rId23"/>
    <p:sldId id="454" r:id="rId24"/>
    <p:sldId id="453" r:id="rId25"/>
    <p:sldId id="455" r:id="rId26"/>
    <p:sldId id="457" r:id="rId27"/>
    <p:sldId id="456" r:id="rId28"/>
    <p:sldId id="464" r:id="rId29"/>
    <p:sldId id="458" r:id="rId30"/>
    <p:sldId id="465" r:id="rId31"/>
    <p:sldId id="462" r:id="rId32"/>
    <p:sldId id="463" r:id="rId33"/>
    <p:sldId id="459" r:id="rId34"/>
    <p:sldId id="466" r:id="rId35"/>
    <p:sldId id="461" r:id="rId36"/>
    <p:sldId id="460" r:id="rId37"/>
    <p:sldId id="470" r:id="rId38"/>
    <p:sldId id="467" r:id="rId39"/>
    <p:sldId id="468" r:id="rId40"/>
    <p:sldId id="446"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471"/>
            <p14:sldId id="284"/>
            <p14:sldId id="285"/>
            <p14:sldId id="382"/>
            <p14:sldId id="383"/>
            <p14:sldId id="442"/>
            <p14:sldId id="412"/>
            <p14:sldId id="443"/>
            <p14:sldId id="444"/>
            <p14:sldId id="447"/>
            <p14:sldId id="472"/>
            <p14:sldId id="413"/>
            <p14:sldId id="448"/>
            <p14:sldId id="384"/>
            <p14:sldId id="475"/>
            <p14:sldId id="395"/>
            <p14:sldId id="473"/>
            <p14:sldId id="474"/>
            <p14:sldId id="451"/>
            <p14:sldId id="450"/>
            <p14:sldId id="449"/>
            <p14:sldId id="452"/>
            <p14:sldId id="454"/>
            <p14:sldId id="453"/>
            <p14:sldId id="455"/>
            <p14:sldId id="457"/>
            <p14:sldId id="456"/>
            <p14:sldId id="464"/>
            <p14:sldId id="458"/>
            <p14:sldId id="465"/>
            <p14:sldId id="462"/>
            <p14:sldId id="463"/>
            <p14:sldId id="459"/>
            <p14:sldId id="466"/>
            <p14:sldId id="461"/>
            <p14:sldId id="460"/>
            <p14:sldId id="470"/>
            <p14:sldId id="467"/>
            <p14:sldId id="468"/>
            <p14:sldId id="446"/>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1" autoAdjust="0"/>
    <p:restoredTop sz="94624" autoAdjust="0"/>
  </p:normalViewPr>
  <p:slideViewPr>
    <p:cSldViewPr snapToGrid="0">
      <p:cViewPr varScale="1">
        <p:scale>
          <a:sx n="69" d="100"/>
          <a:sy n="69" d="100"/>
        </p:scale>
        <p:origin x="816" y="72"/>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27/02/2020</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27/02/2020</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27/02/2020</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27/02/2020</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2857" y="0"/>
            <a:ext cx="11132457" cy="6662057"/>
          </a:xfrm>
        </p:spPr>
        <p:txBody>
          <a:bodyPr>
            <a:noAutofit/>
          </a:bodyPr>
          <a:lstStyle/>
          <a:p>
            <a:r>
              <a:rPr lang="es-ES" sz="2400" dirty="0"/>
              <a:t>La </a:t>
            </a:r>
            <a:r>
              <a:rPr lang="es-ES" sz="2400" b="1" dirty="0"/>
              <a:t>metafísica</a:t>
            </a:r>
            <a:r>
              <a:rPr lang="es-ES" sz="2400" dirty="0"/>
              <a:t>, conocimiento especulativo de la razón, completamente aislado, que se levanta enteramente por encima de lo que enseña la experiencia, con meros conceptos (no aplicándolos a la intuición, como hacen las matemáticas), donde, por tanto, </a:t>
            </a:r>
            <a:r>
              <a:rPr lang="es-ES" sz="2400" b="1" dirty="0"/>
              <a:t>la razón ha de ser discípula de sí misma</a:t>
            </a:r>
            <a:r>
              <a:rPr lang="es-ES" sz="2400" dirty="0"/>
              <a:t>, no ha tenido hasta ahora la suerte de poder tomar el camino seguro de la ciencia. Y ello a pesar de ser más antigua que todas las demás y de que seguiría existiendo aunque éstas desaparecieran totalmente en el abismo de una barbarie que lo aniquilara todo. Efectivamente, en la metafísica la razón se atasca continuamente</a:t>
            </a:r>
            <a:r>
              <a:rPr lang="es-ES" sz="2400" b="1" dirty="0"/>
              <a:t>, incluso cuando, hallándose frente a leyes que la experiencia más ordinaria confirma, ella se empeña en conocerlas a priori</a:t>
            </a:r>
            <a:r>
              <a:rPr lang="es-ES" sz="2400" dirty="0"/>
              <a:t>. Incontables veces hay que volver atrás en la metafísica, ya que se advierte que el camino no conduce a donde se quiere ir. Por lo que toca a la unanimidad de lo que sus partidarios afirman, está aún tan lejos de ser un hecho, que más bien es un campo de batalla realmente destinado, al parecer, a ejercitar las fuerzas propias en un combate donde ninguno de los contendientes ha logrado jamás conquistar el más pequeño terreno ni fundar sobre su victoria una posesión duradera. </a:t>
            </a:r>
            <a:r>
              <a:rPr lang="es-ES" sz="2400" b="1" dirty="0"/>
              <a:t>No hay, pues, duda de que su modo de proceder, ha consistido, hasta la fecha, en un mero andar a tientas y, lo que es peor, a base de simples </a:t>
            </a:r>
            <a:r>
              <a:rPr lang="es-ES" sz="2400" b="1" dirty="0" smtClean="0"/>
              <a:t>conceptos.</a:t>
            </a:r>
          </a:p>
          <a:p>
            <a:pPr marL="0" indent="0" algn="r">
              <a:buNone/>
            </a:pPr>
            <a:r>
              <a:rPr lang="es-ES" sz="2400" b="1" dirty="0" smtClean="0"/>
              <a:t>Kant</a:t>
            </a:r>
          </a:p>
        </p:txBody>
      </p:sp>
    </p:spTree>
    <p:extLst>
      <p:ext uri="{BB962C8B-B14F-4D97-AF65-F5344CB8AC3E}">
        <p14:creationId xmlns:p14="http://schemas.microsoft.com/office/powerpoint/2010/main" val="423204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6648" y="0"/>
            <a:ext cx="10058400" cy="1609344"/>
          </a:xfrm>
        </p:spPr>
        <p:txBody>
          <a:bodyPr/>
          <a:lstStyle/>
          <a:p>
            <a:r>
              <a:rPr lang="es-ES" dirty="0" smtClean="0"/>
              <a:t>CONTEXTO TEÓRICO DE LA OBRA DE MARX</a:t>
            </a:r>
            <a:endParaRPr lang="es-ES" dirty="0"/>
          </a:p>
        </p:txBody>
      </p:sp>
      <p:sp>
        <p:nvSpPr>
          <p:cNvPr id="3" name="2 Marcador de contenido"/>
          <p:cNvSpPr>
            <a:spLocks noGrp="1"/>
          </p:cNvSpPr>
          <p:nvPr>
            <p:ph idx="1"/>
          </p:nvPr>
        </p:nvSpPr>
        <p:spPr>
          <a:xfrm>
            <a:off x="866648" y="1393371"/>
            <a:ext cx="10294838" cy="5297715"/>
          </a:xfrm>
        </p:spPr>
        <p:txBody>
          <a:bodyPr>
            <a:normAutofit/>
          </a:bodyPr>
          <a:lstStyle/>
          <a:p>
            <a:r>
              <a:rPr lang="es-ES" b="1" dirty="0" smtClean="0">
                <a:solidFill>
                  <a:srgbClr val="FF0000"/>
                </a:solidFill>
              </a:rPr>
              <a:t>Crítica y reinterpretación del idealismo de Hegel </a:t>
            </a:r>
            <a:r>
              <a:rPr lang="es-ES" dirty="0" smtClean="0"/>
              <a:t>(Izquierda hegeliana, dialéctica).</a:t>
            </a:r>
          </a:p>
          <a:p>
            <a:pPr lvl="1"/>
            <a:r>
              <a:rPr lang="es-ES" sz="2000" dirty="0" smtClean="0"/>
              <a:t>Inhumanas condiciones de vida del proletariado= Imposibilidad de haber llegado al fin de la Historia –</a:t>
            </a:r>
            <a:r>
              <a:rPr lang="es-ES" sz="2000" b="1" dirty="0" smtClean="0"/>
              <a:t>no autorrealización del “Espíritu absoluto” </a:t>
            </a:r>
            <a:r>
              <a:rPr lang="es-ES" sz="2000" dirty="0" smtClean="0"/>
              <a:t>hegeliano-</a:t>
            </a:r>
          </a:p>
          <a:p>
            <a:pPr lvl="1"/>
            <a:r>
              <a:rPr lang="es-ES" sz="2000" b="1" dirty="0" smtClean="0"/>
              <a:t>No todo lo real es racional </a:t>
            </a:r>
            <a:r>
              <a:rPr lang="es-ES" sz="2000" dirty="0" smtClean="0"/>
              <a:t>(Explotación trabajadores).</a:t>
            </a:r>
          </a:p>
          <a:p>
            <a:pPr lvl="1"/>
            <a:r>
              <a:rPr lang="es-ES" sz="2000" b="1" dirty="0" smtClean="0"/>
              <a:t>Filosofía hegeliana </a:t>
            </a:r>
            <a:r>
              <a:rPr lang="es-ES" sz="2000" dirty="0" smtClean="0"/>
              <a:t>se convierte en </a:t>
            </a:r>
            <a:r>
              <a:rPr lang="es-ES" sz="2000" b="1" dirty="0" smtClean="0"/>
              <a:t>justificadora de todos los males</a:t>
            </a:r>
            <a:r>
              <a:rPr lang="es-ES" sz="2000" dirty="0" smtClean="0"/>
              <a:t>, al considerarlos inevitables.</a:t>
            </a:r>
          </a:p>
          <a:p>
            <a:pPr lvl="1"/>
            <a:r>
              <a:rPr lang="es-ES" sz="2000" b="1" dirty="0" smtClean="0"/>
              <a:t>No es el “Espíritu” lo que se desarrolla en la historia, sino</a:t>
            </a:r>
            <a:r>
              <a:rPr lang="es-ES" sz="2000" dirty="0" smtClean="0"/>
              <a:t> </a:t>
            </a:r>
            <a:r>
              <a:rPr lang="es-ES" sz="2000" b="1" dirty="0" smtClean="0"/>
              <a:t>las condiciones materiales de la vida de los sujetos</a:t>
            </a:r>
            <a:r>
              <a:rPr lang="es-ES" sz="2000" dirty="0" smtClean="0"/>
              <a:t>. (Realidad material determina el pensamiento, las creencias…)</a:t>
            </a:r>
          </a:p>
          <a:p>
            <a:r>
              <a:rPr lang="es-ES" sz="2200" b="1" dirty="0" smtClean="0">
                <a:solidFill>
                  <a:srgbClr val="FF0000"/>
                </a:solidFill>
              </a:rPr>
              <a:t>Influencia y crítica de </a:t>
            </a:r>
            <a:r>
              <a:rPr lang="es-ES" sz="2200" b="1" dirty="0" err="1" smtClean="0">
                <a:solidFill>
                  <a:srgbClr val="FF0000"/>
                </a:solidFill>
              </a:rPr>
              <a:t>Feuerbach</a:t>
            </a:r>
            <a:r>
              <a:rPr lang="es-ES" sz="2200" b="1" dirty="0" smtClean="0">
                <a:solidFill>
                  <a:srgbClr val="FF0000"/>
                </a:solidFill>
              </a:rPr>
              <a:t> </a:t>
            </a:r>
            <a:r>
              <a:rPr lang="es-ES" sz="2200" dirty="0" smtClean="0"/>
              <a:t>(Alienación religiosa, Dios como ilusión de los seres humanos insatisfechos con su vida)</a:t>
            </a:r>
          </a:p>
          <a:p>
            <a:pPr marL="274320" lvl="1" indent="0">
              <a:buNone/>
            </a:pPr>
            <a:r>
              <a:rPr lang="es-ES" b="1" dirty="0" smtClean="0"/>
              <a:t>	</a:t>
            </a:r>
            <a:r>
              <a:rPr lang="es-ES" sz="2200" b="1" dirty="0" smtClean="0">
                <a:solidFill>
                  <a:srgbClr val="00B050"/>
                </a:solidFill>
              </a:rPr>
              <a:t>Para Marx</a:t>
            </a:r>
            <a:r>
              <a:rPr lang="es-ES" sz="2200" dirty="0" smtClean="0">
                <a:solidFill>
                  <a:srgbClr val="00B050"/>
                </a:solidFill>
              </a:rPr>
              <a:t>, es </a:t>
            </a:r>
            <a:r>
              <a:rPr lang="es-ES" sz="2200" b="1" dirty="0" smtClean="0">
                <a:solidFill>
                  <a:srgbClr val="00B050"/>
                </a:solidFill>
              </a:rPr>
              <a:t>la </a:t>
            </a:r>
            <a:r>
              <a:rPr lang="es-ES" sz="2200" b="1" u="sng" dirty="0" smtClean="0">
                <a:solidFill>
                  <a:srgbClr val="00B050"/>
                </a:solidFill>
              </a:rPr>
              <a:t>alienación económica </a:t>
            </a:r>
            <a:r>
              <a:rPr lang="es-ES" sz="2200" b="1" dirty="0" smtClean="0">
                <a:solidFill>
                  <a:srgbClr val="00B050"/>
                </a:solidFill>
              </a:rPr>
              <a:t>la que está en la base de cualquier otra alienación.</a:t>
            </a:r>
          </a:p>
          <a:p>
            <a:r>
              <a:rPr lang="es-ES" sz="2200" b="1" dirty="0" smtClean="0">
                <a:solidFill>
                  <a:srgbClr val="FF0000"/>
                </a:solidFill>
              </a:rPr>
              <a:t>Crítica a los economistas clásicos ingleses </a:t>
            </a:r>
            <a:r>
              <a:rPr lang="es-ES" dirty="0" smtClean="0"/>
              <a:t>(Adam </a:t>
            </a:r>
            <a:r>
              <a:rPr lang="es-ES" b="1" dirty="0" smtClean="0"/>
              <a:t>Smith</a:t>
            </a:r>
            <a:r>
              <a:rPr lang="es-ES" dirty="0" smtClean="0"/>
              <a:t>)</a:t>
            </a:r>
          </a:p>
          <a:p>
            <a:pPr lvl="1"/>
            <a:endParaRPr lang="es-ES" sz="2000" dirty="0" smtClean="0"/>
          </a:p>
          <a:p>
            <a:endParaRPr lang="es-ES" sz="2200" dirty="0" smtClean="0"/>
          </a:p>
          <a:p>
            <a:endParaRPr lang="es-ES" dirty="0"/>
          </a:p>
        </p:txBody>
      </p:sp>
      <p:cxnSp>
        <p:nvCxnSpPr>
          <p:cNvPr id="5" name="Conector recto de flecha 4"/>
          <p:cNvCxnSpPr/>
          <p:nvPr/>
        </p:nvCxnSpPr>
        <p:spPr>
          <a:xfrm>
            <a:off x="1335314" y="5210629"/>
            <a:ext cx="435429" cy="23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23375"/>
            <a:ext cx="10058400" cy="1039368"/>
          </a:xfrm>
        </p:spPr>
        <p:txBody>
          <a:bodyPr/>
          <a:lstStyle/>
          <a:p>
            <a:r>
              <a:rPr lang="es-ES" dirty="0" smtClean="0"/>
              <a:t>influencia</a:t>
            </a:r>
            <a:endParaRPr lang="es-ES" dirty="0"/>
          </a:p>
        </p:txBody>
      </p:sp>
      <p:sp>
        <p:nvSpPr>
          <p:cNvPr id="3" name="Marcador de contenido 2"/>
          <p:cNvSpPr>
            <a:spLocks noGrp="1"/>
          </p:cNvSpPr>
          <p:nvPr>
            <p:ph idx="1"/>
          </p:nvPr>
        </p:nvSpPr>
        <p:spPr>
          <a:xfrm>
            <a:off x="464457" y="1698171"/>
            <a:ext cx="10663792" cy="4557486"/>
          </a:xfrm>
        </p:spPr>
        <p:txBody>
          <a:bodyPr>
            <a:normAutofit/>
          </a:bodyPr>
          <a:lstStyle/>
          <a:p>
            <a:r>
              <a:rPr lang="es-ES" dirty="0" smtClean="0"/>
              <a:t>Triple influencia de su pensamiento:</a:t>
            </a:r>
          </a:p>
          <a:p>
            <a:pPr marL="0" indent="0">
              <a:buNone/>
            </a:pPr>
            <a:r>
              <a:rPr lang="es-ES" dirty="0"/>
              <a:t>	</a:t>
            </a:r>
            <a:r>
              <a:rPr lang="es-ES" dirty="0" smtClean="0"/>
              <a:t>- </a:t>
            </a:r>
            <a:r>
              <a:rPr lang="es-ES" b="1" dirty="0" smtClean="0">
                <a:solidFill>
                  <a:srgbClr val="00B050"/>
                </a:solidFill>
              </a:rPr>
              <a:t>socialismo utópico       </a:t>
            </a:r>
            <a:r>
              <a:rPr lang="es-ES" dirty="0" smtClean="0"/>
              <a:t>calificación de Marx y Engels para diferenciarla de la propia: </a:t>
            </a:r>
            <a:r>
              <a:rPr lang="es-ES" dirty="0" smtClean="0">
                <a:solidFill>
                  <a:srgbClr val="00B050"/>
                </a:solidFill>
              </a:rPr>
              <a:t>socialismo científico</a:t>
            </a:r>
            <a:r>
              <a:rPr lang="es-ES" dirty="0" smtClean="0"/>
              <a:t>.</a:t>
            </a:r>
          </a:p>
          <a:p>
            <a:pPr marL="0" indent="0">
              <a:buNone/>
            </a:pPr>
            <a:r>
              <a:rPr lang="es-ES" dirty="0"/>
              <a:t>	</a:t>
            </a:r>
            <a:r>
              <a:rPr lang="es-ES" dirty="0" smtClean="0"/>
              <a:t>- Bagaje conceptual de los </a:t>
            </a:r>
            <a:r>
              <a:rPr lang="es-ES" b="1" dirty="0" smtClean="0">
                <a:solidFill>
                  <a:srgbClr val="00B050"/>
                </a:solidFill>
              </a:rPr>
              <a:t>economistas clásicos </a:t>
            </a:r>
            <a:r>
              <a:rPr lang="es-ES" dirty="0" smtClean="0"/>
              <a:t>    especialmente la noción de </a:t>
            </a:r>
            <a:r>
              <a:rPr lang="es-ES" dirty="0" smtClean="0">
                <a:solidFill>
                  <a:srgbClr val="00B050"/>
                </a:solidFill>
              </a:rPr>
              <a:t>trabajo</a:t>
            </a:r>
            <a:r>
              <a:rPr lang="es-ES" dirty="0" smtClean="0"/>
              <a:t>.</a:t>
            </a:r>
          </a:p>
          <a:p>
            <a:pPr marL="0" indent="0">
              <a:buNone/>
            </a:pPr>
            <a:r>
              <a:rPr lang="es-ES" dirty="0"/>
              <a:t>	</a:t>
            </a:r>
            <a:r>
              <a:rPr lang="es-ES" dirty="0" smtClean="0"/>
              <a:t>- </a:t>
            </a:r>
            <a:r>
              <a:rPr lang="es-ES" b="1" dirty="0" smtClean="0">
                <a:solidFill>
                  <a:srgbClr val="00B050"/>
                </a:solidFill>
              </a:rPr>
              <a:t>Hegelianismo</a:t>
            </a:r>
            <a:r>
              <a:rPr lang="es-ES" dirty="0" smtClean="0"/>
              <a:t>      del que adoptará alguna de sus teorías, pero desde una </a:t>
            </a:r>
            <a:r>
              <a:rPr lang="es-ES" dirty="0" smtClean="0">
                <a:solidFill>
                  <a:srgbClr val="00B050"/>
                </a:solidFill>
              </a:rPr>
              <a:t>perspectiva materialista</a:t>
            </a:r>
            <a:r>
              <a:rPr lang="es-ES" dirty="0" smtClean="0"/>
              <a:t>.</a:t>
            </a:r>
          </a:p>
          <a:p>
            <a:pPr marL="0" indent="0">
              <a:buNone/>
            </a:pPr>
            <a:endParaRPr lang="es-ES" dirty="0"/>
          </a:p>
          <a:p>
            <a:pPr marL="0" indent="0">
              <a:buNone/>
            </a:pPr>
            <a:r>
              <a:rPr lang="es-ES" sz="2400" b="1" dirty="0" smtClean="0">
                <a:solidFill>
                  <a:srgbClr val="FF0000"/>
                </a:solidFill>
              </a:rPr>
              <a:t>Realidad social    </a:t>
            </a:r>
            <a:r>
              <a:rPr lang="es-ES" dirty="0" smtClean="0"/>
              <a:t>Lo que diferencia al hombre de otros seres vivos es el trabajo (no el pensamiento)   el </a:t>
            </a:r>
            <a:r>
              <a:rPr lang="es-ES" sz="2400" b="1" dirty="0" smtClean="0">
                <a:solidFill>
                  <a:srgbClr val="00B050"/>
                </a:solidFill>
              </a:rPr>
              <a:t>trabajo</a:t>
            </a:r>
            <a:r>
              <a:rPr lang="es-ES" dirty="0" smtClean="0"/>
              <a:t> </a:t>
            </a:r>
            <a:r>
              <a:rPr lang="es-ES" b="1" dirty="0" smtClean="0"/>
              <a:t>es una actividad específicamente humana en la cual el hombre, por medio de instrumentos, trasforma la naturaleza en productos capaces de cubrir sus necesidades</a:t>
            </a:r>
          </a:p>
          <a:p>
            <a:pPr marL="0" indent="0">
              <a:buNone/>
            </a:pPr>
            <a:endParaRPr lang="es-ES" dirty="0"/>
          </a:p>
        </p:txBody>
      </p:sp>
      <p:sp>
        <p:nvSpPr>
          <p:cNvPr id="4" name="Flecha abajo 3"/>
          <p:cNvSpPr/>
          <p:nvPr/>
        </p:nvSpPr>
        <p:spPr>
          <a:xfrm>
            <a:off x="5544457" y="4049486"/>
            <a:ext cx="972457" cy="63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a:off x="4034972" y="2322286"/>
            <a:ext cx="420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7300686" y="3033486"/>
            <a:ext cx="275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3454400" y="3715657"/>
            <a:ext cx="319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2888344" y="4891315"/>
            <a:ext cx="275771"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2438400" y="5210629"/>
            <a:ext cx="232229"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29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0"/>
            <a:ext cx="10058400" cy="1175657"/>
          </a:xfrm>
        </p:spPr>
        <p:txBody>
          <a:bodyPr/>
          <a:lstStyle/>
          <a:p>
            <a:r>
              <a:rPr lang="es-ES" dirty="0" smtClean="0"/>
              <a:t>Plan de la filosofía de </a:t>
            </a:r>
            <a:r>
              <a:rPr lang="es-ES" dirty="0" err="1" smtClean="0"/>
              <a:t>marx</a:t>
            </a:r>
            <a:r>
              <a:rPr lang="es-ES" dirty="0" smtClean="0"/>
              <a:t>:</a:t>
            </a:r>
            <a:endParaRPr lang="es-ES" dirty="0"/>
          </a:p>
        </p:txBody>
      </p:sp>
      <p:sp>
        <p:nvSpPr>
          <p:cNvPr id="3" name="2 Marcador de contenido"/>
          <p:cNvSpPr>
            <a:spLocks noGrp="1"/>
          </p:cNvSpPr>
          <p:nvPr>
            <p:ph idx="1"/>
          </p:nvPr>
        </p:nvSpPr>
        <p:spPr>
          <a:xfrm>
            <a:off x="0" y="928914"/>
            <a:ext cx="11901713" cy="5929085"/>
          </a:xfrm>
        </p:spPr>
        <p:txBody>
          <a:bodyPr>
            <a:normAutofit lnSpcReduction="10000"/>
          </a:bodyPr>
          <a:lstStyle/>
          <a:p>
            <a:pPr>
              <a:buNone/>
            </a:pPr>
            <a:r>
              <a:rPr lang="es-ES" sz="2400" dirty="0" smtClean="0"/>
              <a:t>	Marx, como muchos filósofos antes que él, pretendió convertir la </a:t>
            </a:r>
            <a:r>
              <a:rPr lang="es-ES" sz="2800" b="1" dirty="0" smtClean="0">
                <a:solidFill>
                  <a:srgbClr val="FF0000"/>
                </a:solidFill>
              </a:rPr>
              <a:t>filosofía</a:t>
            </a:r>
            <a:r>
              <a:rPr lang="es-ES" sz="2400" dirty="0" smtClean="0"/>
              <a:t> en una </a:t>
            </a:r>
            <a:r>
              <a:rPr lang="es-ES" sz="2400" b="1" dirty="0" smtClean="0">
                <a:solidFill>
                  <a:srgbClr val="FF0000"/>
                </a:solidFill>
              </a:rPr>
              <a:t>ciencia</a:t>
            </a:r>
            <a:r>
              <a:rPr lang="es-ES" sz="2400" dirty="0" smtClean="0"/>
              <a:t> que fuera capaz de </a:t>
            </a:r>
            <a:r>
              <a:rPr lang="es-ES" sz="2400" b="1" dirty="0" smtClean="0">
                <a:solidFill>
                  <a:srgbClr val="00B050"/>
                </a:solidFill>
              </a:rPr>
              <a:t>explicar el conjunto de la realidad</a:t>
            </a:r>
            <a:r>
              <a:rPr lang="es-ES" sz="2400" dirty="0" smtClean="0"/>
              <a:t>, pero también quiso que su filosofía sirviera para </a:t>
            </a:r>
            <a:r>
              <a:rPr lang="es-ES" sz="2400" b="1" dirty="0" smtClean="0"/>
              <a:t>criticar la realidad histórica que le tocó vivir y </a:t>
            </a:r>
            <a:r>
              <a:rPr lang="es-ES" sz="2400" b="1" dirty="0" smtClean="0">
                <a:solidFill>
                  <a:srgbClr val="00B050"/>
                </a:solidFill>
              </a:rPr>
              <a:t>ayudar así a transformarla</a:t>
            </a:r>
            <a:r>
              <a:rPr lang="es-ES" sz="2400" dirty="0" smtClean="0"/>
              <a:t>. </a:t>
            </a:r>
          </a:p>
          <a:p>
            <a:pPr>
              <a:buNone/>
            </a:pPr>
            <a:r>
              <a:rPr lang="es-ES" sz="2400" dirty="0"/>
              <a:t>	</a:t>
            </a:r>
            <a:r>
              <a:rPr lang="es-ES" sz="2400" dirty="0" smtClean="0"/>
              <a:t>	Su filosofía tuvo, pues, dos </a:t>
            </a:r>
            <a:r>
              <a:rPr lang="es-ES" sz="2400" b="1" dirty="0" smtClean="0">
                <a:solidFill>
                  <a:srgbClr val="00B050"/>
                </a:solidFill>
              </a:rPr>
              <a:t>pretensiones</a:t>
            </a:r>
            <a:r>
              <a:rPr lang="es-ES" sz="2400" dirty="0" smtClean="0"/>
              <a:t> relacionadas entre sí:</a:t>
            </a:r>
          </a:p>
          <a:p>
            <a:pPr>
              <a:buNone/>
            </a:pPr>
            <a:endParaRPr lang="es-ES" sz="2400" dirty="0" smtClean="0"/>
          </a:p>
          <a:p>
            <a:pPr lvl="4"/>
            <a:r>
              <a:rPr lang="es-ES" sz="2400" b="1" dirty="0" smtClean="0">
                <a:solidFill>
                  <a:srgbClr val="00B050"/>
                </a:solidFill>
              </a:rPr>
              <a:t>De tipo </a:t>
            </a:r>
            <a:r>
              <a:rPr lang="es-ES" sz="2400" b="1" u="sng" dirty="0" smtClean="0">
                <a:solidFill>
                  <a:srgbClr val="00B050"/>
                </a:solidFill>
              </a:rPr>
              <a:t>teórico</a:t>
            </a:r>
            <a:r>
              <a:rPr lang="es-ES" sz="2400" b="1" dirty="0" smtClean="0">
                <a:solidFill>
                  <a:srgbClr val="00B050"/>
                </a:solidFill>
              </a:rPr>
              <a:t>: Explicar científicamente la realidad</a:t>
            </a:r>
            <a:r>
              <a:rPr lang="es-ES" sz="2400" dirty="0" smtClean="0"/>
              <a:t>. Dar cuenta del origen del universo, de la vida, del ser humano, de la sociedad, de la historia humana, con el objetivo principal de</a:t>
            </a:r>
            <a:r>
              <a:rPr lang="es-ES" sz="2400" b="1" dirty="0" smtClean="0"/>
              <a:t> descubrir el tipo de organización social en la que el ser humano se organizará como tal y alcanzará la verdadera libertad.</a:t>
            </a:r>
          </a:p>
          <a:p>
            <a:pPr lvl="4"/>
            <a:endParaRPr lang="es-ES" sz="2400" b="1" dirty="0" smtClean="0"/>
          </a:p>
          <a:p>
            <a:pPr lvl="4"/>
            <a:r>
              <a:rPr lang="es-ES" sz="2400" b="1" dirty="0" smtClean="0">
                <a:solidFill>
                  <a:srgbClr val="00B050"/>
                </a:solidFill>
              </a:rPr>
              <a:t>De tipo </a:t>
            </a:r>
            <a:r>
              <a:rPr lang="es-ES" sz="2400" b="1" u="sng" dirty="0" smtClean="0">
                <a:solidFill>
                  <a:srgbClr val="00B050"/>
                </a:solidFill>
              </a:rPr>
              <a:t>práctico</a:t>
            </a:r>
            <a:r>
              <a:rPr lang="es-ES" sz="2400" dirty="0" smtClean="0">
                <a:solidFill>
                  <a:srgbClr val="00B050"/>
                </a:solidFill>
              </a:rPr>
              <a:t>: Convencer al movimiento obrero y a los intelectuales </a:t>
            </a:r>
            <a:r>
              <a:rPr lang="es-ES" sz="2400" dirty="0" smtClean="0"/>
              <a:t>de su época que, lo queramos o no, </a:t>
            </a:r>
            <a:r>
              <a:rPr lang="es-ES" sz="2400" b="1" dirty="0" smtClean="0">
                <a:solidFill>
                  <a:srgbClr val="00B050"/>
                </a:solidFill>
              </a:rPr>
              <a:t>la historia nos conduce </a:t>
            </a:r>
            <a:r>
              <a:rPr lang="es-ES" sz="2400" dirty="0" smtClean="0"/>
              <a:t>inexorablemente a un tipo de</a:t>
            </a:r>
            <a:r>
              <a:rPr lang="es-ES" sz="2400" b="1" dirty="0" smtClean="0"/>
              <a:t> </a:t>
            </a:r>
            <a:r>
              <a:rPr lang="es-ES" sz="2400" b="1" dirty="0" smtClean="0">
                <a:solidFill>
                  <a:srgbClr val="00B050"/>
                </a:solidFill>
              </a:rPr>
              <a:t>sociedad igualitaria y justa</a:t>
            </a:r>
            <a:r>
              <a:rPr lang="es-ES" sz="2400" dirty="0" smtClean="0">
                <a:solidFill>
                  <a:srgbClr val="00B050"/>
                </a:solidFill>
              </a:rPr>
              <a:t>, </a:t>
            </a:r>
            <a:r>
              <a:rPr lang="es-ES" sz="2400" dirty="0" smtClean="0"/>
              <a:t>para que éstos se sumaran a la revolución del proletariado y, así, ayudaran a la </a:t>
            </a:r>
            <a:r>
              <a:rPr lang="es-ES" sz="2400" b="1" dirty="0" smtClean="0">
                <a:solidFill>
                  <a:srgbClr val="FF0000"/>
                </a:solidFill>
              </a:rPr>
              <a:t>implantación de la sociedad comunista.</a:t>
            </a:r>
            <a:endParaRPr lang="es-ES" sz="2400" b="1" dirty="0">
              <a:solidFill>
                <a:srgbClr val="FF0000"/>
              </a:solidFill>
            </a:endParaRPr>
          </a:p>
        </p:txBody>
      </p:sp>
      <p:sp>
        <p:nvSpPr>
          <p:cNvPr id="4" name="Flecha derecha 3"/>
          <p:cNvSpPr/>
          <p:nvPr/>
        </p:nvSpPr>
        <p:spPr>
          <a:xfrm>
            <a:off x="275771" y="2351314"/>
            <a:ext cx="5950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0"/>
            <a:ext cx="10058400" cy="1609344"/>
          </a:xfrm>
        </p:spPr>
        <p:txBody>
          <a:bodyPr/>
          <a:lstStyle/>
          <a:p>
            <a:r>
              <a:rPr lang="es-ES" dirty="0" smtClean="0"/>
              <a:t>Plan de la filosofía de </a:t>
            </a:r>
            <a:r>
              <a:rPr lang="es-ES" dirty="0" err="1" smtClean="0"/>
              <a:t>marx</a:t>
            </a:r>
            <a:r>
              <a:rPr lang="es-ES" dirty="0" smtClean="0"/>
              <a:t> (</a:t>
            </a:r>
            <a:r>
              <a:rPr lang="es-ES" dirty="0" err="1" smtClean="0"/>
              <a:t>ii</a:t>
            </a:r>
            <a:r>
              <a:rPr lang="es-ES" dirty="0" smtClean="0"/>
              <a:t>):</a:t>
            </a:r>
            <a:endParaRPr lang="es-ES" dirty="0"/>
          </a:p>
        </p:txBody>
      </p:sp>
      <p:sp>
        <p:nvSpPr>
          <p:cNvPr id="3" name="2 Marcador de contenido"/>
          <p:cNvSpPr>
            <a:spLocks noGrp="1"/>
          </p:cNvSpPr>
          <p:nvPr>
            <p:ph idx="1"/>
          </p:nvPr>
        </p:nvSpPr>
        <p:spPr>
          <a:xfrm>
            <a:off x="534924" y="1277258"/>
            <a:ext cx="8623590" cy="5312228"/>
          </a:xfrm>
        </p:spPr>
        <p:txBody>
          <a:bodyPr>
            <a:normAutofit/>
          </a:bodyPr>
          <a:lstStyle/>
          <a:p>
            <a:pPr>
              <a:buNone/>
            </a:pPr>
            <a:r>
              <a:rPr lang="es-ES" sz="2400" dirty="0" smtClean="0"/>
              <a:t>Para </a:t>
            </a:r>
            <a:r>
              <a:rPr lang="es-ES" sz="2400" b="1" dirty="0" smtClean="0"/>
              <a:t>explicar científicamente la realidad y así proporcionar al proletariado el bagaje intelectual necesario</a:t>
            </a:r>
            <a:r>
              <a:rPr lang="es-ES" sz="2400" dirty="0" smtClean="0"/>
              <a:t>, Marx desarrolló una completa </a:t>
            </a:r>
            <a:r>
              <a:rPr lang="es-ES" sz="2400" b="1" dirty="0" smtClean="0">
                <a:solidFill>
                  <a:srgbClr val="FF0000"/>
                </a:solidFill>
              </a:rPr>
              <a:t>filosofía que suele dividirse en dos partes</a:t>
            </a:r>
            <a:r>
              <a:rPr lang="es-ES" sz="2400" dirty="0" smtClean="0"/>
              <a:t>:</a:t>
            </a:r>
          </a:p>
          <a:p>
            <a:pPr marL="457200" indent="-457200">
              <a:buFont typeface="+mj-lt"/>
              <a:buAutoNum type="arabicPeriod"/>
            </a:pPr>
            <a:r>
              <a:rPr lang="es-ES" sz="2400" b="1" dirty="0" smtClean="0">
                <a:solidFill>
                  <a:srgbClr val="00B050"/>
                </a:solidFill>
              </a:rPr>
              <a:t>El materialismo dialéctico </a:t>
            </a:r>
            <a:r>
              <a:rPr lang="es-ES" sz="2400" b="1" dirty="0"/>
              <a:t> </a:t>
            </a:r>
            <a:r>
              <a:rPr lang="es-ES" sz="2400" b="1" dirty="0" smtClean="0"/>
              <a:t>    Explicación materialista sobre el origen del universo, la vida y el ser humano       </a:t>
            </a:r>
            <a:r>
              <a:rPr lang="es-ES" sz="2400" dirty="0" smtClean="0"/>
              <a:t>Inspirada por Marx, pero desarrollada por Engels.</a:t>
            </a:r>
          </a:p>
          <a:p>
            <a:pPr marL="457200" indent="-457200">
              <a:buFont typeface="+mj-lt"/>
              <a:buAutoNum type="arabicPeriod"/>
            </a:pPr>
            <a:r>
              <a:rPr lang="es-ES" sz="2400" b="1" dirty="0" smtClean="0">
                <a:solidFill>
                  <a:srgbClr val="00B050"/>
                </a:solidFill>
              </a:rPr>
              <a:t>El materialismo histórico </a:t>
            </a:r>
            <a:r>
              <a:rPr lang="es-ES" sz="2400" b="1" dirty="0"/>
              <a:t> </a:t>
            </a:r>
            <a:r>
              <a:rPr lang="es-ES" sz="2400" b="1" dirty="0" smtClean="0"/>
              <a:t>     Explicación sobre la situación histórica del ser humano, la formación de sociedades y el sentido final de la historia       	</a:t>
            </a:r>
            <a:r>
              <a:rPr lang="es-ES" sz="2400" dirty="0" smtClean="0"/>
              <a:t>Desarrollada íntegramente por Marx.</a:t>
            </a:r>
            <a:endParaRPr lang="es-ES" sz="2400" dirty="0"/>
          </a:p>
        </p:txBody>
      </p:sp>
      <p:cxnSp>
        <p:nvCxnSpPr>
          <p:cNvPr id="5" name="Conector recto de flecha 4"/>
          <p:cNvCxnSpPr/>
          <p:nvPr/>
        </p:nvCxnSpPr>
        <p:spPr>
          <a:xfrm>
            <a:off x="5138057" y="2960914"/>
            <a:ext cx="420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2888342" y="3657600"/>
            <a:ext cx="508000"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5000171" y="4459370"/>
            <a:ext cx="406400" cy="27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069848" y="5311131"/>
            <a:ext cx="418809" cy="21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stretch>
            <a:fillRect/>
          </a:stretch>
        </p:blipFill>
        <p:spPr>
          <a:xfrm>
            <a:off x="9506857" y="2359323"/>
            <a:ext cx="2486025" cy="1838325"/>
          </a:xfrm>
          <a:prstGeom prst="rect">
            <a:avLst/>
          </a:prstGeom>
        </p:spPr>
      </p:pic>
      <p:pic>
        <p:nvPicPr>
          <p:cNvPr id="14" name="Imagen 13"/>
          <p:cNvPicPr>
            <a:picLocks noChangeAspect="1"/>
          </p:cNvPicPr>
          <p:nvPr/>
        </p:nvPicPr>
        <p:blipFill>
          <a:blip r:embed="rId3"/>
          <a:stretch>
            <a:fillRect/>
          </a:stretch>
        </p:blipFill>
        <p:spPr>
          <a:xfrm>
            <a:off x="9506857" y="4387206"/>
            <a:ext cx="2466975" cy="1847850"/>
          </a:xfrm>
          <a:prstGeom prst="rect">
            <a:avLst/>
          </a:prstGeom>
        </p:spPr>
      </p:pic>
      <p:sp>
        <p:nvSpPr>
          <p:cNvPr id="16" name="Flecha derecha 15"/>
          <p:cNvSpPr/>
          <p:nvPr/>
        </p:nvSpPr>
        <p:spPr>
          <a:xfrm>
            <a:off x="8665029" y="2743200"/>
            <a:ext cx="653142" cy="217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derecha 16"/>
          <p:cNvSpPr/>
          <p:nvPr/>
        </p:nvSpPr>
        <p:spPr>
          <a:xfrm>
            <a:off x="8679544" y="5093417"/>
            <a:ext cx="653142" cy="217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45144"/>
            <a:ext cx="10323866" cy="1509486"/>
          </a:xfrm>
        </p:spPr>
        <p:txBody>
          <a:bodyPr>
            <a:normAutofit fontScale="90000"/>
          </a:bodyPr>
          <a:lstStyle/>
          <a:p>
            <a:pPr algn="ctr"/>
            <a:r>
              <a:rPr lang="es-ES" dirty="0" smtClean="0"/>
              <a:t>A) El problema de la realidad: </a:t>
            </a:r>
            <a:br>
              <a:rPr lang="es-ES" dirty="0" smtClean="0"/>
            </a:br>
            <a:r>
              <a:rPr lang="es-ES" dirty="0" smtClean="0"/>
              <a:t>el materialismo dialéctico</a:t>
            </a:r>
            <a:endParaRPr lang="es-ES" dirty="0"/>
          </a:p>
        </p:txBody>
      </p:sp>
      <p:sp>
        <p:nvSpPr>
          <p:cNvPr id="3" name="Marcador de contenido 2"/>
          <p:cNvSpPr>
            <a:spLocks noGrp="1"/>
          </p:cNvSpPr>
          <p:nvPr>
            <p:ph idx="1"/>
          </p:nvPr>
        </p:nvSpPr>
        <p:spPr>
          <a:xfrm>
            <a:off x="682171" y="1770743"/>
            <a:ext cx="10446077" cy="4768601"/>
          </a:xfrm>
        </p:spPr>
        <p:txBody>
          <a:bodyPr>
            <a:normAutofit/>
          </a:bodyPr>
          <a:lstStyle/>
          <a:p>
            <a:pPr lvl="1"/>
            <a:endParaRPr lang="es-ES" sz="2000" b="1" dirty="0" smtClean="0">
              <a:solidFill>
                <a:srgbClr val="FF0000"/>
              </a:solidFill>
            </a:endParaRPr>
          </a:p>
          <a:p>
            <a:pPr lvl="1"/>
            <a:r>
              <a:rPr lang="es-ES" sz="2000" b="1" dirty="0" smtClean="0"/>
              <a:t>Para Marx la </a:t>
            </a:r>
            <a:r>
              <a:rPr lang="es-ES" sz="2000" b="1" dirty="0" smtClean="0">
                <a:solidFill>
                  <a:srgbClr val="FF0000"/>
                </a:solidFill>
              </a:rPr>
              <a:t>única </a:t>
            </a:r>
            <a:r>
              <a:rPr lang="es-ES" sz="2400" b="1" dirty="0" smtClean="0">
                <a:solidFill>
                  <a:srgbClr val="FF0000"/>
                </a:solidFill>
              </a:rPr>
              <a:t>realidad</a:t>
            </a:r>
            <a:r>
              <a:rPr lang="es-ES" sz="2000" b="1" dirty="0" smtClean="0">
                <a:solidFill>
                  <a:srgbClr val="FF0000"/>
                </a:solidFill>
              </a:rPr>
              <a:t> que existe es la </a:t>
            </a:r>
            <a:r>
              <a:rPr lang="es-ES" sz="2000" b="1" u="sng" dirty="0" smtClean="0">
                <a:solidFill>
                  <a:srgbClr val="FF0000"/>
                </a:solidFill>
              </a:rPr>
              <a:t>materia</a:t>
            </a:r>
            <a:r>
              <a:rPr lang="es-ES" sz="2000" b="1" dirty="0" smtClean="0">
                <a:solidFill>
                  <a:srgbClr val="FF0000"/>
                </a:solidFill>
              </a:rPr>
              <a:t>.</a:t>
            </a:r>
          </a:p>
          <a:p>
            <a:pPr marL="548640" lvl="2" indent="0">
              <a:buNone/>
            </a:pPr>
            <a:r>
              <a:rPr lang="es-ES" sz="2000" b="1" dirty="0" smtClean="0"/>
              <a:t>	No existe, pues, la idea o el “espíritu” del que habla Hegel    el </a:t>
            </a:r>
            <a:r>
              <a:rPr lang="es-ES" sz="2000" b="1" u="sng" dirty="0" smtClean="0"/>
              <a:t>idealismo</a:t>
            </a:r>
            <a:r>
              <a:rPr lang="es-ES" sz="2000" b="1" dirty="0" smtClean="0"/>
              <a:t> se basa más en ideas transcendentes, necesarias y universales </a:t>
            </a:r>
            <a:r>
              <a:rPr lang="es-ES" sz="2000" b="1" dirty="0" smtClean="0">
                <a:solidFill>
                  <a:srgbClr val="FF0000"/>
                </a:solidFill>
              </a:rPr>
              <a:t>	</a:t>
            </a:r>
            <a:endParaRPr lang="es-ES" sz="2000" dirty="0" smtClean="0"/>
          </a:p>
          <a:p>
            <a:pPr lvl="1"/>
            <a:r>
              <a:rPr lang="es-ES" sz="2000" b="1" dirty="0" smtClean="0"/>
              <a:t>De la </a:t>
            </a:r>
            <a:r>
              <a:rPr lang="es-ES" sz="2000" b="1" dirty="0" smtClean="0">
                <a:solidFill>
                  <a:srgbClr val="00B050"/>
                </a:solidFill>
              </a:rPr>
              <a:t>materia</a:t>
            </a:r>
            <a:r>
              <a:rPr lang="es-ES" sz="2000" b="1" dirty="0" smtClean="0"/>
              <a:t> proviene la </a:t>
            </a:r>
            <a:r>
              <a:rPr lang="es-ES" sz="2000" b="1" dirty="0" smtClean="0">
                <a:solidFill>
                  <a:srgbClr val="00B050"/>
                </a:solidFill>
              </a:rPr>
              <a:t>vida</a:t>
            </a:r>
            <a:r>
              <a:rPr lang="es-ES" sz="2000" b="1" dirty="0" smtClean="0"/>
              <a:t>, y de ésta el </a:t>
            </a:r>
            <a:r>
              <a:rPr lang="es-ES" sz="2000" b="1" dirty="0" smtClean="0">
                <a:solidFill>
                  <a:srgbClr val="00B050"/>
                </a:solidFill>
              </a:rPr>
              <a:t>ser humano</a:t>
            </a:r>
            <a:r>
              <a:rPr lang="es-ES" sz="2000" b="1" dirty="0" smtClean="0"/>
              <a:t>.</a:t>
            </a:r>
          </a:p>
          <a:p>
            <a:pPr lvl="1"/>
            <a:r>
              <a:rPr lang="es-ES" sz="2000" dirty="0" smtClean="0"/>
              <a:t>El </a:t>
            </a:r>
            <a:r>
              <a:rPr lang="es-ES" sz="2000" b="1" dirty="0" smtClean="0"/>
              <a:t>paso de la materia a la vida y de la vida al ser humano </a:t>
            </a:r>
            <a:r>
              <a:rPr lang="es-ES" sz="2000" dirty="0" smtClean="0"/>
              <a:t>se ha producido por </a:t>
            </a:r>
            <a:r>
              <a:rPr lang="es-ES" sz="2400" b="1" dirty="0" smtClean="0">
                <a:solidFill>
                  <a:srgbClr val="00B050"/>
                </a:solidFill>
              </a:rPr>
              <a:t>evolución dialéctica </a:t>
            </a:r>
            <a:r>
              <a:rPr lang="es-ES" sz="2000" dirty="0"/>
              <a:t> </a:t>
            </a:r>
            <a:r>
              <a:rPr lang="es-ES" sz="2000" dirty="0" smtClean="0"/>
              <a:t>    Lucha/oposición entre contrarios –semilla-árbol-fruto.</a:t>
            </a:r>
          </a:p>
          <a:p>
            <a:pPr lvl="1"/>
            <a:r>
              <a:rPr lang="es-ES" sz="2000" dirty="0" smtClean="0"/>
              <a:t>El </a:t>
            </a:r>
            <a:r>
              <a:rPr lang="es-ES" sz="2400" b="1" dirty="0" smtClean="0">
                <a:solidFill>
                  <a:srgbClr val="FF0000"/>
                </a:solidFill>
              </a:rPr>
              <a:t>ser humano </a:t>
            </a:r>
            <a:r>
              <a:rPr lang="es-ES" sz="2000" dirty="0" smtClean="0"/>
              <a:t>es, por tanto, un</a:t>
            </a:r>
            <a:r>
              <a:rPr lang="es-ES" sz="2000" dirty="0" smtClean="0">
                <a:solidFill>
                  <a:srgbClr val="00B050"/>
                </a:solidFill>
              </a:rPr>
              <a:t> </a:t>
            </a:r>
            <a:r>
              <a:rPr lang="es-ES" sz="2000" b="1" dirty="0" smtClean="0">
                <a:solidFill>
                  <a:srgbClr val="00B050"/>
                </a:solidFill>
              </a:rPr>
              <a:t>ser natural que proviene de la materia y se va realizando a medida que transforma la naturaleza para poder sobrevivir</a:t>
            </a:r>
            <a:r>
              <a:rPr lang="es-ES" sz="2000" dirty="0" smtClean="0">
                <a:solidFill>
                  <a:srgbClr val="00B050"/>
                </a:solidFill>
              </a:rPr>
              <a:t>.</a:t>
            </a:r>
          </a:p>
          <a:p>
            <a:pPr lvl="1"/>
            <a:r>
              <a:rPr lang="es-ES" sz="2000" b="1" dirty="0" smtClean="0">
                <a:solidFill>
                  <a:srgbClr val="00B050"/>
                </a:solidFill>
              </a:rPr>
              <a:t>No hay</a:t>
            </a:r>
            <a:r>
              <a:rPr lang="es-ES" sz="2000" dirty="0" smtClean="0">
                <a:solidFill>
                  <a:srgbClr val="00B050"/>
                </a:solidFill>
              </a:rPr>
              <a:t>, pues, </a:t>
            </a:r>
            <a:r>
              <a:rPr lang="es-ES" sz="2000" b="1" dirty="0" smtClean="0">
                <a:solidFill>
                  <a:srgbClr val="00B050"/>
                </a:solidFill>
              </a:rPr>
              <a:t>Dios</a:t>
            </a:r>
            <a:r>
              <a:rPr lang="es-ES" sz="2000" dirty="0" smtClean="0"/>
              <a:t>, </a:t>
            </a:r>
            <a:r>
              <a:rPr lang="es-ES" sz="2000" b="1" dirty="0" smtClean="0"/>
              <a:t>ni es posible realidad espiritual alguna.</a:t>
            </a:r>
          </a:p>
          <a:p>
            <a:pPr lvl="1"/>
            <a:r>
              <a:rPr lang="es-ES" sz="2000" b="1" dirty="0" smtClean="0"/>
              <a:t>La</a:t>
            </a:r>
            <a:r>
              <a:rPr lang="es-ES" sz="2000" b="1" dirty="0" smtClean="0">
                <a:solidFill>
                  <a:srgbClr val="FF0000"/>
                </a:solidFill>
              </a:rPr>
              <a:t> </a:t>
            </a:r>
            <a:r>
              <a:rPr lang="es-ES" sz="2000" b="1" dirty="0" smtClean="0">
                <a:solidFill>
                  <a:srgbClr val="00B050"/>
                </a:solidFill>
              </a:rPr>
              <a:t>inteligencia humana </a:t>
            </a:r>
            <a:r>
              <a:rPr lang="es-ES" sz="2000" dirty="0" smtClean="0"/>
              <a:t>será, por tanto, </a:t>
            </a:r>
            <a:r>
              <a:rPr lang="es-ES" sz="2000" b="1" dirty="0" smtClean="0">
                <a:solidFill>
                  <a:srgbClr val="00B050"/>
                </a:solidFill>
              </a:rPr>
              <a:t>producto de la materia</a:t>
            </a:r>
            <a:r>
              <a:rPr lang="es-ES" sz="2000" dirty="0" smtClean="0"/>
              <a:t>.</a:t>
            </a:r>
          </a:p>
          <a:p>
            <a:pPr lvl="1"/>
            <a:r>
              <a:rPr lang="es-ES" sz="2000" b="1" dirty="0" smtClean="0"/>
              <a:t>La única posible </a:t>
            </a:r>
            <a:r>
              <a:rPr lang="es-ES" sz="2000" b="1" dirty="0" smtClean="0">
                <a:solidFill>
                  <a:srgbClr val="00B050"/>
                </a:solidFill>
              </a:rPr>
              <a:t>felicidad</a:t>
            </a:r>
            <a:r>
              <a:rPr lang="es-ES" sz="2000" b="1" dirty="0" smtClean="0"/>
              <a:t> ha de buscarse en este mundo.</a:t>
            </a:r>
          </a:p>
          <a:p>
            <a:pPr lvl="1"/>
            <a:r>
              <a:rPr lang="es-ES" sz="2000" b="1" dirty="0" smtClean="0"/>
              <a:t>COMPARAR MATERIALISMO E IDEALISMO </a:t>
            </a:r>
          </a:p>
          <a:p>
            <a:pPr lvl="1"/>
            <a:endParaRPr lang="es-ES" sz="2000" dirty="0"/>
          </a:p>
        </p:txBody>
      </p:sp>
      <p:cxnSp>
        <p:nvCxnSpPr>
          <p:cNvPr id="5" name="Conector recto de flecha 4"/>
          <p:cNvCxnSpPr/>
          <p:nvPr/>
        </p:nvCxnSpPr>
        <p:spPr>
          <a:xfrm>
            <a:off x="4296229" y="3991429"/>
            <a:ext cx="348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1262743" y="2467429"/>
            <a:ext cx="377371" cy="217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8969829" y="2685143"/>
            <a:ext cx="232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3545"/>
            <a:ext cx="11988800" cy="1175657"/>
          </a:xfrm>
        </p:spPr>
        <p:txBody>
          <a:bodyPr>
            <a:noAutofit/>
          </a:bodyPr>
          <a:lstStyle/>
          <a:p>
            <a:r>
              <a:rPr lang="es-ES" sz="4000" dirty="0"/>
              <a:t>A) El problema de la </a:t>
            </a:r>
            <a:r>
              <a:rPr lang="es-ES" sz="4000" dirty="0" smtClean="0"/>
              <a:t>realidad: el </a:t>
            </a:r>
            <a:r>
              <a:rPr lang="es-ES" sz="4000" dirty="0"/>
              <a:t>materialismo </a:t>
            </a:r>
            <a:r>
              <a:rPr lang="es-ES" sz="4000" dirty="0" smtClean="0"/>
              <a:t>dialéctico ii</a:t>
            </a:r>
            <a:endParaRPr lang="es-ES" sz="4000" dirty="0"/>
          </a:p>
        </p:txBody>
      </p:sp>
      <p:sp>
        <p:nvSpPr>
          <p:cNvPr id="3" name="Marcador de contenido 2"/>
          <p:cNvSpPr>
            <a:spLocks noGrp="1"/>
          </p:cNvSpPr>
          <p:nvPr>
            <p:ph idx="1"/>
          </p:nvPr>
        </p:nvSpPr>
        <p:spPr>
          <a:xfrm>
            <a:off x="188686" y="1030514"/>
            <a:ext cx="11742057" cy="5950857"/>
          </a:xfrm>
        </p:spPr>
        <p:txBody>
          <a:bodyPr>
            <a:normAutofit lnSpcReduction="10000"/>
          </a:bodyPr>
          <a:lstStyle/>
          <a:p>
            <a:r>
              <a:rPr lang="es-ES" dirty="0"/>
              <a:t>Para el</a:t>
            </a:r>
            <a:r>
              <a:rPr lang="es-ES" sz="2400" b="1" dirty="0">
                <a:solidFill>
                  <a:srgbClr val="FF0000"/>
                </a:solidFill>
              </a:rPr>
              <a:t> Materialismo Dialéctico </a:t>
            </a:r>
            <a:r>
              <a:rPr lang="es-ES" dirty="0"/>
              <a:t>todo, sin excepción, está en un proceso constante e ininterrumpido de </a:t>
            </a:r>
            <a:r>
              <a:rPr lang="es-ES" sz="2400" b="1" dirty="0">
                <a:solidFill>
                  <a:srgbClr val="00B050"/>
                </a:solidFill>
              </a:rPr>
              <a:t>cambio y </a:t>
            </a:r>
            <a:r>
              <a:rPr lang="es-ES" sz="2400" b="1" dirty="0" smtClean="0">
                <a:solidFill>
                  <a:srgbClr val="00B050"/>
                </a:solidFill>
              </a:rPr>
              <a:t>movimiento</a:t>
            </a:r>
            <a:r>
              <a:rPr lang="es-ES" dirty="0"/>
              <a:t> </a:t>
            </a:r>
            <a:r>
              <a:rPr lang="es-ES" dirty="0" smtClean="0"/>
              <a:t>    la </a:t>
            </a:r>
            <a:r>
              <a:rPr lang="es-ES" dirty="0"/>
              <a:t>naturaleza, el pensamiento, la sociedad </a:t>
            </a:r>
            <a:r>
              <a:rPr lang="es-ES" dirty="0" smtClean="0"/>
              <a:t>humana</a:t>
            </a:r>
          </a:p>
          <a:p>
            <a:pPr marL="0" indent="0">
              <a:buNone/>
            </a:pPr>
            <a:r>
              <a:rPr lang="es-ES" dirty="0"/>
              <a:t>	</a:t>
            </a:r>
            <a:r>
              <a:rPr lang="es-ES" dirty="0" smtClean="0"/>
              <a:t> </a:t>
            </a:r>
            <a:r>
              <a:rPr lang="es-ES" dirty="0"/>
              <a:t>Esto se ve </a:t>
            </a:r>
            <a:r>
              <a:rPr lang="es-ES" b="1" dirty="0">
                <a:solidFill>
                  <a:srgbClr val="00B050"/>
                </a:solidFill>
              </a:rPr>
              <a:t>corroborado por toda la </a:t>
            </a:r>
            <a:r>
              <a:rPr lang="es-ES" b="1" dirty="0" smtClean="0">
                <a:solidFill>
                  <a:srgbClr val="00B050"/>
                </a:solidFill>
              </a:rPr>
              <a:t>experiencia</a:t>
            </a:r>
            <a:r>
              <a:rPr lang="es-ES" dirty="0"/>
              <a:t> </a:t>
            </a:r>
            <a:r>
              <a:rPr lang="es-ES" dirty="0" smtClean="0"/>
              <a:t>   la </a:t>
            </a:r>
            <a:r>
              <a:rPr lang="es-ES" dirty="0"/>
              <a:t>evolución de las especies, del Universo, el movimiento molecular y atómico, el movimiento de los continentes, todo el </a:t>
            </a:r>
            <a:r>
              <a:rPr lang="es-ES" b="1" dirty="0"/>
              <a:t>devenir histórico </a:t>
            </a:r>
            <a:r>
              <a:rPr lang="es-ES" dirty="0"/>
              <a:t>de diferentes sociedades </a:t>
            </a:r>
            <a:r>
              <a:rPr lang="es-ES" dirty="0" smtClean="0"/>
              <a:t>humanas (barbarie</a:t>
            </a:r>
            <a:r>
              <a:rPr lang="es-ES" dirty="0"/>
              <a:t>, esclavismo, feudalismo, capitalismo</a:t>
            </a:r>
            <a:r>
              <a:rPr lang="es-ES" dirty="0" smtClean="0"/>
              <a:t>.)</a:t>
            </a:r>
          </a:p>
          <a:p>
            <a:pPr marL="0" indent="0">
              <a:buNone/>
            </a:pPr>
            <a:r>
              <a:rPr lang="es-ES" dirty="0" smtClean="0"/>
              <a:t>	 </a:t>
            </a:r>
            <a:r>
              <a:rPr lang="es-ES" b="1" dirty="0">
                <a:solidFill>
                  <a:srgbClr val="FF0000"/>
                </a:solidFill>
              </a:rPr>
              <a:t>Engels</a:t>
            </a:r>
            <a:r>
              <a:rPr lang="es-ES" dirty="0"/>
              <a:t> definió la </a:t>
            </a:r>
            <a:r>
              <a:rPr lang="es-ES" b="1" dirty="0">
                <a:solidFill>
                  <a:srgbClr val="00B050"/>
                </a:solidFill>
              </a:rPr>
              <a:t>dialéctica</a:t>
            </a:r>
            <a:r>
              <a:rPr lang="es-ES" dirty="0"/>
              <a:t> como </a:t>
            </a:r>
            <a:r>
              <a:rPr lang="es-ES" b="1" dirty="0">
                <a:solidFill>
                  <a:srgbClr val="FFC000"/>
                </a:solidFill>
              </a:rPr>
              <a:t>"la ciencia de las leyes generales del movimiento y la evolución de la naturaleza, del pensamiento y de la sociedad humana</a:t>
            </a:r>
            <a:r>
              <a:rPr lang="es-ES" b="1" dirty="0" smtClean="0">
                <a:solidFill>
                  <a:srgbClr val="FFC000"/>
                </a:solidFill>
              </a:rPr>
              <a:t>".</a:t>
            </a:r>
          </a:p>
          <a:p>
            <a:pPr marL="0" indent="0">
              <a:buNone/>
            </a:pPr>
            <a:r>
              <a:rPr lang="es-ES" dirty="0"/>
              <a:t>La característica fundamental del movimiento de la materia es que se produce o desarrolla a través de "</a:t>
            </a:r>
            <a:r>
              <a:rPr lang="es-ES" b="1" dirty="0">
                <a:solidFill>
                  <a:srgbClr val="FF0000"/>
                </a:solidFill>
              </a:rPr>
              <a:t>contradicciones</a:t>
            </a:r>
            <a:r>
              <a:rPr lang="es-ES" dirty="0"/>
              <a:t>", es decir, por la existencia de contrastes, de diferencias, de </a:t>
            </a:r>
            <a:r>
              <a:rPr lang="es-ES" b="1" dirty="0">
                <a:solidFill>
                  <a:srgbClr val="00B050"/>
                </a:solidFill>
              </a:rPr>
              <a:t>tensiones </a:t>
            </a:r>
            <a:r>
              <a:rPr lang="es-ES" b="1" dirty="0" smtClean="0">
                <a:solidFill>
                  <a:srgbClr val="00B050"/>
                </a:solidFill>
              </a:rPr>
              <a:t>opuestas</a:t>
            </a:r>
            <a:r>
              <a:rPr lang="es-ES" b="1" dirty="0"/>
              <a:t> </a:t>
            </a:r>
            <a:r>
              <a:rPr lang="es-ES" b="1" dirty="0" smtClean="0"/>
              <a:t>    Sin estas, que </a:t>
            </a:r>
            <a:r>
              <a:rPr lang="es-ES" b="1" dirty="0"/>
              <a:t>son parte componente de la estructura de la materia, no habría movimiento ni vida</a:t>
            </a:r>
            <a:r>
              <a:rPr lang="es-ES" dirty="0"/>
              <a:t>, todo sería inerte</a:t>
            </a:r>
            <a:r>
              <a:rPr lang="es-ES" dirty="0" smtClean="0"/>
              <a:t>.</a:t>
            </a:r>
          </a:p>
          <a:p>
            <a:pPr marL="0" indent="0">
              <a:buNone/>
            </a:pPr>
            <a:r>
              <a:rPr lang="es-ES" dirty="0"/>
              <a:t> El materialismo de Feuerbach fue un materialismo </a:t>
            </a:r>
            <a:r>
              <a:rPr lang="es-ES" dirty="0" smtClean="0"/>
              <a:t>metafísico</a:t>
            </a:r>
            <a:r>
              <a:rPr lang="es-ES" dirty="0"/>
              <a:t> </a:t>
            </a:r>
            <a:r>
              <a:rPr lang="es-ES" dirty="0" smtClean="0"/>
              <a:t>y </a:t>
            </a:r>
            <a:r>
              <a:rPr lang="es-ES" dirty="0"/>
              <a:t>anti-historicista. Marx y Engels tomaron del materialismo de Feuerbach su “médula” </a:t>
            </a:r>
            <a:r>
              <a:rPr lang="es-ES" dirty="0" smtClean="0"/>
              <a:t>y eliminaron la parte idealista </a:t>
            </a:r>
            <a:r>
              <a:rPr lang="es-ES" dirty="0"/>
              <a:t>y ético-religiosa de su filosofía, </a:t>
            </a:r>
            <a:r>
              <a:rPr lang="es-ES" dirty="0" smtClean="0"/>
              <a:t>   crearon una </a:t>
            </a:r>
            <a:r>
              <a:rPr lang="es-ES" dirty="0"/>
              <a:t>teoría científico-filosófica del </a:t>
            </a:r>
            <a:r>
              <a:rPr lang="es-ES" dirty="0" smtClean="0"/>
              <a:t>materialismo</a:t>
            </a:r>
            <a:r>
              <a:rPr lang="es-ES" dirty="0"/>
              <a:t> </a:t>
            </a:r>
            <a:r>
              <a:rPr lang="es-ES" dirty="0" smtClean="0"/>
              <a:t> . </a:t>
            </a:r>
            <a:r>
              <a:rPr lang="es-ES" dirty="0"/>
              <a:t>Marx y Engels, y después Lenin y Stalin, aplicaron las tesis del materialismo dialéctico a la política y a la táctica de la clase obrera, a la actividad práctica del partido </a:t>
            </a:r>
            <a:r>
              <a:rPr lang="es-ES" dirty="0" smtClean="0"/>
              <a:t>marxista  Marx </a:t>
            </a:r>
            <a:r>
              <a:rPr lang="es-ES" b="1" dirty="0" smtClean="0">
                <a:solidFill>
                  <a:srgbClr val="FFC000"/>
                </a:solidFill>
              </a:rPr>
              <a:t>“Igual </a:t>
            </a:r>
            <a:r>
              <a:rPr lang="es-ES" b="1" dirty="0">
                <a:solidFill>
                  <a:srgbClr val="FFC000"/>
                </a:solidFill>
              </a:rPr>
              <a:t>que la filosofía halla en el proletariado su instrumento </a:t>
            </a:r>
            <a:r>
              <a:rPr lang="es-ES" b="1" i="1" dirty="0">
                <a:solidFill>
                  <a:srgbClr val="FFC000"/>
                </a:solidFill>
              </a:rPr>
              <a:t>material,</a:t>
            </a:r>
            <a:r>
              <a:rPr lang="es-ES" b="1" dirty="0">
                <a:solidFill>
                  <a:srgbClr val="FFC000"/>
                </a:solidFill>
              </a:rPr>
              <a:t> así también el proletariado halla en la filosofía su arma </a:t>
            </a:r>
            <a:r>
              <a:rPr lang="es-ES" b="1" i="1" dirty="0">
                <a:solidFill>
                  <a:srgbClr val="FFC000"/>
                </a:solidFill>
              </a:rPr>
              <a:t>espiritual</a:t>
            </a:r>
            <a:r>
              <a:rPr lang="es-ES" b="1" dirty="0" smtClean="0">
                <a:solidFill>
                  <a:srgbClr val="FFC000"/>
                </a:solidFill>
              </a:rPr>
              <a:t>”</a:t>
            </a:r>
            <a:endParaRPr lang="es-ES" b="1" dirty="0">
              <a:solidFill>
                <a:srgbClr val="FFC000"/>
              </a:solidFill>
            </a:endParaRPr>
          </a:p>
        </p:txBody>
      </p:sp>
      <p:cxnSp>
        <p:nvCxnSpPr>
          <p:cNvPr id="5" name="Conector recto de flecha 4"/>
          <p:cNvCxnSpPr/>
          <p:nvPr/>
        </p:nvCxnSpPr>
        <p:spPr>
          <a:xfrm>
            <a:off x="5936343" y="1509486"/>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807647" y="1937658"/>
            <a:ext cx="348343" cy="24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1393371" y="4165600"/>
            <a:ext cx="290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004458" y="5283201"/>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derecha 11"/>
          <p:cNvSpPr/>
          <p:nvPr/>
        </p:nvSpPr>
        <p:spPr>
          <a:xfrm>
            <a:off x="594143" y="2902857"/>
            <a:ext cx="561847" cy="232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64469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B) El problema del ser humano (I)</a:t>
            </a:r>
            <a:endParaRPr lang="es-ES" dirty="0"/>
          </a:p>
        </p:txBody>
      </p:sp>
      <p:sp>
        <p:nvSpPr>
          <p:cNvPr id="3" name="Marcador de contenido 2"/>
          <p:cNvSpPr>
            <a:spLocks noGrp="1"/>
          </p:cNvSpPr>
          <p:nvPr>
            <p:ph idx="1"/>
          </p:nvPr>
        </p:nvSpPr>
        <p:spPr>
          <a:xfrm>
            <a:off x="943429" y="1814287"/>
            <a:ext cx="10421257" cy="4725058"/>
          </a:xfrm>
        </p:spPr>
        <p:txBody>
          <a:bodyPr>
            <a:normAutofit/>
          </a:bodyPr>
          <a:lstStyle/>
          <a:p>
            <a:pPr lvl="1">
              <a:buNone/>
            </a:pPr>
            <a:endParaRPr lang="es-ES" sz="2000" b="1" dirty="0" smtClean="0">
              <a:solidFill>
                <a:srgbClr val="FF0000"/>
              </a:solidFill>
            </a:endParaRPr>
          </a:p>
          <a:p>
            <a:pPr lvl="1"/>
            <a:r>
              <a:rPr lang="es-ES" sz="2000" dirty="0" smtClean="0"/>
              <a:t>El </a:t>
            </a:r>
            <a:r>
              <a:rPr lang="es-ES" sz="2400" b="1" dirty="0" smtClean="0">
                <a:solidFill>
                  <a:srgbClr val="FF0000"/>
                </a:solidFill>
              </a:rPr>
              <a:t>ser humano </a:t>
            </a:r>
            <a:r>
              <a:rPr lang="es-ES" sz="2000" b="1" dirty="0" smtClean="0"/>
              <a:t>es un </a:t>
            </a:r>
            <a:r>
              <a:rPr lang="es-ES" sz="2000" b="1" dirty="0" smtClean="0">
                <a:solidFill>
                  <a:srgbClr val="00B050"/>
                </a:solidFill>
              </a:rPr>
              <a:t>ser natural</a:t>
            </a:r>
            <a:r>
              <a:rPr lang="es-ES" sz="2000" dirty="0">
                <a:solidFill>
                  <a:srgbClr val="00B050"/>
                </a:solidFill>
              </a:rPr>
              <a:t> </a:t>
            </a:r>
            <a:r>
              <a:rPr lang="es-ES" sz="2000" dirty="0" smtClean="0">
                <a:solidFill>
                  <a:srgbClr val="00B050"/>
                </a:solidFill>
              </a:rPr>
              <a:t>      </a:t>
            </a:r>
            <a:r>
              <a:rPr lang="es-ES" sz="2000" dirty="0" smtClean="0"/>
              <a:t>surgido de la naturaleza</a:t>
            </a:r>
            <a:r>
              <a:rPr lang="es-ES" sz="2000" dirty="0"/>
              <a:t> </a:t>
            </a:r>
            <a:r>
              <a:rPr lang="es-ES" sz="2000" dirty="0" smtClean="0"/>
              <a:t>       </a:t>
            </a:r>
            <a:r>
              <a:rPr lang="es-ES" sz="2000" b="1" dirty="0" smtClean="0"/>
              <a:t>se distingue de los animales por el hecho de que ha de fabricar los medios para sobrevivir, </a:t>
            </a:r>
            <a:r>
              <a:rPr lang="es-ES" sz="2000" b="1" u="sng" dirty="0" smtClean="0"/>
              <a:t>transformando la naturaleza </a:t>
            </a:r>
            <a:r>
              <a:rPr lang="es-ES" sz="2000" b="1" dirty="0" smtClean="0"/>
              <a:t>en la que vive</a:t>
            </a:r>
            <a:r>
              <a:rPr lang="es-ES" sz="2000" dirty="0" smtClean="0"/>
              <a:t>.</a:t>
            </a:r>
          </a:p>
          <a:p>
            <a:pPr marL="274320" lvl="1" indent="0">
              <a:buNone/>
            </a:pPr>
            <a:r>
              <a:rPr lang="es-ES" sz="2000" dirty="0" smtClean="0"/>
              <a:t>	Esta </a:t>
            </a:r>
            <a:r>
              <a:rPr lang="es-ES" sz="2000" b="1" dirty="0" smtClean="0">
                <a:solidFill>
                  <a:srgbClr val="FF0000"/>
                </a:solidFill>
              </a:rPr>
              <a:t>transformación de la naturaleza </a:t>
            </a:r>
            <a:r>
              <a:rPr lang="es-ES" sz="2000" dirty="0" smtClean="0"/>
              <a:t>se realiza </a:t>
            </a:r>
            <a:r>
              <a:rPr lang="es-ES" sz="2000" b="1" dirty="0" smtClean="0"/>
              <a:t>mediante el </a:t>
            </a:r>
            <a:r>
              <a:rPr lang="es-ES" sz="2000" b="1" dirty="0" smtClean="0">
                <a:solidFill>
                  <a:srgbClr val="00B050"/>
                </a:solidFill>
              </a:rPr>
              <a:t>trabajo </a:t>
            </a:r>
            <a:r>
              <a:rPr lang="es-ES" sz="2000" dirty="0" smtClean="0"/>
              <a:t>(el trabajo es natural, pero el modo de hacerlo es histórico</a:t>
            </a:r>
            <a:r>
              <a:rPr lang="es-ES" sz="2000" b="1" dirty="0" smtClean="0"/>
              <a:t>) </a:t>
            </a:r>
          </a:p>
          <a:p>
            <a:pPr lvl="1"/>
            <a:r>
              <a:rPr lang="es-ES" sz="2000" dirty="0" smtClean="0"/>
              <a:t>Somos </a:t>
            </a:r>
            <a:r>
              <a:rPr lang="es-ES" sz="2000" b="1" dirty="0" smtClean="0">
                <a:solidFill>
                  <a:srgbClr val="FF0000"/>
                </a:solidFill>
              </a:rPr>
              <a:t>seres “activo-productivos”        </a:t>
            </a:r>
            <a:r>
              <a:rPr lang="es-ES" sz="2000" dirty="0" smtClean="0"/>
              <a:t>y es precisamente en esta actividad productivo-transformadora como entramos en relación con otros seres humanos y nos </a:t>
            </a:r>
            <a:r>
              <a:rPr lang="es-ES" sz="2000" b="1" dirty="0" smtClean="0">
                <a:solidFill>
                  <a:srgbClr val="00B050"/>
                </a:solidFill>
              </a:rPr>
              <a:t>socializamos</a:t>
            </a:r>
            <a:r>
              <a:rPr lang="es-ES" sz="2000" dirty="0" smtClean="0"/>
              <a:t>.</a:t>
            </a:r>
          </a:p>
          <a:p>
            <a:pPr lvl="1"/>
            <a:r>
              <a:rPr lang="es-ES" sz="2000" b="1" dirty="0" smtClean="0">
                <a:solidFill>
                  <a:srgbClr val="00B050"/>
                </a:solidFill>
              </a:rPr>
              <a:t>Nuestro “ser” dependerá</a:t>
            </a:r>
            <a:r>
              <a:rPr lang="es-ES" sz="2000" dirty="0" smtClean="0">
                <a:solidFill>
                  <a:srgbClr val="00B050"/>
                </a:solidFill>
              </a:rPr>
              <a:t>, por ello, de las </a:t>
            </a:r>
            <a:r>
              <a:rPr lang="es-ES" sz="2000" b="1" dirty="0" smtClean="0">
                <a:solidFill>
                  <a:srgbClr val="00B050"/>
                </a:solidFill>
              </a:rPr>
              <a:t>circunstancias socioeconómicas</a:t>
            </a:r>
            <a:r>
              <a:rPr lang="es-ES" sz="2000" b="1" dirty="0" smtClean="0"/>
              <a:t>.</a:t>
            </a:r>
          </a:p>
          <a:p>
            <a:pPr lvl="1"/>
            <a:r>
              <a:rPr lang="es-ES" sz="2000" dirty="0" smtClean="0"/>
              <a:t>Así, para Marx, </a:t>
            </a:r>
            <a:r>
              <a:rPr lang="es-ES" sz="2000" b="1" dirty="0" smtClean="0">
                <a:solidFill>
                  <a:srgbClr val="FFC000"/>
                </a:solidFill>
              </a:rPr>
              <a:t>“No es la conciencia de los hombres la que determina su ser, sino, por el contrario, su ser social el que determina su conciencia”.</a:t>
            </a:r>
          </a:p>
          <a:p>
            <a:pPr lvl="1"/>
            <a:r>
              <a:rPr lang="es-ES" sz="2000" b="1" dirty="0" smtClean="0"/>
              <a:t>El ser humano</a:t>
            </a:r>
            <a:r>
              <a:rPr lang="es-ES" sz="2000" dirty="0" smtClean="0"/>
              <a:t>, por tanto, </a:t>
            </a:r>
            <a:r>
              <a:rPr lang="es-ES" sz="2000" b="1" dirty="0" smtClean="0"/>
              <a:t>piensa y actúa determinado por las </a:t>
            </a:r>
            <a:r>
              <a:rPr lang="es-ES" sz="2000" b="1" dirty="0" smtClean="0">
                <a:solidFill>
                  <a:srgbClr val="00B050"/>
                </a:solidFill>
              </a:rPr>
              <a:t>circunstancias sociales </a:t>
            </a:r>
            <a:r>
              <a:rPr lang="es-ES" sz="2000" b="1" dirty="0" smtClean="0"/>
              <a:t>en las que se ve inmerso</a:t>
            </a:r>
            <a:r>
              <a:rPr lang="es-ES" sz="2000" dirty="0" smtClean="0"/>
              <a:t>, las cuales, a su vez, </a:t>
            </a:r>
            <a:r>
              <a:rPr lang="es-ES" sz="2000" b="1" dirty="0" smtClean="0"/>
              <a:t>están dadas por el </a:t>
            </a:r>
            <a:r>
              <a:rPr lang="es-ES" sz="2000" b="1" dirty="0" smtClean="0">
                <a:solidFill>
                  <a:srgbClr val="00B050"/>
                </a:solidFill>
              </a:rPr>
              <a:t>sistema productivo </a:t>
            </a:r>
            <a:r>
              <a:rPr lang="es-ES" sz="2000" b="1" dirty="0" smtClean="0"/>
              <a:t>concreto.</a:t>
            </a:r>
          </a:p>
        </p:txBody>
      </p:sp>
      <p:cxnSp>
        <p:nvCxnSpPr>
          <p:cNvPr id="5" name="Conector recto de flecha 4"/>
          <p:cNvCxnSpPr/>
          <p:nvPr/>
        </p:nvCxnSpPr>
        <p:spPr>
          <a:xfrm>
            <a:off x="5733143" y="2409374"/>
            <a:ext cx="365905" cy="29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9013371" y="2438401"/>
            <a:ext cx="449943"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1611086" y="3135086"/>
            <a:ext cx="348342" cy="18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576534" y="3933371"/>
            <a:ext cx="5225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derecha 7"/>
          <p:cNvSpPr/>
          <p:nvPr/>
        </p:nvSpPr>
        <p:spPr>
          <a:xfrm>
            <a:off x="943429" y="4702629"/>
            <a:ext cx="522514" cy="232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277257"/>
          </a:xfrm>
        </p:spPr>
        <p:txBody>
          <a:bodyPr/>
          <a:lstStyle/>
          <a:p>
            <a:r>
              <a:rPr lang="es-ES" dirty="0" smtClean="0"/>
              <a:t>El ser humano y sociedad </a:t>
            </a:r>
            <a:endParaRPr lang="es-ES" dirty="0"/>
          </a:p>
        </p:txBody>
      </p:sp>
      <p:sp>
        <p:nvSpPr>
          <p:cNvPr id="3" name="Marcador de contenido 2"/>
          <p:cNvSpPr>
            <a:spLocks noGrp="1"/>
          </p:cNvSpPr>
          <p:nvPr>
            <p:ph idx="1"/>
          </p:nvPr>
        </p:nvSpPr>
        <p:spPr>
          <a:xfrm>
            <a:off x="322730" y="1378856"/>
            <a:ext cx="11230642" cy="5304331"/>
          </a:xfrm>
        </p:spPr>
        <p:txBody>
          <a:bodyPr>
            <a:normAutofit fontScale="92500" lnSpcReduction="10000"/>
          </a:bodyPr>
          <a:lstStyle/>
          <a:p>
            <a:r>
              <a:rPr lang="es-ES" sz="2400" b="1" dirty="0">
                <a:solidFill>
                  <a:srgbClr val="FF0000"/>
                </a:solidFill>
              </a:rPr>
              <a:t>Realidad </a:t>
            </a:r>
            <a:r>
              <a:rPr lang="es-ES" sz="2400" b="1" dirty="0" smtClean="0">
                <a:solidFill>
                  <a:srgbClr val="FF0000"/>
                </a:solidFill>
              </a:rPr>
              <a:t>social     </a:t>
            </a:r>
            <a:r>
              <a:rPr lang="es-ES" dirty="0"/>
              <a:t>Lo que diferencia al hombre de otros seres vivos es el </a:t>
            </a:r>
            <a:r>
              <a:rPr lang="es-ES" b="1" dirty="0">
                <a:solidFill>
                  <a:srgbClr val="00B050"/>
                </a:solidFill>
              </a:rPr>
              <a:t>trabajo</a:t>
            </a:r>
            <a:r>
              <a:rPr lang="es-ES" dirty="0"/>
              <a:t> (no el pensamiento)   </a:t>
            </a:r>
            <a:r>
              <a:rPr lang="es-ES" dirty="0" smtClean="0"/>
              <a:t>  el </a:t>
            </a:r>
            <a:r>
              <a:rPr lang="es-ES" sz="2400" b="1" dirty="0">
                <a:solidFill>
                  <a:srgbClr val="00B050"/>
                </a:solidFill>
              </a:rPr>
              <a:t>trabajo</a:t>
            </a:r>
            <a:r>
              <a:rPr lang="es-ES" dirty="0"/>
              <a:t> </a:t>
            </a:r>
            <a:r>
              <a:rPr lang="es-ES" b="1" dirty="0"/>
              <a:t>es una actividad específicamente humana en la cual el hombre, por medio de </a:t>
            </a:r>
            <a:r>
              <a:rPr lang="es-ES" b="1" dirty="0">
                <a:solidFill>
                  <a:srgbClr val="00B050"/>
                </a:solidFill>
              </a:rPr>
              <a:t>instrumentos</a:t>
            </a:r>
            <a:r>
              <a:rPr lang="es-ES" b="1" dirty="0"/>
              <a:t>, trasforma la naturaleza en productos capaces de cubrir sus </a:t>
            </a:r>
            <a:r>
              <a:rPr lang="es-ES" b="1" dirty="0" smtClean="0"/>
              <a:t>necesidades.</a:t>
            </a:r>
          </a:p>
          <a:p>
            <a:endParaRPr lang="es-ES" b="1" dirty="0"/>
          </a:p>
          <a:p>
            <a:r>
              <a:rPr lang="es-ES" dirty="0" smtClean="0"/>
              <a:t>Del trabajo surge una </a:t>
            </a:r>
            <a:r>
              <a:rPr lang="es-ES" b="1" dirty="0" smtClean="0"/>
              <a:t>doble relación:</a:t>
            </a:r>
          </a:p>
          <a:p>
            <a:pPr marL="0" indent="0">
              <a:buNone/>
            </a:pPr>
            <a:r>
              <a:rPr lang="es-ES" b="1" dirty="0"/>
              <a:t>	</a:t>
            </a:r>
            <a:r>
              <a:rPr lang="es-ES" b="1" dirty="0" smtClean="0"/>
              <a:t>- una relación </a:t>
            </a:r>
            <a:r>
              <a:rPr lang="es-ES" b="1" dirty="0" smtClean="0">
                <a:solidFill>
                  <a:srgbClr val="00B050"/>
                </a:solidFill>
              </a:rPr>
              <a:t>social</a:t>
            </a:r>
            <a:r>
              <a:rPr lang="es-ES" b="1" dirty="0" smtClean="0"/>
              <a:t>     entre los diferentes hombres para conseguir fines determinados.</a:t>
            </a:r>
          </a:p>
          <a:p>
            <a:pPr marL="0" indent="0">
              <a:buNone/>
            </a:pPr>
            <a:r>
              <a:rPr lang="es-ES" b="1" dirty="0"/>
              <a:t>	</a:t>
            </a:r>
            <a:r>
              <a:rPr lang="es-ES" b="1" dirty="0" smtClean="0"/>
              <a:t>. Una relación </a:t>
            </a:r>
            <a:r>
              <a:rPr lang="es-ES" b="1" dirty="0" smtClean="0">
                <a:solidFill>
                  <a:srgbClr val="00B050"/>
                </a:solidFill>
              </a:rPr>
              <a:t>natural</a:t>
            </a:r>
            <a:r>
              <a:rPr lang="es-ES" b="1" dirty="0" smtClean="0"/>
              <a:t>    del hombre con la naturaleza.</a:t>
            </a:r>
          </a:p>
          <a:p>
            <a:pPr marL="0" indent="0">
              <a:buNone/>
            </a:pPr>
            <a:r>
              <a:rPr lang="es-ES" b="1" dirty="0" smtClean="0"/>
              <a:t>Del trabajo también surge      los </a:t>
            </a:r>
            <a:r>
              <a:rPr lang="es-ES" b="1" dirty="0" smtClean="0">
                <a:solidFill>
                  <a:srgbClr val="00B050"/>
                </a:solidFill>
              </a:rPr>
              <a:t>productos del trabajo    </a:t>
            </a:r>
            <a:r>
              <a:rPr lang="es-ES" b="1" dirty="0" smtClean="0"/>
              <a:t>que tienen incorporados un valor de uso: son capaces de satisfacer una necesidad humana</a:t>
            </a:r>
          </a:p>
          <a:p>
            <a:pPr marL="0" indent="0">
              <a:buNone/>
            </a:pPr>
            <a:endParaRPr lang="es-ES" b="1" dirty="0"/>
          </a:p>
          <a:p>
            <a:pPr marL="0" indent="0">
              <a:buNone/>
            </a:pPr>
            <a:r>
              <a:rPr lang="es-ES" b="1" dirty="0" smtClean="0"/>
              <a:t>Con este análisis Marx pretende ver cómo se lleva a cabo esta actividad    </a:t>
            </a:r>
            <a:r>
              <a:rPr lang="es-ES" b="1" u="sng" dirty="0" smtClean="0"/>
              <a:t>la forma de trabajar depende de cada sociedad </a:t>
            </a:r>
            <a:r>
              <a:rPr lang="es-ES" b="1" dirty="0" smtClean="0"/>
              <a:t>     para hablar de esto se tiene que hacer referencia a los </a:t>
            </a:r>
            <a:r>
              <a:rPr lang="es-ES" b="1" dirty="0" smtClean="0">
                <a:solidFill>
                  <a:srgbClr val="00B050"/>
                </a:solidFill>
              </a:rPr>
              <a:t>modos de producción      </a:t>
            </a:r>
            <a:r>
              <a:rPr lang="es-ES" dirty="0" smtClean="0"/>
              <a:t>para Marx </a:t>
            </a:r>
            <a:r>
              <a:rPr lang="es-ES" b="1" dirty="0" smtClean="0">
                <a:solidFill>
                  <a:srgbClr val="00B050"/>
                </a:solidFill>
              </a:rPr>
              <a:t>el trabajo es un hecho natural, </a:t>
            </a:r>
            <a:r>
              <a:rPr lang="es-ES" dirty="0" smtClean="0"/>
              <a:t>pero el </a:t>
            </a:r>
            <a:r>
              <a:rPr lang="es-ES" b="1" dirty="0" smtClean="0">
                <a:solidFill>
                  <a:srgbClr val="00B050"/>
                </a:solidFill>
              </a:rPr>
              <a:t>modo de trabajar es un hecho histórico. </a:t>
            </a:r>
          </a:p>
          <a:p>
            <a:endParaRPr lang="es-ES" b="1" dirty="0"/>
          </a:p>
          <a:p>
            <a:endParaRPr lang="es-ES" b="1" dirty="0"/>
          </a:p>
          <a:p>
            <a:endParaRPr lang="es-ES" dirty="0"/>
          </a:p>
        </p:txBody>
      </p:sp>
      <p:sp>
        <p:nvSpPr>
          <p:cNvPr id="4" name="CuadroTexto 3"/>
          <p:cNvSpPr txBox="1"/>
          <p:nvPr/>
        </p:nvSpPr>
        <p:spPr>
          <a:xfrm>
            <a:off x="0" y="1127817"/>
            <a:ext cx="1069848" cy="646331"/>
          </a:xfrm>
          <a:prstGeom prst="rect">
            <a:avLst/>
          </a:prstGeom>
          <a:noFill/>
        </p:spPr>
        <p:txBody>
          <a:bodyPr wrap="square" rtlCol="0">
            <a:spAutoFit/>
          </a:bodyPr>
          <a:lstStyle/>
          <a:p>
            <a:r>
              <a:rPr lang="es-ES" b="1" dirty="0" smtClean="0">
                <a:solidFill>
                  <a:srgbClr val="FFC000"/>
                </a:solidFill>
              </a:rPr>
              <a:t>Recuerda</a:t>
            </a:r>
            <a:r>
              <a:rPr lang="es-ES" dirty="0" smtClean="0">
                <a:solidFill>
                  <a:srgbClr val="FFC000"/>
                </a:solidFill>
              </a:rPr>
              <a:t> </a:t>
            </a:r>
            <a:endParaRPr lang="es-ES" dirty="0">
              <a:solidFill>
                <a:srgbClr val="FFC000"/>
              </a:solidFill>
            </a:endParaRPr>
          </a:p>
        </p:txBody>
      </p:sp>
      <p:sp>
        <p:nvSpPr>
          <p:cNvPr id="5" name="Flecha abajo 4"/>
          <p:cNvSpPr/>
          <p:nvPr/>
        </p:nvSpPr>
        <p:spPr>
          <a:xfrm>
            <a:off x="4759891" y="2504433"/>
            <a:ext cx="576197" cy="408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p:cNvCxnSpPr/>
          <p:nvPr/>
        </p:nvCxnSpPr>
        <p:spPr>
          <a:xfrm>
            <a:off x="3719125" y="3448894"/>
            <a:ext cx="288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3888226" y="4059907"/>
            <a:ext cx="237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2689412" y="1519519"/>
            <a:ext cx="376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555734" y="4464423"/>
            <a:ext cx="3267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6831105" y="4464423"/>
            <a:ext cx="1882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echa abajo 13"/>
          <p:cNvSpPr/>
          <p:nvPr/>
        </p:nvSpPr>
        <p:spPr>
          <a:xfrm>
            <a:off x="5026805" y="4823865"/>
            <a:ext cx="618565" cy="363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de flecha 15"/>
          <p:cNvCxnSpPr/>
          <p:nvPr/>
        </p:nvCxnSpPr>
        <p:spPr>
          <a:xfrm>
            <a:off x="4594149" y="5645631"/>
            <a:ext cx="266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3065930" y="5930153"/>
            <a:ext cx="2420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915400" y="5419165"/>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2104571" y="1828800"/>
            <a:ext cx="348343"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2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61903"/>
            <a:ext cx="10185340" cy="1209697"/>
          </a:xfrm>
        </p:spPr>
        <p:txBody>
          <a:bodyPr/>
          <a:lstStyle/>
          <a:p>
            <a:r>
              <a:rPr lang="es-ES" dirty="0" smtClean="0"/>
              <a:t>El ser humano y sociedad  </a:t>
            </a:r>
            <a:endParaRPr lang="es-ES" dirty="0"/>
          </a:p>
        </p:txBody>
      </p:sp>
      <p:sp>
        <p:nvSpPr>
          <p:cNvPr id="3" name="Marcador de contenido 2"/>
          <p:cNvSpPr>
            <a:spLocks noGrp="1"/>
          </p:cNvSpPr>
          <p:nvPr>
            <p:ph idx="1"/>
          </p:nvPr>
        </p:nvSpPr>
        <p:spPr>
          <a:xfrm>
            <a:off x="188685" y="1117600"/>
            <a:ext cx="11611429" cy="5740400"/>
          </a:xfrm>
        </p:spPr>
        <p:txBody>
          <a:bodyPr>
            <a:normAutofit fontScale="92500" lnSpcReduction="20000"/>
          </a:bodyPr>
          <a:lstStyle/>
          <a:p>
            <a:r>
              <a:rPr lang="es-ES" dirty="0" smtClean="0"/>
              <a:t>Los </a:t>
            </a:r>
            <a:r>
              <a:rPr lang="es-ES" sz="2400" b="1" dirty="0" smtClean="0">
                <a:solidFill>
                  <a:srgbClr val="FF0000"/>
                </a:solidFill>
              </a:rPr>
              <a:t>modos de producción </a:t>
            </a:r>
            <a:r>
              <a:rPr lang="es-ES" dirty="0" smtClean="0"/>
              <a:t>se caracteriza por : </a:t>
            </a:r>
          </a:p>
          <a:p>
            <a:pPr marL="0" indent="0">
              <a:buNone/>
            </a:pPr>
            <a:r>
              <a:rPr lang="es-ES" dirty="0"/>
              <a:t>	</a:t>
            </a:r>
            <a:r>
              <a:rPr lang="es-ES" dirty="0" smtClean="0"/>
              <a:t>- Las</a:t>
            </a:r>
            <a:r>
              <a:rPr lang="es-ES" b="1" dirty="0" smtClean="0">
                <a:solidFill>
                  <a:srgbClr val="00B050"/>
                </a:solidFill>
              </a:rPr>
              <a:t> fuerzas productivas      </a:t>
            </a:r>
            <a:r>
              <a:rPr lang="es-ES" dirty="0" smtClean="0"/>
              <a:t>que son los </a:t>
            </a:r>
            <a:r>
              <a:rPr lang="es-ES" b="1" dirty="0" smtClean="0"/>
              <a:t>trabajadores</a:t>
            </a:r>
            <a:r>
              <a:rPr lang="es-ES" dirty="0" smtClean="0"/>
              <a:t>  y los </a:t>
            </a:r>
            <a:r>
              <a:rPr lang="es-ES" b="1" dirty="0" smtClean="0"/>
              <a:t>instrumentos</a:t>
            </a:r>
            <a:r>
              <a:rPr lang="es-ES" dirty="0" smtClean="0"/>
              <a:t> de trabajo</a:t>
            </a:r>
          </a:p>
          <a:p>
            <a:pPr marL="0" indent="0">
              <a:buNone/>
            </a:pPr>
            <a:r>
              <a:rPr lang="es-ES" dirty="0"/>
              <a:t>	</a:t>
            </a:r>
            <a:r>
              <a:rPr lang="es-ES" dirty="0" smtClean="0"/>
              <a:t>- Las </a:t>
            </a:r>
            <a:r>
              <a:rPr lang="es-ES" b="1" dirty="0" smtClean="0">
                <a:solidFill>
                  <a:srgbClr val="00B050"/>
                </a:solidFill>
              </a:rPr>
              <a:t>relaciones sociales de producción    </a:t>
            </a:r>
            <a:r>
              <a:rPr lang="es-ES" dirty="0" smtClean="0"/>
              <a:t>relaciones que se </a:t>
            </a:r>
            <a:r>
              <a:rPr lang="es-ES" b="1" dirty="0" smtClean="0"/>
              <a:t>producen entre los propietarios y los no propietarios</a:t>
            </a:r>
          </a:p>
          <a:p>
            <a:endParaRPr lang="es-ES" dirty="0"/>
          </a:p>
          <a:p>
            <a:pPr marL="0" indent="0">
              <a:buNone/>
            </a:pPr>
            <a:r>
              <a:rPr lang="es-ES" dirty="0" smtClean="0"/>
              <a:t>Desde esta perspectiva, podemos ver que los </a:t>
            </a:r>
            <a:r>
              <a:rPr lang="es-ES" b="1" dirty="0" smtClean="0"/>
              <a:t>factores que determinan y caracterizan los modos de producción son esencialmente </a:t>
            </a:r>
            <a:r>
              <a:rPr lang="es-ES" b="1" dirty="0" smtClean="0">
                <a:solidFill>
                  <a:srgbClr val="00B050"/>
                </a:solidFill>
              </a:rPr>
              <a:t>económicos  </a:t>
            </a:r>
            <a:r>
              <a:rPr lang="es-ES" dirty="0" smtClean="0"/>
              <a:t>   </a:t>
            </a:r>
            <a:r>
              <a:rPr lang="es-ES" dirty="0" smtClean="0"/>
              <a:t>esto es lo que Marx denomina </a:t>
            </a:r>
            <a:r>
              <a:rPr lang="es-ES" sz="2400" b="1" dirty="0" smtClean="0">
                <a:solidFill>
                  <a:srgbClr val="FF0000"/>
                </a:solidFill>
              </a:rPr>
              <a:t>infraestructura</a:t>
            </a:r>
            <a:r>
              <a:rPr lang="es-ES" dirty="0" smtClean="0"/>
              <a:t> o estructura </a:t>
            </a:r>
            <a:r>
              <a:rPr lang="es-ES" dirty="0" smtClean="0"/>
              <a:t>económica       </a:t>
            </a:r>
            <a:r>
              <a:rPr lang="es-ES" dirty="0" smtClean="0"/>
              <a:t>que es la base, el fundamento a partir de cual se explican los otros estratos de las sociedades.</a:t>
            </a:r>
          </a:p>
          <a:p>
            <a:r>
              <a:rPr lang="es-ES" dirty="0" smtClean="0"/>
              <a:t>Sobre esta base también hay una </a:t>
            </a:r>
            <a:r>
              <a:rPr lang="es-ES" sz="2600" b="1" dirty="0" smtClean="0">
                <a:solidFill>
                  <a:srgbClr val="FF0000"/>
                </a:solidFill>
              </a:rPr>
              <a:t>superestructuras</a:t>
            </a:r>
            <a:r>
              <a:rPr lang="es-ES" dirty="0" smtClean="0"/>
              <a:t>:</a:t>
            </a:r>
          </a:p>
          <a:p>
            <a:pPr marL="274320" lvl="1" indent="0">
              <a:buNone/>
            </a:pPr>
            <a:r>
              <a:rPr lang="es-ES" dirty="0"/>
              <a:t>	</a:t>
            </a:r>
            <a:r>
              <a:rPr lang="es-ES" sz="2200" dirty="0" smtClean="0"/>
              <a:t>- </a:t>
            </a:r>
            <a:r>
              <a:rPr lang="es-ES" sz="2200" b="1" dirty="0">
                <a:solidFill>
                  <a:srgbClr val="00B050"/>
                </a:solidFill>
              </a:rPr>
              <a:t>superestructura </a:t>
            </a:r>
            <a:r>
              <a:rPr lang="es-ES" sz="2200" b="1" dirty="0" smtClean="0">
                <a:solidFill>
                  <a:srgbClr val="00B050"/>
                </a:solidFill>
              </a:rPr>
              <a:t>social      </a:t>
            </a:r>
            <a:r>
              <a:rPr lang="es-ES" sz="2100" dirty="0" smtClean="0"/>
              <a:t>organización social     clases: dominados y dominantes.</a:t>
            </a:r>
            <a:endParaRPr lang="es-ES" sz="2100" dirty="0" smtClean="0"/>
          </a:p>
          <a:p>
            <a:pPr marL="0" indent="0">
              <a:buNone/>
            </a:pPr>
            <a:r>
              <a:rPr lang="es-ES" dirty="0"/>
              <a:t>	</a:t>
            </a:r>
            <a:r>
              <a:rPr lang="es-ES" dirty="0" smtClean="0"/>
              <a:t>- </a:t>
            </a:r>
            <a:r>
              <a:rPr lang="es-ES" sz="2200" b="1" dirty="0" smtClean="0">
                <a:solidFill>
                  <a:srgbClr val="00B050"/>
                </a:solidFill>
              </a:rPr>
              <a:t>superestructura político – jurídica     </a:t>
            </a:r>
            <a:r>
              <a:rPr lang="es-ES" dirty="0" smtClean="0"/>
              <a:t>que administra y revisa el </a:t>
            </a:r>
            <a:r>
              <a:rPr lang="es-ES" b="1" dirty="0" smtClean="0"/>
              <a:t>orden de la sociedad </a:t>
            </a:r>
            <a:r>
              <a:rPr lang="es-ES" dirty="0" smtClean="0"/>
              <a:t>civil y reprime a los individuos que salen del orden establecido.</a:t>
            </a:r>
          </a:p>
          <a:p>
            <a:pPr marL="0" indent="0">
              <a:buNone/>
            </a:pPr>
            <a:r>
              <a:rPr lang="es-ES" dirty="0"/>
              <a:t>	</a:t>
            </a:r>
            <a:r>
              <a:rPr lang="es-ES" dirty="0" smtClean="0"/>
              <a:t>- </a:t>
            </a:r>
            <a:r>
              <a:rPr lang="es-ES" sz="2200" b="1" dirty="0" smtClean="0">
                <a:solidFill>
                  <a:srgbClr val="00B050"/>
                </a:solidFill>
              </a:rPr>
              <a:t>superestructura </a:t>
            </a:r>
            <a:r>
              <a:rPr lang="es-ES" sz="2200" b="1" dirty="0" smtClean="0">
                <a:solidFill>
                  <a:srgbClr val="00B050"/>
                </a:solidFill>
              </a:rPr>
              <a:t>ideológica      </a:t>
            </a:r>
            <a:r>
              <a:rPr lang="es-ES" dirty="0" smtClean="0"/>
              <a:t>que los hombres es representan en el mundo social en el que vive    la ideología es la </a:t>
            </a:r>
            <a:r>
              <a:rPr lang="es-ES" b="1" dirty="0" smtClean="0"/>
              <a:t>conciencia social de los hombres     </a:t>
            </a:r>
            <a:r>
              <a:rPr lang="es-ES" dirty="0" smtClean="0"/>
              <a:t>distingue entre ideología dominante (expresa la ideología de las clases dominantes) y las ideologías marginales (expresan necesidad de cambio)</a:t>
            </a:r>
          </a:p>
          <a:p>
            <a:pPr marL="0" indent="0" algn="ctr">
              <a:buNone/>
            </a:pPr>
            <a:r>
              <a:rPr lang="es-ES" b="1" dirty="0" smtClean="0">
                <a:solidFill>
                  <a:srgbClr val="FFC000"/>
                </a:solidFill>
              </a:rPr>
              <a:t>CONCEPCIÓN MATERIALISTA DE LA SOCIEDAD      PORQUE  LO QUE DETERMINA A LA SOCIEDAD ES EL FACOTR ECONÓMICO.</a:t>
            </a:r>
            <a:endParaRPr lang="es-ES" b="1" dirty="0">
              <a:solidFill>
                <a:srgbClr val="FFC000"/>
              </a:solidFill>
            </a:endParaRPr>
          </a:p>
        </p:txBody>
      </p:sp>
      <p:cxnSp>
        <p:nvCxnSpPr>
          <p:cNvPr id="5" name="Conector recto de flecha 4"/>
          <p:cNvCxnSpPr/>
          <p:nvPr/>
        </p:nvCxnSpPr>
        <p:spPr>
          <a:xfrm>
            <a:off x="4151086" y="1701800"/>
            <a:ext cx="348343"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5798455" y="2006270"/>
            <a:ext cx="232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5413828" y="3134758"/>
            <a:ext cx="232229" cy="1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2697679" y="3349501"/>
            <a:ext cx="377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5646057" y="4601029"/>
            <a:ext cx="275771"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4762280" y="5168404"/>
            <a:ext cx="333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7360722" y="5356431"/>
            <a:ext cx="319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1256805" y="5388099"/>
            <a:ext cx="188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Flecha abajo 19"/>
          <p:cNvSpPr/>
          <p:nvPr/>
        </p:nvSpPr>
        <p:spPr>
          <a:xfrm>
            <a:off x="5096108" y="2297538"/>
            <a:ext cx="702347" cy="586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bajo 20"/>
          <p:cNvSpPr/>
          <p:nvPr/>
        </p:nvSpPr>
        <p:spPr>
          <a:xfrm>
            <a:off x="5638799" y="5744031"/>
            <a:ext cx="391885" cy="2177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Conector recto de flecha 22"/>
          <p:cNvCxnSpPr/>
          <p:nvPr/>
        </p:nvCxnSpPr>
        <p:spPr>
          <a:xfrm>
            <a:off x="6603340" y="6122053"/>
            <a:ext cx="333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0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Explotación-laboral-durante-la-Revolución-Industrial.jpg"/>
          <p:cNvPicPr>
            <a:picLocks noGrp="1" noChangeAspect="1"/>
          </p:cNvPicPr>
          <p:nvPr>
            <p:ph idx="1"/>
          </p:nvPr>
        </p:nvPicPr>
        <p:blipFill>
          <a:blip r:embed="rId2"/>
          <a:stretch>
            <a:fillRect/>
          </a:stretch>
        </p:blipFill>
        <p:spPr>
          <a:xfrm>
            <a:off x="1203960" y="759279"/>
            <a:ext cx="9792654" cy="559580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Búsqueda de información: </a:t>
            </a:r>
            <a:br>
              <a:rPr lang="es-ES" dirty="0" smtClean="0"/>
            </a:br>
            <a:r>
              <a:rPr lang="es-ES" dirty="0" err="1" smtClean="0"/>
              <a:t>karl</a:t>
            </a:r>
            <a:r>
              <a:rPr lang="es-ES" dirty="0" smtClean="0"/>
              <a:t> </a:t>
            </a:r>
            <a:r>
              <a:rPr lang="es-ES" dirty="0" err="1" smtClean="0"/>
              <a:t>marx</a:t>
            </a:r>
            <a:endParaRPr lang="es-ES" dirty="0"/>
          </a:p>
        </p:txBody>
      </p:sp>
      <p:sp>
        <p:nvSpPr>
          <p:cNvPr id="3" name="2 Marcador de contenido"/>
          <p:cNvSpPr>
            <a:spLocks noGrp="1"/>
          </p:cNvSpPr>
          <p:nvPr>
            <p:ph idx="1"/>
          </p:nvPr>
        </p:nvSpPr>
        <p:spPr>
          <a:xfrm>
            <a:off x="1069848" y="1870363"/>
            <a:ext cx="10058400" cy="4765964"/>
          </a:xfrm>
        </p:spPr>
        <p:txBody>
          <a:bodyPr>
            <a:normAutofit/>
          </a:bodyPr>
          <a:lstStyle/>
          <a:p>
            <a:endParaRPr lang="es-ES" dirty="0" smtClean="0"/>
          </a:p>
          <a:p>
            <a:r>
              <a:rPr lang="es-ES" dirty="0" smtClean="0"/>
              <a:t>Vida y obra.</a:t>
            </a:r>
          </a:p>
          <a:p>
            <a:r>
              <a:rPr lang="es-ES" dirty="0" smtClean="0"/>
              <a:t>Contexto histórico.</a:t>
            </a:r>
          </a:p>
          <a:p>
            <a:r>
              <a:rPr lang="es-ES" dirty="0" smtClean="0"/>
              <a:t>Contexto filosófico: Hegel, </a:t>
            </a:r>
            <a:r>
              <a:rPr lang="es-ES" dirty="0" err="1" smtClean="0"/>
              <a:t>Feauerbach</a:t>
            </a:r>
            <a:r>
              <a:rPr lang="es-ES" smtClean="0"/>
              <a:t>.</a:t>
            </a:r>
            <a:endParaRPr lang="es-ES" dirty="0" smtClean="0"/>
          </a:p>
          <a:p>
            <a:r>
              <a:rPr lang="es-ES" dirty="0" smtClean="0"/>
              <a:t>Pensamiento:</a:t>
            </a:r>
          </a:p>
          <a:p>
            <a:pPr lvl="1"/>
            <a:r>
              <a:rPr lang="es-ES" dirty="0" smtClean="0"/>
              <a:t>Dialéctica (Definición)</a:t>
            </a:r>
          </a:p>
          <a:p>
            <a:pPr lvl="1"/>
            <a:r>
              <a:rPr lang="es-ES" dirty="0" smtClean="0"/>
              <a:t>Materialismo dialéctico / Materialismo histórico.</a:t>
            </a:r>
          </a:p>
          <a:p>
            <a:pPr lvl="1"/>
            <a:r>
              <a:rPr lang="es-ES" dirty="0" smtClean="0"/>
              <a:t>Tipos de alienación.</a:t>
            </a:r>
          </a:p>
          <a:p>
            <a:pPr lvl="1"/>
            <a:r>
              <a:rPr lang="es-ES" dirty="0" smtClean="0"/>
              <a:t>Infraestructura Vs. Superestructura.</a:t>
            </a:r>
          </a:p>
          <a:p>
            <a:pPr lvl="1"/>
            <a:r>
              <a:rPr lang="es-ES" dirty="0" smtClean="0"/>
              <a:t>Medios de producción Vs. Relaciones de producción.</a:t>
            </a:r>
          </a:p>
          <a:p>
            <a:pPr lvl="1"/>
            <a:r>
              <a:rPr lang="es-ES" dirty="0" smtClean="0"/>
              <a:t>Las etapas de la historia: “Esclavismo”, etc.</a:t>
            </a:r>
          </a:p>
          <a:p>
            <a:pPr lvl="1"/>
            <a:r>
              <a:rPr lang="es-ES" dirty="0" smtClean="0"/>
              <a:t>Caída del capitalismo, dictadura del proletariado, sociedad comunista.</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23375"/>
            <a:ext cx="10178723" cy="1126454"/>
          </a:xfrm>
        </p:spPr>
        <p:txBody>
          <a:bodyPr/>
          <a:lstStyle/>
          <a:p>
            <a:pPr algn="ctr"/>
            <a:r>
              <a:rPr lang="es-ES" dirty="0" smtClean="0"/>
              <a:t>B) El problema del ser humano (II)</a:t>
            </a:r>
            <a:endParaRPr lang="es-ES" dirty="0"/>
          </a:p>
        </p:txBody>
      </p:sp>
      <p:sp>
        <p:nvSpPr>
          <p:cNvPr id="3" name="Marcador de contenido 2"/>
          <p:cNvSpPr>
            <a:spLocks noGrp="1"/>
          </p:cNvSpPr>
          <p:nvPr>
            <p:ph idx="1"/>
          </p:nvPr>
        </p:nvSpPr>
        <p:spPr>
          <a:xfrm>
            <a:off x="754743" y="1175657"/>
            <a:ext cx="10668000" cy="5500914"/>
          </a:xfrm>
        </p:spPr>
        <p:txBody>
          <a:bodyPr>
            <a:normAutofit/>
          </a:bodyPr>
          <a:lstStyle/>
          <a:p>
            <a:pPr lvl="1">
              <a:buNone/>
            </a:pPr>
            <a:endParaRPr lang="es-ES" sz="2000" b="1" dirty="0" smtClean="0">
              <a:solidFill>
                <a:srgbClr val="FF0000"/>
              </a:solidFill>
            </a:endParaRPr>
          </a:p>
          <a:p>
            <a:pPr lvl="1"/>
            <a:r>
              <a:rPr lang="es-ES" sz="2000" dirty="0" smtClean="0"/>
              <a:t>Además, para Marx, </a:t>
            </a:r>
            <a:r>
              <a:rPr lang="es-ES" sz="2400" b="1" dirty="0" smtClean="0">
                <a:solidFill>
                  <a:srgbClr val="FF0000"/>
                </a:solidFill>
              </a:rPr>
              <a:t>el ser humano </a:t>
            </a:r>
            <a:r>
              <a:rPr lang="es-ES" sz="2000" dirty="0" smtClean="0"/>
              <a:t>es lo superior al ser humano</a:t>
            </a:r>
            <a:r>
              <a:rPr lang="es-ES" sz="2000" dirty="0"/>
              <a:t> </a:t>
            </a:r>
            <a:r>
              <a:rPr lang="es-ES" sz="2000" dirty="0" smtClean="0"/>
              <a:t>    </a:t>
            </a:r>
            <a:r>
              <a:rPr lang="es-ES" sz="2000" b="1" dirty="0" smtClean="0"/>
              <a:t>No hay una trascendencia más allá de esta vida.</a:t>
            </a:r>
          </a:p>
          <a:p>
            <a:pPr lvl="1"/>
            <a:r>
              <a:rPr lang="es-ES" sz="2000" dirty="0" smtClean="0"/>
              <a:t>La </a:t>
            </a:r>
            <a:r>
              <a:rPr lang="es-ES" sz="2000" b="1" dirty="0" smtClean="0">
                <a:solidFill>
                  <a:srgbClr val="00B050"/>
                </a:solidFill>
              </a:rPr>
              <a:t>creencia en dios </a:t>
            </a:r>
            <a:r>
              <a:rPr lang="es-ES" sz="2000" dirty="0" smtClean="0"/>
              <a:t>no deja de ser una </a:t>
            </a:r>
            <a:r>
              <a:rPr lang="es-ES" sz="2000" b="1" dirty="0" smtClean="0">
                <a:solidFill>
                  <a:srgbClr val="00B050"/>
                </a:solidFill>
              </a:rPr>
              <a:t>ilusión que nace por el descontento </a:t>
            </a:r>
            <a:r>
              <a:rPr lang="es-ES" sz="2000" dirty="0" smtClean="0"/>
              <a:t>humano       con las </a:t>
            </a:r>
            <a:r>
              <a:rPr lang="es-ES" sz="2000" b="1" dirty="0" smtClean="0"/>
              <a:t>malas circunstancias de la vida</a:t>
            </a:r>
            <a:r>
              <a:rPr lang="es-ES" sz="2000" dirty="0" smtClean="0"/>
              <a:t>.</a:t>
            </a:r>
          </a:p>
          <a:p>
            <a:pPr lvl="1"/>
            <a:r>
              <a:rPr lang="es-ES" sz="2000" dirty="0" smtClean="0"/>
              <a:t>La situación del </a:t>
            </a:r>
            <a:r>
              <a:rPr lang="es-ES" sz="2000" b="1" dirty="0" smtClean="0"/>
              <a:t>ser humano dentro del capitalismo industrial </a:t>
            </a:r>
            <a:r>
              <a:rPr lang="es-ES" sz="2000" dirty="0" smtClean="0"/>
              <a:t>es una </a:t>
            </a:r>
            <a:r>
              <a:rPr lang="es-ES" sz="2000" b="1" dirty="0" smtClean="0">
                <a:solidFill>
                  <a:srgbClr val="00B050"/>
                </a:solidFill>
              </a:rPr>
              <a:t>situación de alienación</a:t>
            </a:r>
            <a:r>
              <a:rPr lang="es-ES" sz="2000" dirty="0" smtClean="0"/>
              <a:t>, pues </a:t>
            </a:r>
            <a:r>
              <a:rPr lang="es-ES" sz="2000" dirty="0" smtClean="0">
                <a:solidFill>
                  <a:srgbClr val="00B050"/>
                </a:solidFill>
              </a:rPr>
              <a:t>el </a:t>
            </a:r>
            <a:r>
              <a:rPr lang="es-ES" sz="2000" b="1" dirty="0" smtClean="0">
                <a:solidFill>
                  <a:srgbClr val="00B050"/>
                </a:solidFill>
              </a:rPr>
              <a:t>ser humano</a:t>
            </a:r>
            <a:r>
              <a:rPr lang="es-ES" sz="2000" dirty="0" smtClean="0">
                <a:solidFill>
                  <a:srgbClr val="00B050"/>
                </a:solidFill>
              </a:rPr>
              <a:t>, que es en </a:t>
            </a:r>
            <a:r>
              <a:rPr lang="es-ES" sz="2000" b="1" dirty="0" smtClean="0">
                <a:solidFill>
                  <a:srgbClr val="00B050"/>
                </a:solidFill>
              </a:rPr>
              <a:t>esencia un ser trabajador, no se realiza en su trabajo</a:t>
            </a:r>
            <a:r>
              <a:rPr lang="es-ES" sz="2000" dirty="0">
                <a:solidFill>
                  <a:srgbClr val="00B050"/>
                </a:solidFill>
              </a:rPr>
              <a:t> </a:t>
            </a:r>
            <a:r>
              <a:rPr lang="es-ES" sz="2000" dirty="0" smtClean="0">
                <a:solidFill>
                  <a:srgbClr val="00B050"/>
                </a:solidFill>
              </a:rPr>
              <a:t>    </a:t>
            </a:r>
            <a:r>
              <a:rPr lang="es-ES" sz="2000" dirty="0" smtClean="0"/>
              <a:t>dado que está sometido a unas </a:t>
            </a:r>
            <a:r>
              <a:rPr lang="es-ES" sz="2000" b="1" dirty="0" smtClean="0"/>
              <a:t>condiciones indignas, con un salario de mera subsistencia que no le permite llevar una vida verdaderamente humana</a:t>
            </a:r>
            <a:r>
              <a:rPr lang="es-ES" sz="2000" dirty="0" smtClean="0"/>
              <a:t>.</a:t>
            </a:r>
          </a:p>
          <a:p>
            <a:pPr lvl="1"/>
            <a:r>
              <a:rPr lang="es-ES" sz="2000" dirty="0" smtClean="0"/>
              <a:t>Esta situación de alienación, sin embargo, </a:t>
            </a:r>
            <a:r>
              <a:rPr lang="es-ES" sz="2000" b="1" dirty="0" smtClean="0">
                <a:solidFill>
                  <a:srgbClr val="00B050"/>
                </a:solidFill>
              </a:rPr>
              <a:t>puede cambiar si se cambian las circunstancias    </a:t>
            </a:r>
            <a:r>
              <a:rPr lang="es-ES" sz="2000" dirty="0" smtClean="0"/>
              <a:t> de modo que </a:t>
            </a:r>
            <a:r>
              <a:rPr lang="es-ES" sz="2000" b="1" dirty="0" smtClean="0"/>
              <a:t>el trabajador pueda </a:t>
            </a:r>
            <a:r>
              <a:rPr lang="es-ES" sz="2000" b="1" dirty="0" err="1" smtClean="0"/>
              <a:t>autorrealizarse</a:t>
            </a:r>
            <a:r>
              <a:rPr lang="es-ES" sz="2000" b="1" dirty="0" smtClean="0"/>
              <a:t> </a:t>
            </a:r>
            <a:r>
              <a:rPr lang="es-ES" sz="2000" dirty="0" smtClean="0"/>
              <a:t>en su trabajo. </a:t>
            </a:r>
          </a:p>
          <a:p>
            <a:pPr lvl="1"/>
            <a:endParaRPr lang="es-ES" sz="2000" dirty="0"/>
          </a:p>
          <a:p>
            <a:pPr marL="274320" lvl="1" indent="0" algn="ctr">
              <a:buNone/>
            </a:pPr>
            <a:endParaRPr lang="es-ES" sz="2000" dirty="0" smtClean="0">
              <a:solidFill>
                <a:srgbClr val="FFC000"/>
              </a:solidFill>
            </a:endParaRPr>
          </a:p>
          <a:p>
            <a:pPr marL="274320" lvl="1" indent="0" algn="ctr">
              <a:buNone/>
            </a:pPr>
            <a:r>
              <a:rPr lang="es-ES" sz="2000" dirty="0" smtClean="0">
                <a:solidFill>
                  <a:srgbClr val="FFC000"/>
                </a:solidFill>
              </a:rPr>
              <a:t>Para ello es necesario que </a:t>
            </a:r>
            <a:r>
              <a:rPr lang="es-ES" sz="2000" b="1" dirty="0" smtClean="0">
                <a:solidFill>
                  <a:srgbClr val="FFC000"/>
                </a:solidFill>
              </a:rPr>
              <a:t>el producto de su trabajo le pertenezca, sea suficiente para satisfacer sus necesidades materiales y le permita disponer de tiempo libre para desarrollar su personalidad y realizarse como humano.</a:t>
            </a:r>
          </a:p>
        </p:txBody>
      </p:sp>
      <p:sp>
        <p:nvSpPr>
          <p:cNvPr id="4" name="Flecha abajo 3"/>
          <p:cNvSpPr/>
          <p:nvPr/>
        </p:nvSpPr>
        <p:spPr>
          <a:xfrm>
            <a:off x="5812971" y="5080000"/>
            <a:ext cx="551543" cy="420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a:off x="9173029" y="1741714"/>
            <a:ext cx="377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2220686" y="2656114"/>
            <a:ext cx="435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2902857" y="3585029"/>
            <a:ext cx="362857"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193143" y="4760686"/>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396240"/>
            <a:ext cx="10058400" cy="6143105"/>
          </a:xfrm>
        </p:spPr>
        <p:txBody>
          <a:bodyPr>
            <a:normAutofit/>
          </a:bodyPr>
          <a:lstStyle/>
          <a:p>
            <a:pPr lvl="1">
              <a:buNone/>
            </a:pPr>
            <a:endParaRPr lang="es-ES" sz="2000" b="1" dirty="0" smtClean="0"/>
          </a:p>
          <a:p>
            <a:pPr lvl="1" algn="ctr">
              <a:buNone/>
            </a:pPr>
            <a:r>
              <a:rPr lang="es-ES" sz="2000" b="1" dirty="0" smtClean="0"/>
              <a:t>“La situación del ser humano dentro del capitalismo industrial es una situación de alienación, pues el ser humano (que es en esencia un ser trabajador) no se realiza en su trabajo, sometido a unas condiciones indignas, con un salario de mera subsistencia que no le permite llevar una vida verdaderamente humana”</a:t>
            </a:r>
          </a:p>
        </p:txBody>
      </p:sp>
      <p:pic>
        <p:nvPicPr>
          <p:cNvPr id="4" name="3 Imagen" descr="alienado.jpg"/>
          <p:cNvPicPr>
            <a:picLocks noChangeAspect="1"/>
          </p:cNvPicPr>
          <p:nvPr/>
        </p:nvPicPr>
        <p:blipFill>
          <a:blip r:embed="rId2"/>
          <a:stretch>
            <a:fillRect/>
          </a:stretch>
        </p:blipFill>
        <p:spPr>
          <a:xfrm>
            <a:off x="1661160" y="2148840"/>
            <a:ext cx="3464104" cy="4404360"/>
          </a:xfrm>
          <a:prstGeom prst="rect">
            <a:avLst/>
          </a:prstGeom>
        </p:spPr>
      </p:pic>
      <p:pic>
        <p:nvPicPr>
          <p:cNvPr id="5" name="4 Imagen" descr="chaplin-la-fabrica.jpg"/>
          <p:cNvPicPr>
            <a:picLocks noChangeAspect="1"/>
          </p:cNvPicPr>
          <p:nvPr/>
        </p:nvPicPr>
        <p:blipFill>
          <a:blip r:embed="rId3"/>
          <a:stretch>
            <a:fillRect/>
          </a:stretch>
        </p:blipFill>
        <p:spPr>
          <a:xfrm>
            <a:off x="5400040" y="2447290"/>
            <a:ext cx="6106160" cy="3816350"/>
          </a:xfrm>
          <a:prstGeom prst="rect">
            <a:avLst/>
          </a:prstGeom>
        </p:spPr>
      </p:pic>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1448" y="0"/>
            <a:ext cx="9956800" cy="1146629"/>
          </a:xfrm>
        </p:spPr>
        <p:txBody>
          <a:bodyPr/>
          <a:lstStyle/>
          <a:p>
            <a:pPr algn="ctr"/>
            <a:r>
              <a:rPr lang="es-ES" dirty="0" smtClean="0"/>
              <a:t>B) El problema del ser humano (III)</a:t>
            </a:r>
            <a:endParaRPr lang="es-ES" dirty="0"/>
          </a:p>
        </p:txBody>
      </p:sp>
      <p:sp>
        <p:nvSpPr>
          <p:cNvPr id="3" name="Marcador de contenido 2"/>
          <p:cNvSpPr>
            <a:spLocks noGrp="1"/>
          </p:cNvSpPr>
          <p:nvPr>
            <p:ph idx="1"/>
          </p:nvPr>
        </p:nvSpPr>
        <p:spPr>
          <a:xfrm>
            <a:off x="174172" y="1146629"/>
            <a:ext cx="11408228" cy="5711371"/>
          </a:xfrm>
        </p:spPr>
        <p:txBody>
          <a:bodyPr>
            <a:normAutofit lnSpcReduction="10000"/>
          </a:bodyPr>
          <a:lstStyle/>
          <a:p>
            <a:pPr marL="731520" lvl="1" indent="-457200">
              <a:buFont typeface="+mj-lt"/>
              <a:buAutoNum type="alphaLcParenR"/>
            </a:pPr>
            <a:r>
              <a:rPr lang="es-ES" sz="2000" b="1" dirty="0" smtClean="0">
                <a:solidFill>
                  <a:srgbClr val="FF0000"/>
                </a:solidFill>
              </a:rPr>
              <a:t>La alienación económica: </a:t>
            </a:r>
            <a:r>
              <a:rPr lang="es-ES" sz="2000" b="1" dirty="0" smtClean="0"/>
              <a:t>La situación de alienación básica. Es la que </a:t>
            </a:r>
            <a:r>
              <a:rPr lang="es-ES" sz="2000" b="1" u="sng" dirty="0" smtClean="0"/>
              <a:t>padece el trabajador dentro del proceso productivo </a:t>
            </a:r>
            <a:r>
              <a:rPr lang="es-ES" sz="2000" b="1" dirty="0" smtClean="0"/>
              <a:t>en la realización de su trabajo (Obrero industrial dentro del sistema capitalista del siglo XIX). Marx distingue entre el </a:t>
            </a:r>
            <a:r>
              <a:rPr lang="es-ES" sz="2000" b="1" dirty="0" smtClean="0">
                <a:solidFill>
                  <a:srgbClr val="FF0000"/>
                </a:solidFill>
              </a:rPr>
              <a:t>“sujeto productivo-transformador” </a:t>
            </a:r>
            <a:r>
              <a:rPr lang="es-ES" sz="2000" b="1" dirty="0" smtClean="0"/>
              <a:t>y el </a:t>
            </a:r>
            <a:r>
              <a:rPr lang="es-ES" sz="2000" b="1" dirty="0" smtClean="0">
                <a:solidFill>
                  <a:srgbClr val="FF0000"/>
                </a:solidFill>
              </a:rPr>
              <a:t>“objeto producido”.</a:t>
            </a:r>
          </a:p>
          <a:p>
            <a:pPr marL="548640" lvl="2" indent="0">
              <a:buNone/>
            </a:pPr>
            <a:r>
              <a:rPr lang="es-ES" sz="2000" b="1" dirty="0" smtClean="0"/>
              <a:t>	- El “objeto producido” en este sistema no le pertenece al trabajador, sino al empresario       produciéndose una </a:t>
            </a:r>
            <a:r>
              <a:rPr lang="es-ES" sz="2000" b="1" dirty="0" smtClean="0">
                <a:solidFill>
                  <a:srgbClr val="FF0000"/>
                </a:solidFill>
              </a:rPr>
              <a:t>“expropiación del sujeto”.</a:t>
            </a:r>
          </a:p>
          <a:p>
            <a:pPr marL="548640" lvl="2" indent="0">
              <a:buNone/>
            </a:pPr>
            <a:r>
              <a:rPr lang="es-ES" sz="2000" b="1" dirty="0" smtClean="0"/>
              <a:t>	- El trabajador </a:t>
            </a:r>
            <a:r>
              <a:rPr lang="es-ES" sz="2000" b="1" dirty="0" smtClean="0">
                <a:solidFill>
                  <a:srgbClr val="00B050"/>
                </a:solidFill>
              </a:rPr>
              <a:t>es utilizado como un medio de producción dentro de una cadena de producción</a:t>
            </a:r>
            <a:r>
              <a:rPr lang="es-ES" sz="2000" b="1" dirty="0" smtClean="0"/>
              <a:t>, convirtiéndose en una </a:t>
            </a:r>
            <a:r>
              <a:rPr lang="es-ES" sz="2000" b="1" u="sng" dirty="0" smtClean="0">
                <a:solidFill>
                  <a:srgbClr val="00B050"/>
                </a:solidFill>
              </a:rPr>
              <a:t>mercancía</a:t>
            </a:r>
            <a:r>
              <a:rPr lang="es-ES" sz="2000" dirty="0" smtClean="0"/>
              <a:t> que se compra y se vende</a:t>
            </a:r>
            <a:r>
              <a:rPr lang="es-ES" sz="2000" b="1" dirty="0" smtClean="0"/>
              <a:t>.</a:t>
            </a:r>
          </a:p>
          <a:p>
            <a:pPr marL="548640" lvl="2" indent="0">
              <a:buNone/>
            </a:pPr>
            <a:r>
              <a:rPr lang="es-ES" sz="2000" b="1" dirty="0"/>
              <a:t>	</a:t>
            </a:r>
            <a:r>
              <a:rPr lang="es-ES" sz="2000" b="1" dirty="0" smtClean="0"/>
              <a:t>En definitiva, </a:t>
            </a:r>
            <a:r>
              <a:rPr lang="es-ES" sz="2000" b="1" dirty="0" smtClean="0">
                <a:solidFill>
                  <a:srgbClr val="00B050"/>
                </a:solidFill>
              </a:rPr>
              <a:t>es tratado como un objeto</a:t>
            </a:r>
            <a:r>
              <a:rPr lang="es-ES" sz="2000" b="1" dirty="0" smtClean="0"/>
              <a:t>,</a:t>
            </a:r>
            <a:r>
              <a:rPr lang="es-ES" sz="2000" b="1" dirty="0" smtClean="0">
                <a:solidFill>
                  <a:srgbClr val="00B050"/>
                </a:solidFill>
              </a:rPr>
              <a:t> no como un sujeto </a:t>
            </a:r>
            <a:r>
              <a:rPr lang="es-ES" sz="2000" b="1" dirty="0" smtClean="0"/>
              <a:t>(se produce una </a:t>
            </a:r>
            <a:r>
              <a:rPr lang="es-ES" sz="2000" b="1" dirty="0" smtClean="0">
                <a:solidFill>
                  <a:srgbClr val="FF0000"/>
                </a:solidFill>
              </a:rPr>
              <a:t>“reificación” </a:t>
            </a:r>
            <a:r>
              <a:rPr lang="es-ES" sz="2000" b="1" dirty="0" smtClean="0"/>
              <a:t>o</a:t>
            </a:r>
            <a:r>
              <a:rPr lang="es-ES" sz="2000" b="1" dirty="0" smtClean="0">
                <a:solidFill>
                  <a:srgbClr val="FF0000"/>
                </a:solidFill>
              </a:rPr>
              <a:t> “cosificación del sujeto”)</a:t>
            </a:r>
          </a:p>
          <a:p>
            <a:pPr marL="1005840" lvl="2" indent="-457200"/>
            <a:endParaRPr lang="es-ES" sz="2000" b="1" dirty="0" smtClean="0">
              <a:solidFill>
                <a:srgbClr val="FF0000"/>
              </a:solidFill>
            </a:endParaRPr>
          </a:p>
          <a:p>
            <a:pPr marL="1005840" lvl="2" indent="-457200" algn="ctr">
              <a:buNone/>
            </a:pPr>
            <a:r>
              <a:rPr lang="es-ES" sz="2000" b="1" dirty="0" smtClean="0"/>
              <a:t>El </a:t>
            </a:r>
            <a:r>
              <a:rPr lang="es-ES" sz="2400" b="1" dirty="0" smtClean="0">
                <a:solidFill>
                  <a:srgbClr val="00B050"/>
                </a:solidFill>
              </a:rPr>
              <a:t>resultado</a:t>
            </a:r>
            <a:r>
              <a:rPr lang="es-ES" sz="2000" b="1" dirty="0" smtClean="0"/>
              <a:t> </a:t>
            </a:r>
            <a:r>
              <a:rPr lang="es-ES" sz="2000" b="1" dirty="0" smtClean="0">
                <a:solidFill>
                  <a:srgbClr val="FFC000"/>
                </a:solidFill>
              </a:rPr>
              <a:t>es que el trabajador no se realiza en su trabajo, se encuentra explotado física y mentalmente y no se pertenece a si mismo, sino al empresario que paga por su esfuerzo un salario miserable. Tampoco puede identificarse con el objeto producido, pues una vez realizado ya no le pertenece. </a:t>
            </a:r>
            <a:r>
              <a:rPr lang="es-ES" sz="2000" b="1" u="sng" dirty="0" smtClean="0">
                <a:solidFill>
                  <a:srgbClr val="FFC000"/>
                </a:solidFill>
              </a:rPr>
              <a:t>Todas estas circunstancias vienen dadas por el sistema de producción capitalista</a:t>
            </a:r>
            <a:r>
              <a:rPr lang="es-ES" sz="2000" b="1" dirty="0" smtClean="0">
                <a:solidFill>
                  <a:srgbClr val="FFC000"/>
                </a:solidFill>
              </a:rPr>
              <a:t>.</a:t>
            </a:r>
          </a:p>
          <a:p>
            <a:pPr marL="1005840" lvl="2" indent="-457200" algn="ctr">
              <a:buNone/>
            </a:pPr>
            <a:endParaRPr lang="es-ES" sz="2000" b="1" dirty="0" smtClean="0">
              <a:solidFill>
                <a:srgbClr val="FFC000"/>
              </a:solidFill>
            </a:endParaRPr>
          </a:p>
          <a:p>
            <a:pPr marL="1005840" lvl="2" indent="-457200">
              <a:buNone/>
            </a:pPr>
            <a:r>
              <a:rPr lang="es-ES" sz="2000" b="1" dirty="0" smtClean="0"/>
              <a:t>La única manera de </a:t>
            </a:r>
            <a:r>
              <a:rPr lang="es-ES" sz="2400" b="1" dirty="0" smtClean="0">
                <a:solidFill>
                  <a:srgbClr val="FF0000"/>
                </a:solidFill>
              </a:rPr>
              <a:t>cambiar esa situación </a:t>
            </a:r>
            <a:r>
              <a:rPr lang="es-ES" sz="2000" b="1" dirty="0" smtClean="0"/>
              <a:t>es cambiar por completo el sistema capitalista por otro en el que el trabajador se realice, no sea tratado como un objeto y el producto de sus manos le pertenezca.</a:t>
            </a:r>
          </a:p>
        </p:txBody>
      </p:sp>
      <p:sp>
        <p:nvSpPr>
          <p:cNvPr id="6" name="Flecha derecha 5"/>
          <p:cNvSpPr/>
          <p:nvPr/>
        </p:nvSpPr>
        <p:spPr>
          <a:xfrm>
            <a:off x="595086" y="3381828"/>
            <a:ext cx="435428"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p:cNvCxnSpPr/>
          <p:nvPr/>
        </p:nvCxnSpPr>
        <p:spPr>
          <a:xfrm>
            <a:off x="2249714" y="2598057"/>
            <a:ext cx="377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lecha abajo 8"/>
          <p:cNvSpPr/>
          <p:nvPr/>
        </p:nvSpPr>
        <p:spPr>
          <a:xfrm>
            <a:off x="6008914" y="3708400"/>
            <a:ext cx="566057" cy="435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bajo 9"/>
          <p:cNvSpPr/>
          <p:nvPr/>
        </p:nvSpPr>
        <p:spPr>
          <a:xfrm>
            <a:off x="6008914" y="5544457"/>
            <a:ext cx="580571" cy="333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 name="5 Marcador de contenido" descr="Revolución Industrial1.jpg"/>
          <p:cNvPicPr>
            <a:picLocks noGrp="1" noChangeAspect="1"/>
          </p:cNvPicPr>
          <p:nvPr>
            <p:ph idx="1"/>
          </p:nvPr>
        </p:nvPicPr>
        <p:blipFill>
          <a:blip r:embed="rId2"/>
          <a:stretch>
            <a:fillRect/>
          </a:stretch>
        </p:blipFill>
        <p:spPr>
          <a:xfrm>
            <a:off x="651122" y="792480"/>
            <a:ext cx="10487413" cy="522732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0"/>
            <a:ext cx="10178723" cy="1117600"/>
          </a:xfrm>
        </p:spPr>
        <p:txBody>
          <a:bodyPr/>
          <a:lstStyle/>
          <a:p>
            <a:pPr algn="ctr"/>
            <a:r>
              <a:rPr lang="es-ES" dirty="0" smtClean="0"/>
              <a:t>B) El problema del ser humano (IV)</a:t>
            </a:r>
            <a:endParaRPr lang="es-ES" dirty="0"/>
          </a:p>
        </p:txBody>
      </p:sp>
      <p:sp>
        <p:nvSpPr>
          <p:cNvPr id="3" name="Marcador de contenido 2"/>
          <p:cNvSpPr>
            <a:spLocks noGrp="1"/>
          </p:cNvSpPr>
          <p:nvPr>
            <p:ph idx="1"/>
          </p:nvPr>
        </p:nvSpPr>
        <p:spPr>
          <a:xfrm>
            <a:off x="740229" y="1219200"/>
            <a:ext cx="10508341" cy="5638800"/>
          </a:xfrm>
        </p:spPr>
        <p:txBody>
          <a:bodyPr>
            <a:normAutofit/>
          </a:bodyPr>
          <a:lstStyle/>
          <a:p>
            <a:pPr marL="731520" lvl="1" indent="-457200">
              <a:buFont typeface="+mj-lt"/>
              <a:buAutoNum type="alphaLcParenR" startAt="2"/>
            </a:pPr>
            <a:r>
              <a:rPr lang="es-ES" sz="2000" b="1" dirty="0" smtClean="0">
                <a:solidFill>
                  <a:srgbClr val="FF0000"/>
                </a:solidFill>
              </a:rPr>
              <a:t>La alienación social: </a:t>
            </a:r>
            <a:r>
              <a:rPr lang="es-ES" sz="2000" b="1" dirty="0" smtClean="0"/>
              <a:t>El modo en el que está configurado el proceso de producción, en el que cabe distinguir entre quien desarrolla el trabajo productivo (los trabajadores) y quien lo dirige (los empresarios), determina </a:t>
            </a:r>
            <a:r>
              <a:rPr lang="es-ES" sz="2000" b="1" dirty="0" smtClean="0">
                <a:solidFill>
                  <a:srgbClr val="00B050"/>
                </a:solidFill>
              </a:rPr>
              <a:t>la división de la sociedad en clases dominantes y clases dominadas. </a:t>
            </a:r>
            <a:r>
              <a:rPr lang="es-ES" sz="2000" b="1" dirty="0" smtClean="0"/>
              <a:t>Esta división resulta negativa y produce una situación de enfrentamiento entre clases dominantes y dominadas. La situación, sin embargo, debería ser una situación de igualdad, en la que no hubiera división de clases sociales.</a:t>
            </a:r>
          </a:p>
          <a:p>
            <a:pPr marL="731520" lvl="1" indent="-457200">
              <a:buFont typeface="+mj-lt"/>
              <a:buAutoNum type="alphaLcParenR" startAt="2"/>
            </a:pPr>
            <a:r>
              <a:rPr lang="es-ES" sz="2000" b="1" dirty="0" smtClean="0">
                <a:solidFill>
                  <a:srgbClr val="FF0000"/>
                </a:solidFill>
              </a:rPr>
              <a:t>La alienación política: </a:t>
            </a:r>
            <a:r>
              <a:rPr lang="es-ES" sz="2000" b="1" dirty="0" smtClean="0"/>
              <a:t>Tanto el Estado como su sistema legal amparan y protegen al sistema económico vigente. Por eso, el Estado es en realidad un “estado burgués”, en manos de la burguesía, que está al servicio de sus intereses económicos</a:t>
            </a:r>
            <a:r>
              <a:rPr lang="es-ES" sz="2000" b="1" dirty="0" smtClean="0">
                <a:solidFill>
                  <a:srgbClr val="00B050"/>
                </a:solidFill>
              </a:rPr>
              <a:t>. El proletariado ve entonces en el Estado a un enemigo, cuando el Estado debería ser y estar al servicio de todos, no solo de unos pocos.</a:t>
            </a:r>
          </a:p>
          <a:p>
            <a:pPr marL="731520" lvl="1" indent="-457200">
              <a:buFont typeface="+mj-lt"/>
              <a:buAutoNum type="alphaLcParenR" startAt="2"/>
            </a:pPr>
            <a:r>
              <a:rPr lang="es-ES" sz="2000" b="1" dirty="0" smtClean="0">
                <a:solidFill>
                  <a:srgbClr val="FF0000"/>
                </a:solidFill>
              </a:rPr>
              <a:t>La alienación ideológica: </a:t>
            </a:r>
            <a:r>
              <a:rPr lang="es-ES" sz="2000" b="1" dirty="0" smtClean="0"/>
              <a:t>La conciencia del ser humano, lo que piensa, depende de las condiciones materiales de la vida. </a:t>
            </a:r>
            <a:r>
              <a:rPr lang="es-ES" sz="2000" b="1" dirty="0" smtClean="0">
                <a:solidFill>
                  <a:srgbClr val="00B050"/>
                </a:solidFill>
              </a:rPr>
              <a:t>El proletariado se encuentra alienado ideológicamente porque la ideología dominante es la de la clase dominante.</a:t>
            </a:r>
            <a:r>
              <a:rPr lang="es-ES" sz="2000" b="1" dirty="0" smtClean="0"/>
              <a:t> Tanto la filosofía como la religión, según Marx, han contribuido, hasta ahora, a mantener esa alienación.</a:t>
            </a:r>
          </a:p>
          <a:p>
            <a:pPr marL="731520" lvl="1" indent="-457200">
              <a:buFont typeface="+mj-lt"/>
              <a:buAutoNum type="alphaLcParenR" startAt="2"/>
            </a:pPr>
            <a:endParaRPr lang="es-ES" sz="1800" b="1" dirty="0" smtClean="0"/>
          </a:p>
          <a:p>
            <a:pPr marL="731520" lvl="1" indent="-457200">
              <a:buNone/>
            </a:pPr>
            <a:endParaRPr lang="es-ES" sz="2000" b="1" dirty="0" smtClean="0"/>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619" y="0"/>
            <a:ext cx="10058400" cy="1609344"/>
          </a:xfrm>
        </p:spPr>
        <p:txBody>
          <a:bodyPr/>
          <a:lstStyle/>
          <a:p>
            <a:pPr algn="ctr"/>
            <a:r>
              <a:rPr lang="es-ES" dirty="0" smtClean="0"/>
              <a:t>B) El problema del ser humano (V)</a:t>
            </a:r>
            <a:endParaRPr lang="es-ES" dirty="0"/>
          </a:p>
        </p:txBody>
      </p:sp>
      <p:sp>
        <p:nvSpPr>
          <p:cNvPr id="3" name="Marcador de contenido 2"/>
          <p:cNvSpPr>
            <a:spLocks noGrp="1"/>
          </p:cNvSpPr>
          <p:nvPr>
            <p:ph idx="1"/>
          </p:nvPr>
        </p:nvSpPr>
        <p:spPr>
          <a:xfrm>
            <a:off x="837619" y="1609344"/>
            <a:ext cx="10290629" cy="5248655"/>
          </a:xfrm>
        </p:spPr>
        <p:txBody>
          <a:bodyPr>
            <a:normAutofit/>
          </a:bodyPr>
          <a:lstStyle/>
          <a:p>
            <a:pPr marL="457200" indent="-457200"/>
            <a:r>
              <a:rPr lang="es-ES" sz="2000" b="1" dirty="0" smtClean="0"/>
              <a:t>La </a:t>
            </a:r>
            <a:r>
              <a:rPr lang="es-ES" sz="2000" b="1" dirty="0" smtClean="0">
                <a:solidFill>
                  <a:srgbClr val="FF0000"/>
                </a:solidFill>
              </a:rPr>
              <a:t>filosofía </a:t>
            </a:r>
            <a:r>
              <a:rPr lang="es-ES" sz="2000" b="1" dirty="0" smtClean="0">
                <a:solidFill>
                  <a:srgbClr val="00B050"/>
                </a:solidFill>
              </a:rPr>
              <a:t>se ha dedicado a explicar lo que pasa, y no a criticarlo</a:t>
            </a:r>
            <a:r>
              <a:rPr lang="es-ES" sz="2000" b="1" dirty="0" smtClean="0"/>
              <a:t>. Por eso dice Marx: </a:t>
            </a:r>
            <a:r>
              <a:rPr lang="es-ES" sz="2000" b="1" dirty="0" smtClean="0">
                <a:solidFill>
                  <a:srgbClr val="FFC000"/>
                </a:solidFill>
              </a:rPr>
              <a:t>“Los filósofos se han limitado a interpretar </a:t>
            </a:r>
            <a:r>
              <a:rPr lang="es-ES" b="1" dirty="0" smtClean="0">
                <a:solidFill>
                  <a:srgbClr val="FFC000"/>
                </a:solidFill>
              </a:rPr>
              <a:t>e</a:t>
            </a:r>
            <a:r>
              <a:rPr lang="es-ES" sz="2000" b="1" dirty="0" smtClean="0">
                <a:solidFill>
                  <a:srgbClr val="FFC000"/>
                </a:solidFill>
              </a:rPr>
              <a:t>l mundo de distintos modos, hora es ya de transformarlo”. </a:t>
            </a:r>
          </a:p>
          <a:p>
            <a:pPr marL="0" indent="0">
              <a:buNone/>
            </a:pPr>
            <a:r>
              <a:rPr lang="es-ES" b="1" dirty="0">
                <a:solidFill>
                  <a:srgbClr val="FFC000"/>
                </a:solidFill>
              </a:rPr>
              <a:t>	</a:t>
            </a:r>
            <a:r>
              <a:rPr lang="es-ES" sz="2000" b="1" dirty="0" smtClean="0"/>
              <a:t>Pero </a:t>
            </a:r>
            <a:r>
              <a:rPr lang="es-ES" sz="2000" b="1" u="sng" dirty="0" smtClean="0"/>
              <a:t>mientras esa crítica no se produce, el proletariado se encuentra desarmado ideológicamente</a:t>
            </a:r>
            <a:r>
              <a:rPr lang="es-ES" b="1" dirty="0"/>
              <a:t> </a:t>
            </a:r>
            <a:r>
              <a:rPr lang="es-ES" b="1" dirty="0" smtClean="0"/>
              <a:t>    </a:t>
            </a:r>
            <a:r>
              <a:rPr lang="es-ES" sz="2000" b="1" dirty="0" smtClean="0"/>
              <a:t> por lo que a </a:t>
            </a:r>
            <a:r>
              <a:rPr lang="es-ES" sz="2000" b="1" dirty="0" smtClean="0">
                <a:solidFill>
                  <a:srgbClr val="00B050"/>
                </a:solidFill>
              </a:rPr>
              <a:t>su mala situación económica se une una conciencia ideológica alienada que le explica la inevitabilidad de su situación.</a:t>
            </a:r>
          </a:p>
          <a:p>
            <a:pPr marL="457200" indent="-457200"/>
            <a:r>
              <a:rPr lang="es-ES" b="1" dirty="0" smtClean="0"/>
              <a:t>La </a:t>
            </a:r>
            <a:r>
              <a:rPr lang="es-ES" b="1" dirty="0" smtClean="0">
                <a:solidFill>
                  <a:srgbClr val="FF0000"/>
                </a:solidFill>
              </a:rPr>
              <a:t>religión</a:t>
            </a:r>
            <a:r>
              <a:rPr lang="es-ES" b="1" dirty="0" smtClean="0"/>
              <a:t> </a:t>
            </a:r>
            <a:r>
              <a:rPr lang="es-ES" b="1" dirty="0" smtClean="0">
                <a:solidFill>
                  <a:srgbClr val="00B050"/>
                </a:solidFill>
              </a:rPr>
              <a:t>proyecta al hombre fuera de este mundo, prometiéndole un mundo ficticio donde todos sus males serán resueltos</a:t>
            </a:r>
            <a:r>
              <a:rPr lang="es-ES" b="1" dirty="0" smtClean="0"/>
              <a:t>. Además, predica la sumisión y la aceptación del sufrimiento de este mundo para alcanzar el premio en el otro. </a:t>
            </a:r>
          </a:p>
          <a:p>
            <a:pPr marL="0" indent="0">
              <a:buNone/>
            </a:pPr>
            <a:r>
              <a:rPr lang="es-ES" b="1" dirty="0"/>
              <a:t>	</a:t>
            </a:r>
            <a:r>
              <a:rPr lang="es-ES" b="1" dirty="0" smtClean="0"/>
              <a:t>Por eso Marx la considera </a:t>
            </a:r>
            <a:r>
              <a:rPr lang="es-ES" b="1" dirty="0" smtClean="0">
                <a:solidFill>
                  <a:srgbClr val="FF0000"/>
                </a:solidFill>
              </a:rPr>
              <a:t>“el opio del pueblo”. </a:t>
            </a:r>
            <a:r>
              <a:rPr lang="es-ES" b="1" dirty="0" smtClean="0"/>
              <a:t>Su función social es </a:t>
            </a:r>
            <a:r>
              <a:rPr lang="es-ES" b="1" dirty="0" smtClean="0">
                <a:solidFill>
                  <a:srgbClr val="00B050"/>
                </a:solidFill>
              </a:rPr>
              <a:t>servir de “dormidera” de todos los anhelos revolucionarios </a:t>
            </a:r>
            <a:r>
              <a:rPr lang="es-ES" b="1" dirty="0" smtClean="0"/>
              <a:t>y emancipadores de la clase trabajadora.      Juega, por tanto, a favor de las clases dominantes.</a:t>
            </a:r>
            <a:endParaRPr lang="es-ES" sz="2000" b="1" dirty="0" smtClean="0"/>
          </a:p>
          <a:p>
            <a:pPr marL="731520" lvl="1" indent="-457200">
              <a:buNone/>
            </a:pPr>
            <a:endParaRPr lang="es-ES" sz="2000" b="1" dirty="0" smtClean="0"/>
          </a:p>
        </p:txBody>
      </p:sp>
      <p:cxnSp>
        <p:nvCxnSpPr>
          <p:cNvPr id="5" name="Conector recto de flecha 4"/>
          <p:cNvCxnSpPr/>
          <p:nvPr/>
        </p:nvCxnSpPr>
        <p:spPr>
          <a:xfrm>
            <a:off x="1509486" y="2525486"/>
            <a:ext cx="261257" cy="24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1407886" y="5007429"/>
            <a:ext cx="348343" cy="319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4484914" y="3062514"/>
            <a:ext cx="348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410857" y="5791200"/>
            <a:ext cx="420914"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Pegatron1.jpg"/>
          <p:cNvPicPr>
            <a:picLocks noGrp="1" noChangeAspect="1"/>
          </p:cNvPicPr>
          <p:nvPr>
            <p:ph idx="1"/>
          </p:nvPr>
        </p:nvPicPr>
        <p:blipFill>
          <a:blip r:embed="rId2"/>
          <a:stretch>
            <a:fillRect/>
          </a:stretch>
        </p:blipFill>
        <p:spPr>
          <a:xfrm>
            <a:off x="1463040" y="659553"/>
            <a:ext cx="8954770" cy="596984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21774"/>
            <a:ext cx="10058400" cy="1609344"/>
          </a:xfrm>
        </p:spPr>
        <p:txBody>
          <a:bodyPr>
            <a:normAutofit fontScale="90000"/>
          </a:bodyPr>
          <a:lstStyle/>
          <a:p>
            <a:pPr algn="ctr"/>
            <a:r>
              <a:rPr lang="es-ES" dirty="0" smtClean="0"/>
              <a:t>c) El problema de la sociedad: “infraestructura y superestructura” (I)</a:t>
            </a:r>
            <a:endParaRPr lang="es-ES" dirty="0"/>
          </a:p>
        </p:txBody>
      </p:sp>
      <p:sp>
        <p:nvSpPr>
          <p:cNvPr id="3" name="Marcador de contenido 2"/>
          <p:cNvSpPr>
            <a:spLocks noGrp="1"/>
          </p:cNvSpPr>
          <p:nvPr>
            <p:ph idx="1"/>
          </p:nvPr>
        </p:nvSpPr>
        <p:spPr>
          <a:xfrm>
            <a:off x="362857" y="1731118"/>
            <a:ext cx="10958286" cy="4974482"/>
          </a:xfrm>
        </p:spPr>
        <p:txBody>
          <a:bodyPr>
            <a:normAutofit/>
          </a:bodyPr>
          <a:lstStyle/>
          <a:p>
            <a:pPr marL="731520" lvl="1" indent="-457200"/>
            <a:endParaRPr lang="es-ES" sz="2000" b="1" dirty="0" smtClean="0"/>
          </a:p>
          <a:p>
            <a:pPr marL="731520" lvl="1" indent="-457200"/>
            <a:r>
              <a:rPr lang="es-ES" sz="2000" b="1" dirty="0" smtClean="0"/>
              <a:t>Para Marx,</a:t>
            </a:r>
            <a:r>
              <a:rPr lang="es-ES" sz="2000" b="1" dirty="0" smtClean="0">
                <a:solidFill>
                  <a:srgbClr val="00B050"/>
                </a:solidFill>
              </a:rPr>
              <a:t> si realmente pretendemos cambiar al ser humano, deberemos </a:t>
            </a:r>
            <a:r>
              <a:rPr lang="es-ES" sz="2400" b="1" dirty="0" smtClean="0">
                <a:solidFill>
                  <a:srgbClr val="00B050"/>
                </a:solidFill>
              </a:rPr>
              <a:t>cambiar las circunstancias </a:t>
            </a:r>
            <a:r>
              <a:rPr lang="es-ES" sz="2000" b="1" dirty="0" smtClean="0">
                <a:solidFill>
                  <a:srgbClr val="00B050"/>
                </a:solidFill>
              </a:rPr>
              <a:t>en las que este vive</a:t>
            </a:r>
            <a:r>
              <a:rPr lang="es-ES" sz="2000" b="1" dirty="0"/>
              <a:t> </a:t>
            </a:r>
            <a:r>
              <a:rPr lang="es-ES" sz="2000" b="1" dirty="0" smtClean="0"/>
              <a:t>      porque son precisamente esas circunstancias, principalmente las </a:t>
            </a:r>
            <a:r>
              <a:rPr lang="es-ES" sz="2000" b="1" u="sng" dirty="0" smtClean="0"/>
              <a:t>económicas</a:t>
            </a:r>
            <a:r>
              <a:rPr lang="es-ES" sz="2000" b="1" dirty="0" smtClean="0"/>
              <a:t>, las que determinan su manera de ser: </a:t>
            </a:r>
          </a:p>
          <a:p>
            <a:pPr marL="731520" lvl="1" indent="-457200" algn="ctr">
              <a:buNone/>
            </a:pPr>
            <a:r>
              <a:rPr lang="es-ES" sz="2000" b="1" dirty="0" smtClean="0">
                <a:solidFill>
                  <a:srgbClr val="FFC000"/>
                </a:solidFill>
              </a:rPr>
              <a:t>“Si el hombre está formado por las circunstancias, estas circunstancias deben estar formadas humanamente”.</a:t>
            </a:r>
          </a:p>
          <a:p>
            <a:pPr marL="731520" lvl="1" indent="-457200" algn="ctr">
              <a:buNone/>
            </a:pPr>
            <a:endParaRPr lang="es-ES" sz="2000" b="1" dirty="0" smtClean="0">
              <a:solidFill>
                <a:srgbClr val="FFC000"/>
              </a:solidFill>
            </a:endParaRPr>
          </a:p>
          <a:p>
            <a:pPr marL="731520" lvl="1" indent="-457200" algn="ctr">
              <a:buNone/>
            </a:pPr>
            <a:endParaRPr lang="es-ES" sz="2000" b="1" dirty="0" smtClean="0">
              <a:solidFill>
                <a:srgbClr val="FFC000"/>
              </a:solidFill>
            </a:endParaRPr>
          </a:p>
          <a:p>
            <a:pPr marL="731520" lvl="1" indent="-457200"/>
            <a:r>
              <a:rPr lang="es-ES" sz="2000" b="1" dirty="0" smtClean="0"/>
              <a:t>No es posible salir de la situación de alienación si no se configura otro tipo de sociedad        </a:t>
            </a:r>
            <a:r>
              <a:rPr lang="es-ES" sz="2000" b="1" dirty="0" smtClean="0">
                <a:solidFill>
                  <a:srgbClr val="00B050"/>
                </a:solidFill>
              </a:rPr>
              <a:t>O cambian las estructuras de la sociedad entera o no habrá cambio en la condición humana.</a:t>
            </a:r>
          </a:p>
          <a:p>
            <a:pPr marL="274320" lvl="1" indent="0">
              <a:buNone/>
            </a:pPr>
            <a:r>
              <a:rPr lang="es-ES" sz="2000" b="1" dirty="0" smtClean="0"/>
              <a:t>	</a:t>
            </a:r>
          </a:p>
          <a:p>
            <a:pPr marL="274320" lvl="1" indent="0">
              <a:buNone/>
            </a:pPr>
            <a:r>
              <a:rPr lang="es-ES" sz="2000" b="1" dirty="0"/>
              <a:t>	</a:t>
            </a:r>
            <a:r>
              <a:rPr lang="es-ES" sz="2000" dirty="0" smtClean="0"/>
              <a:t>Marx distingue </a:t>
            </a:r>
            <a:r>
              <a:rPr lang="es-ES" sz="2400" b="1" dirty="0" smtClean="0">
                <a:solidFill>
                  <a:srgbClr val="FF0000"/>
                </a:solidFill>
              </a:rPr>
              <a:t>diferentes sistemas o estructuras </a:t>
            </a:r>
            <a:r>
              <a:rPr lang="es-ES" sz="2000" dirty="0" smtClean="0"/>
              <a:t>que configuran toda sociedad</a:t>
            </a:r>
            <a:r>
              <a:rPr lang="es-ES" sz="2000" b="1" dirty="0" smtClean="0">
                <a:solidFill>
                  <a:srgbClr val="0070C0"/>
                </a:solidFill>
              </a:rPr>
              <a:t>:</a:t>
            </a:r>
            <a:r>
              <a:rPr lang="es-ES" sz="2000" b="1" dirty="0" smtClean="0"/>
              <a:t>  La</a:t>
            </a:r>
            <a:r>
              <a:rPr lang="es-ES" sz="2000" b="1" dirty="0" smtClean="0">
                <a:solidFill>
                  <a:srgbClr val="FF0000"/>
                </a:solidFill>
              </a:rPr>
              <a:t> </a:t>
            </a:r>
            <a:r>
              <a:rPr lang="es-ES" sz="2000" b="1" dirty="0" smtClean="0">
                <a:solidFill>
                  <a:srgbClr val="00B050"/>
                </a:solidFill>
              </a:rPr>
              <a:t>infraestructura</a:t>
            </a:r>
            <a:r>
              <a:rPr lang="es-ES" sz="2000" b="1" dirty="0" smtClean="0">
                <a:solidFill>
                  <a:srgbClr val="FF0000"/>
                </a:solidFill>
              </a:rPr>
              <a:t> </a:t>
            </a:r>
            <a:r>
              <a:rPr lang="es-ES" sz="2000" b="1" dirty="0" smtClean="0"/>
              <a:t>o base de la sociedad y la </a:t>
            </a:r>
            <a:r>
              <a:rPr lang="es-ES" sz="2000" b="1" dirty="0" smtClean="0">
                <a:solidFill>
                  <a:srgbClr val="00B050"/>
                </a:solidFill>
              </a:rPr>
              <a:t>superestructura</a:t>
            </a:r>
            <a:r>
              <a:rPr lang="es-ES" sz="2000" b="1" dirty="0" smtClean="0">
                <a:solidFill>
                  <a:srgbClr val="FF0000"/>
                </a:solidFill>
              </a:rPr>
              <a:t>.</a:t>
            </a:r>
          </a:p>
        </p:txBody>
      </p:sp>
      <p:cxnSp>
        <p:nvCxnSpPr>
          <p:cNvPr id="5" name="Conector recto de flecha 4"/>
          <p:cNvCxnSpPr/>
          <p:nvPr/>
        </p:nvCxnSpPr>
        <p:spPr>
          <a:xfrm>
            <a:off x="7750628" y="2569029"/>
            <a:ext cx="377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stretch>
            <a:fillRect/>
          </a:stretch>
        </p:blipFill>
        <p:spPr>
          <a:xfrm>
            <a:off x="-51913" y="5799003"/>
            <a:ext cx="1121761" cy="768163"/>
          </a:xfrm>
          <a:prstGeom prst="rect">
            <a:avLst/>
          </a:prstGeom>
        </p:spPr>
      </p:pic>
      <p:sp>
        <p:nvSpPr>
          <p:cNvPr id="7" name="Flecha derecha 6"/>
          <p:cNvSpPr/>
          <p:nvPr/>
        </p:nvSpPr>
        <p:spPr>
          <a:xfrm>
            <a:off x="924705" y="6037942"/>
            <a:ext cx="290286"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recto de flecha 8"/>
          <p:cNvCxnSpPr/>
          <p:nvPr/>
        </p:nvCxnSpPr>
        <p:spPr>
          <a:xfrm>
            <a:off x="2380343" y="5094514"/>
            <a:ext cx="435429" cy="1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p:cNvSpPr/>
          <p:nvPr/>
        </p:nvSpPr>
        <p:spPr>
          <a:xfrm>
            <a:off x="5646057" y="4078514"/>
            <a:ext cx="452991"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07260"/>
            <a:ext cx="10058400" cy="1169997"/>
          </a:xfrm>
        </p:spPr>
        <p:txBody>
          <a:bodyPr>
            <a:normAutofit/>
          </a:bodyPr>
          <a:lstStyle/>
          <a:p>
            <a:pPr algn="ctr"/>
            <a:r>
              <a:rPr lang="es-ES" dirty="0" smtClean="0"/>
              <a:t>c) El problema de la sociedad (II)</a:t>
            </a:r>
            <a:endParaRPr lang="es-ES" dirty="0"/>
          </a:p>
        </p:txBody>
      </p:sp>
      <p:sp>
        <p:nvSpPr>
          <p:cNvPr id="3" name="Marcador de contenido 2"/>
          <p:cNvSpPr>
            <a:spLocks noGrp="1"/>
          </p:cNvSpPr>
          <p:nvPr>
            <p:ph idx="1"/>
          </p:nvPr>
        </p:nvSpPr>
        <p:spPr>
          <a:xfrm>
            <a:off x="101601" y="1175657"/>
            <a:ext cx="11176000" cy="5682343"/>
          </a:xfrm>
        </p:spPr>
        <p:txBody>
          <a:bodyPr>
            <a:normAutofit lnSpcReduction="10000"/>
          </a:bodyPr>
          <a:lstStyle/>
          <a:p>
            <a:pPr marL="731520" lvl="1" indent="-457200">
              <a:buFont typeface="+mj-lt"/>
              <a:buAutoNum type="arabicPeriod"/>
            </a:pPr>
            <a:r>
              <a:rPr lang="es-ES" sz="2000" b="1" dirty="0" smtClean="0"/>
              <a:t>La </a:t>
            </a:r>
            <a:r>
              <a:rPr lang="es-ES" sz="2400" b="1" dirty="0" smtClean="0">
                <a:solidFill>
                  <a:srgbClr val="FF0000"/>
                </a:solidFill>
              </a:rPr>
              <a:t>infraestructura económica o base de la sociedad</a:t>
            </a:r>
            <a:r>
              <a:rPr lang="es-ES" sz="2000" b="1" dirty="0">
                <a:solidFill>
                  <a:srgbClr val="FF0000"/>
                </a:solidFill>
              </a:rPr>
              <a:t> </a:t>
            </a:r>
            <a:r>
              <a:rPr lang="es-ES" sz="2000" b="1" dirty="0" smtClean="0">
                <a:solidFill>
                  <a:srgbClr val="FF0000"/>
                </a:solidFill>
              </a:rPr>
              <a:t>     </a:t>
            </a:r>
            <a:r>
              <a:rPr lang="es-ES" sz="2000" dirty="0" smtClean="0"/>
              <a:t>es</a:t>
            </a:r>
            <a:r>
              <a:rPr lang="es-ES" sz="2000" b="1" dirty="0" smtClean="0"/>
              <a:t> </a:t>
            </a:r>
            <a:r>
              <a:rPr lang="es-ES" sz="2000" b="1" dirty="0" smtClean="0">
                <a:solidFill>
                  <a:srgbClr val="00B050"/>
                </a:solidFill>
              </a:rPr>
              <a:t>el sistema económico</a:t>
            </a:r>
            <a:r>
              <a:rPr lang="es-ES" sz="2000" dirty="0" smtClean="0"/>
              <a:t>, es decir, </a:t>
            </a:r>
            <a:r>
              <a:rPr lang="es-ES" sz="2000" b="1" dirty="0" smtClean="0"/>
              <a:t>el modo en que está organizada la satisfacción de las necesidades materiales de la vida</a:t>
            </a:r>
            <a:r>
              <a:rPr lang="es-ES" sz="2000" dirty="0"/>
              <a:t> </a:t>
            </a:r>
            <a:r>
              <a:rPr lang="es-ES" sz="2000" dirty="0" smtClean="0"/>
              <a:t>     Dicha infraestructura económica viene </a:t>
            </a:r>
            <a:r>
              <a:rPr lang="es-ES" sz="2000" dirty="0" smtClean="0">
                <a:solidFill>
                  <a:srgbClr val="FF0000"/>
                </a:solidFill>
              </a:rPr>
              <a:t>configurada</a:t>
            </a:r>
            <a:r>
              <a:rPr lang="es-ES" sz="2000" dirty="0" smtClean="0"/>
              <a:t> </a:t>
            </a:r>
            <a:r>
              <a:rPr lang="es-ES" sz="2000" dirty="0" smtClean="0"/>
              <a:t>por los </a:t>
            </a:r>
            <a:r>
              <a:rPr lang="es-ES" sz="2000" dirty="0" smtClean="0">
                <a:solidFill>
                  <a:srgbClr val="FF0000"/>
                </a:solidFill>
              </a:rPr>
              <a:t>medios de producción</a:t>
            </a:r>
            <a:r>
              <a:rPr lang="es-ES" sz="2000" dirty="0" smtClean="0"/>
              <a:t>:</a:t>
            </a:r>
            <a:endParaRPr lang="es-ES" sz="2000" dirty="0" smtClean="0"/>
          </a:p>
          <a:p>
            <a:pPr lvl="1">
              <a:buFontTx/>
              <a:buChar char="-"/>
            </a:pPr>
            <a:r>
              <a:rPr lang="es-ES" sz="2000" b="1" dirty="0" smtClean="0"/>
              <a:t>Las </a:t>
            </a:r>
            <a:r>
              <a:rPr lang="es-ES" sz="2000" b="1" dirty="0" smtClean="0">
                <a:solidFill>
                  <a:srgbClr val="00B050"/>
                </a:solidFill>
              </a:rPr>
              <a:t>fuerzas materiales de producción</a:t>
            </a:r>
            <a:r>
              <a:rPr lang="es-ES" sz="2000" dirty="0"/>
              <a:t> </a:t>
            </a:r>
            <a:r>
              <a:rPr lang="es-ES" sz="2000" dirty="0" smtClean="0"/>
              <a:t>      que son los </a:t>
            </a:r>
            <a:r>
              <a:rPr lang="es-ES" sz="2000" b="1" u="sng" dirty="0" smtClean="0"/>
              <a:t>elementos</a:t>
            </a:r>
            <a:r>
              <a:rPr lang="es-ES" sz="2000" dirty="0" smtClean="0"/>
              <a:t> que se utilizan en una determinada sociedad y época para la producción de los diferentes productos    Recursos naturales, herramientas, máquinas, conocimientos y habilidades, mano de obra, diferentes técnicas…</a:t>
            </a:r>
          </a:p>
          <a:p>
            <a:pPr lvl="1">
              <a:buFontTx/>
              <a:buChar char="-"/>
            </a:pPr>
            <a:r>
              <a:rPr lang="es-ES" sz="2000" b="1" dirty="0" smtClean="0"/>
              <a:t>Las </a:t>
            </a:r>
            <a:r>
              <a:rPr lang="es-ES" sz="2000" b="1" dirty="0" smtClean="0">
                <a:solidFill>
                  <a:srgbClr val="00B050"/>
                </a:solidFill>
              </a:rPr>
              <a:t>relaciones de producción</a:t>
            </a:r>
            <a:r>
              <a:rPr lang="es-ES" sz="2000" b="1" dirty="0"/>
              <a:t> </a:t>
            </a:r>
            <a:r>
              <a:rPr lang="es-ES" sz="2000" b="1" dirty="0" smtClean="0"/>
              <a:t>     </a:t>
            </a:r>
            <a:r>
              <a:rPr lang="es-ES" sz="2000" dirty="0" smtClean="0"/>
              <a:t>Son </a:t>
            </a:r>
            <a:r>
              <a:rPr lang="es-ES" sz="2000" b="1" u="sng" dirty="0" smtClean="0"/>
              <a:t>las relaciones jerárquicas </a:t>
            </a:r>
            <a:r>
              <a:rPr lang="es-ES" sz="2000" dirty="0" smtClean="0"/>
              <a:t>que se establecen entre las personas según su posición dentro del proceso productivo      Dan lugar a </a:t>
            </a:r>
            <a:r>
              <a:rPr lang="es-ES" sz="2000" b="1" dirty="0" smtClean="0"/>
              <a:t>situaciones de dominación o subordinación</a:t>
            </a:r>
            <a:r>
              <a:rPr lang="es-ES" sz="2000" dirty="0" smtClean="0"/>
              <a:t> dependiendo del puesto y el papel que cada cual desempeña dentro del sistema de producción      Dueños de los medios de producción Vs. Los que emplean su fuerza de trabajo.</a:t>
            </a:r>
          </a:p>
          <a:p>
            <a:pPr marL="274320" lvl="1" indent="0" algn="ctr">
              <a:buNone/>
            </a:pPr>
            <a:endParaRPr lang="es-ES" sz="2000" b="1" dirty="0" smtClean="0">
              <a:solidFill>
                <a:srgbClr val="FFC000"/>
              </a:solidFill>
            </a:endParaRPr>
          </a:p>
          <a:p>
            <a:pPr marL="1005840" lvl="2" indent="-457200" algn="ctr">
              <a:buNone/>
            </a:pPr>
            <a:r>
              <a:rPr lang="es-ES" sz="2000" b="1" dirty="0" smtClean="0">
                <a:solidFill>
                  <a:srgbClr val="FFC000"/>
                </a:solidFill>
              </a:rPr>
              <a:t>Teniendo en cuenta el tipo de “fuerzas productivas” que se emplean y las “relaciones de producción” que se establecen podemos definir el sistema productivo o “modo de producción” de una sociedad dada.</a:t>
            </a:r>
          </a:p>
          <a:p>
            <a:pPr marL="1005840" lvl="2" indent="-457200" algn="ctr">
              <a:buNone/>
            </a:pPr>
            <a:endParaRPr lang="es-ES" sz="2000" dirty="0" smtClean="0">
              <a:solidFill>
                <a:srgbClr val="FFC000"/>
              </a:solidFill>
            </a:endParaRPr>
          </a:p>
          <a:p>
            <a:pPr marL="1005840" lvl="2" indent="-457200">
              <a:buNone/>
            </a:pPr>
            <a:r>
              <a:rPr lang="es-ES" sz="2000" dirty="0" smtClean="0"/>
              <a:t>Marx habla de </a:t>
            </a:r>
            <a:r>
              <a:rPr lang="es-ES" sz="2000" dirty="0" smtClean="0">
                <a:solidFill>
                  <a:srgbClr val="FF0000"/>
                </a:solidFill>
              </a:rPr>
              <a:t>tres modos de producción sucesivos e históricos</a:t>
            </a:r>
            <a:r>
              <a:rPr lang="es-ES" sz="2000" b="1" dirty="0" smtClean="0"/>
              <a:t>: el “</a:t>
            </a:r>
            <a:r>
              <a:rPr lang="es-ES" sz="2000" b="1" dirty="0" smtClean="0">
                <a:solidFill>
                  <a:srgbClr val="00B050"/>
                </a:solidFill>
              </a:rPr>
              <a:t>esclavista</a:t>
            </a:r>
            <a:r>
              <a:rPr lang="es-ES" sz="2000" b="1" dirty="0" smtClean="0"/>
              <a:t>”, el “</a:t>
            </a:r>
            <a:r>
              <a:rPr lang="es-ES" sz="2000" b="1" dirty="0" smtClean="0">
                <a:solidFill>
                  <a:srgbClr val="00B050"/>
                </a:solidFill>
              </a:rPr>
              <a:t>feudal</a:t>
            </a:r>
            <a:r>
              <a:rPr lang="es-ES" sz="2000" b="1" dirty="0" smtClean="0"/>
              <a:t>” y el “</a:t>
            </a:r>
            <a:r>
              <a:rPr lang="es-ES" sz="2000" b="1" dirty="0" smtClean="0">
                <a:solidFill>
                  <a:srgbClr val="00B050"/>
                </a:solidFill>
              </a:rPr>
              <a:t>capitalista</a:t>
            </a:r>
            <a:r>
              <a:rPr lang="es-ES" sz="2000" b="1" dirty="0" smtClean="0"/>
              <a:t>”.</a:t>
            </a:r>
          </a:p>
        </p:txBody>
      </p:sp>
      <p:cxnSp>
        <p:nvCxnSpPr>
          <p:cNvPr id="5" name="Conector recto de flecha 4"/>
          <p:cNvCxnSpPr/>
          <p:nvPr/>
        </p:nvCxnSpPr>
        <p:spPr>
          <a:xfrm>
            <a:off x="8534400" y="1407886"/>
            <a:ext cx="377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5196114" y="1872343"/>
            <a:ext cx="391886"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370285" y="2432740"/>
            <a:ext cx="4354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4368800" y="3497943"/>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534400" y="3730171"/>
            <a:ext cx="377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7184571" y="4209143"/>
            <a:ext cx="348343" cy="2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p:cNvSpPr/>
          <p:nvPr/>
        </p:nvSpPr>
        <p:spPr>
          <a:xfrm>
            <a:off x="5689601" y="4492970"/>
            <a:ext cx="508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nfraestructura.jpg"/>
          <p:cNvPicPr>
            <a:picLocks noGrp="1" noChangeAspect="1"/>
          </p:cNvPicPr>
          <p:nvPr>
            <p:ph idx="1"/>
          </p:nvPr>
        </p:nvPicPr>
        <p:blipFill>
          <a:blip r:embed="rId2"/>
          <a:stretch>
            <a:fillRect/>
          </a:stretch>
        </p:blipFill>
        <p:spPr>
          <a:xfrm>
            <a:off x="594360" y="102705"/>
            <a:ext cx="9707880" cy="662749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pPr algn="ctr"/>
            <a:r>
              <a:rPr lang="es-ES" dirty="0" smtClean="0"/>
              <a:t>Karl </a:t>
            </a:r>
            <a:r>
              <a:rPr lang="es-ES" dirty="0" err="1" smtClean="0"/>
              <a:t>marx</a:t>
            </a:r>
            <a:r>
              <a:rPr lang="es-ES" dirty="0" smtClean="0"/>
              <a:t/>
            </a:r>
            <a:br>
              <a:rPr lang="es-ES" dirty="0" smtClean="0"/>
            </a:br>
            <a:r>
              <a:rPr lang="es-ES" dirty="0" smtClean="0"/>
              <a:t> </a:t>
            </a:r>
            <a:r>
              <a:rPr lang="es-ES" dirty="0" smtClean="0">
                <a:solidFill>
                  <a:schemeClr val="tx1"/>
                </a:solidFill>
              </a:rPr>
              <a:t>(1818-1883 d.C.)</a:t>
            </a:r>
            <a:endParaRPr lang="es-ES" dirty="0">
              <a:solidFill>
                <a:schemeClr val="tx1"/>
              </a:solidFill>
            </a:endParaRPr>
          </a:p>
        </p:txBody>
      </p:sp>
      <p:pic>
        <p:nvPicPr>
          <p:cNvPr id="5" name="4 Marcador de contenido" descr="Marx.jpg"/>
          <p:cNvPicPr>
            <a:picLocks noGrp="1" noChangeAspect="1"/>
          </p:cNvPicPr>
          <p:nvPr>
            <p:ph idx="1"/>
          </p:nvPr>
        </p:nvPicPr>
        <p:blipFill>
          <a:blip r:embed="rId2"/>
          <a:stretch>
            <a:fillRect/>
          </a:stretch>
        </p:blipFill>
        <p:spPr>
          <a:xfrm>
            <a:off x="3420932" y="2426725"/>
            <a:ext cx="5572461" cy="4229046"/>
          </a:xfrm>
        </p:spPr>
      </p:pic>
    </p:spTree>
    <p:extLst>
      <p:ext uri="{BB962C8B-B14F-4D97-AF65-F5344CB8AC3E}">
        <p14:creationId xmlns:p14="http://schemas.microsoft.com/office/powerpoint/2010/main" val="2638440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4228" y="0"/>
            <a:ext cx="10051143" cy="1161143"/>
          </a:xfrm>
        </p:spPr>
        <p:txBody>
          <a:bodyPr>
            <a:normAutofit/>
          </a:bodyPr>
          <a:lstStyle/>
          <a:p>
            <a:pPr algn="ctr"/>
            <a:r>
              <a:rPr lang="es-ES" dirty="0" smtClean="0"/>
              <a:t>c) El problema de la sociedad (III)</a:t>
            </a:r>
            <a:endParaRPr lang="es-ES" dirty="0"/>
          </a:p>
        </p:txBody>
      </p:sp>
      <p:sp>
        <p:nvSpPr>
          <p:cNvPr id="3" name="Marcador de contenido 2"/>
          <p:cNvSpPr>
            <a:spLocks noGrp="1"/>
          </p:cNvSpPr>
          <p:nvPr>
            <p:ph idx="1"/>
          </p:nvPr>
        </p:nvSpPr>
        <p:spPr>
          <a:xfrm>
            <a:off x="508001" y="1349830"/>
            <a:ext cx="11103428" cy="5326742"/>
          </a:xfrm>
        </p:spPr>
        <p:txBody>
          <a:bodyPr>
            <a:normAutofit/>
          </a:bodyPr>
          <a:lstStyle/>
          <a:p>
            <a:pPr marL="731520" lvl="1" indent="-457200">
              <a:buFont typeface="+mj-lt"/>
              <a:buAutoNum type="arabicPeriod" startAt="2"/>
            </a:pPr>
            <a:r>
              <a:rPr lang="es-ES" sz="2000" dirty="0" smtClean="0"/>
              <a:t>La</a:t>
            </a:r>
            <a:r>
              <a:rPr lang="es-ES" sz="2000" b="1" dirty="0" smtClean="0">
                <a:solidFill>
                  <a:srgbClr val="FF0000"/>
                </a:solidFill>
              </a:rPr>
              <a:t> </a:t>
            </a:r>
            <a:r>
              <a:rPr lang="es-ES" sz="2400" b="1" dirty="0" smtClean="0">
                <a:solidFill>
                  <a:srgbClr val="FF0000"/>
                </a:solidFill>
              </a:rPr>
              <a:t>“superestructura de la sociedad”      </a:t>
            </a:r>
            <a:r>
              <a:rPr lang="es-ES" sz="2000" dirty="0" smtClean="0"/>
              <a:t>Viene constituida por los </a:t>
            </a:r>
            <a:r>
              <a:rPr lang="es-ES" sz="2000" b="1" dirty="0" smtClean="0">
                <a:solidFill>
                  <a:srgbClr val="00B050"/>
                </a:solidFill>
              </a:rPr>
              <a:t>diferentes sistemas de organización social, política (y jurídica) y por el conjunto de creencias que se tienen en una sociedad dada</a:t>
            </a:r>
            <a:r>
              <a:rPr lang="es-ES" sz="2000" dirty="0"/>
              <a:t> </a:t>
            </a:r>
            <a:r>
              <a:rPr lang="es-ES" sz="2000" dirty="0" smtClean="0"/>
              <a:t>    Cabe </a:t>
            </a:r>
            <a:r>
              <a:rPr lang="es-ES" sz="2000" dirty="0" smtClean="0">
                <a:solidFill>
                  <a:srgbClr val="FF0000"/>
                </a:solidFill>
              </a:rPr>
              <a:t>distinguir</a:t>
            </a:r>
            <a:r>
              <a:rPr lang="es-ES" sz="2000" dirty="0" smtClean="0"/>
              <a:t> entre:</a:t>
            </a:r>
          </a:p>
          <a:p>
            <a:pPr marL="548640" lvl="2" indent="0">
              <a:buNone/>
            </a:pPr>
            <a:r>
              <a:rPr lang="es-ES" sz="2000" b="1" dirty="0" smtClean="0"/>
              <a:t>- La </a:t>
            </a:r>
            <a:r>
              <a:rPr lang="es-ES" sz="2000" b="1" dirty="0" smtClean="0">
                <a:solidFill>
                  <a:srgbClr val="00B050"/>
                </a:solidFill>
              </a:rPr>
              <a:t>“superestructura social”      </a:t>
            </a:r>
            <a:r>
              <a:rPr lang="es-ES" sz="2000" dirty="0" smtClean="0"/>
              <a:t>Es el sistema de </a:t>
            </a:r>
            <a:r>
              <a:rPr lang="es-ES" sz="2000" b="1" u="sng" dirty="0" smtClean="0"/>
              <a:t>organización social</a:t>
            </a:r>
            <a:r>
              <a:rPr lang="es-ES" sz="2000" dirty="0" smtClean="0"/>
              <a:t>, es decir, el </a:t>
            </a:r>
            <a:r>
              <a:rPr lang="es-ES" sz="2000" b="1" dirty="0" smtClean="0"/>
              <a:t>sistema de división de clases</a:t>
            </a:r>
            <a:r>
              <a:rPr lang="es-ES" sz="2000" dirty="0"/>
              <a:t> </a:t>
            </a:r>
            <a:r>
              <a:rPr lang="es-ES" sz="2000" dirty="0" smtClean="0"/>
              <a:t>     Marx consideraba que </a:t>
            </a:r>
            <a:r>
              <a:rPr lang="es-ES" sz="2000" b="1" dirty="0" smtClean="0"/>
              <a:t>las diferentes clases sociales derivan de su posición en el sistema productivo</a:t>
            </a:r>
            <a:r>
              <a:rPr lang="es-ES" sz="2000" dirty="0" smtClean="0"/>
              <a:t>, distinguiendo entre clases </a:t>
            </a:r>
            <a:r>
              <a:rPr lang="es-ES" sz="2000" dirty="0" smtClean="0">
                <a:solidFill>
                  <a:srgbClr val="00B050"/>
                </a:solidFill>
              </a:rPr>
              <a:t>dominantes</a:t>
            </a:r>
            <a:r>
              <a:rPr lang="es-ES" sz="2000" dirty="0" smtClean="0"/>
              <a:t> propietarias de los medios de producción- y clases </a:t>
            </a:r>
            <a:r>
              <a:rPr lang="es-ES" sz="2000" dirty="0" smtClean="0">
                <a:solidFill>
                  <a:srgbClr val="00B050"/>
                </a:solidFill>
              </a:rPr>
              <a:t>dominadas</a:t>
            </a:r>
            <a:r>
              <a:rPr lang="es-ES" sz="2000" dirty="0" smtClean="0"/>
              <a:t> –empleadas en el proceso de producción</a:t>
            </a:r>
          </a:p>
          <a:p>
            <a:pPr marL="548640" lvl="2" indent="0">
              <a:buNone/>
            </a:pPr>
            <a:r>
              <a:rPr lang="es-ES" sz="2000" b="1" dirty="0" smtClean="0"/>
              <a:t>- La </a:t>
            </a:r>
            <a:r>
              <a:rPr lang="es-ES" sz="2000" b="1" dirty="0" smtClean="0">
                <a:solidFill>
                  <a:srgbClr val="00B050"/>
                </a:solidFill>
              </a:rPr>
              <a:t>“superestructura política y jurídica”     </a:t>
            </a:r>
            <a:r>
              <a:rPr lang="es-ES" sz="2000" dirty="0" smtClean="0"/>
              <a:t>Es el </a:t>
            </a:r>
            <a:r>
              <a:rPr lang="es-ES" sz="2000" b="1" u="sng" dirty="0" smtClean="0"/>
              <a:t>sistema en que está organizado el poder político y el conjunto de leyes vigentes</a:t>
            </a:r>
            <a:r>
              <a:rPr lang="es-ES" sz="2000" dirty="0" smtClean="0"/>
              <a:t> en una determinada sociedad    Tanto la organización del Estado como el sistema de leyes, según Marx, están en consonancia con la infraestructura económica</a:t>
            </a:r>
            <a:r>
              <a:rPr lang="es-ES" sz="2000" b="1" dirty="0" smtClean="0"/>
              <a:t>           El poder político siempre ha estado en manos de los propietarios de los medios de producción</a:t>
            </a:r>
            <a:r>
              <a:rPr lang="es-ES" sz="2000" dirty="0" smtClean="0"/>
              <a:t>.</a:t>
            </a:r>
          </a:p>
          <a:p>
            <a:pPr marL="548640" lvl="2" indent="0">
              <a:buNone/>
            </a:pPr>
            <a:r>
              <a:rPr lang="es-ES" sz="2000" b="1" dirty="0" smtClean="0"/>
              <a:t>- La </a:t>
            </a:r>
            <a:r>
              <a:rPr lang="es-ES" sz="2000" b="1" dirty="0" smtClean="0">
                <a:solidFill>
                  <a:srgbClr val="00B050"/>
                </a:solidFill>
              </a:rPr>
              <a:t>“superestructura ideológica</a:t>
            </a:r>
            <a:r>
              <a:rPr lang="es-ES" sz="2000" dirty="0" smtClean="0"/>
              <a:t>”       Está constituida por </a:t>
            </a:r>
            <a:r>
              <a:rPr lang="es-ES" sz="2000" b="1" u="sng" dirty="0" smtClean="0"/>
              <a:t>el conjunto de creencias, formas de pensamiento o ideas </a:t>
            </a:r>
            <a:r>
              <a:rPr lang="es-ES" sz="2000" dirty="0" smtClean="0"/>
              <a:t>que se tienen en una determinada sociedad      Estas creencias o ideas se manifiestan en la filosofía, el arte, la literatura, la religión…</a:t>
            </a:r>
          </a:p>
        </p:txBody>
      </p:sp>
      <p:cxnSp>
        <p:nvCxnSpPr>
          <p:cNvPr id="5" name="Conector recto de flecha 4"/>
          <p:cNvCxnSpPr/>
          <p:nvPr/>
        </p:nvCxnSpPr>
        <p:spPr>
          <a:xfrm flipV="1">
            <a:off x="6633029" y="1582057"/>
            <a:ext cx="435428"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4746171" y="2510971"/>
            <a:ext cx="39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4833257" y="2757714"/>
            <a:ext cx="275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154057" y="3991429"/>
            <a:ext cx="348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4528457" y="4731657"/>
            <a:ext cx="580572"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10290629" y="4209143"/>
            <a:ext cx="290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5297714" y="5428343"/>
            <a:ext cx="420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10290629" y="5660571"/>
            <a:ext cx="290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marxismo entrada.png"/>
          <p:cNvPicPr>
            <a:picLocks noGrp="1" noChangeAspect="1"/>
          </p:cNvPicPr>
          <p:nvPr>
            <p:ph idx="1"/>
          </p:nvPr>
        </p:nvPicPr>
        <p:blipFill>
          <a:blip r:embed="rId2"/>
          <a:stretch>
            <a:fillRect/>
          </a:stretch>
        </p:blipFill>
        <p:spPr>
          <a:xfrm>
            <a:off x="1341120" y="-38475"/>
            <a:ext cx="8458200" cy="68964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estructura-economica-y-superestructura.jpg"/>
          <p:cNvPicPr>
            <a:picLocks noGrp="1" noChangeAspect="1"/>
          </p:cNvPicPr>
          <p:nvPr>
            <p:ph idx="1"/>
          </p:nvPr>
        </p:nvPicPr>
        <p:blipFill>
          <a:blip r:embed="rId2"/>
          <a:stretch>
            <a:fillRect/>
          </a:stretch>
        </p:blipFill>
        <p:spPr>
          <a:xfrm>
            <a:off x="868680" y="579545"/>
            <a:ext cx="10134600" cy="601108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descarga.jpg"/>
          <p:cNvPicPr>
            <a:picLocks noGrp="1" noChangeAspect="1"/>
          </p:cNvPicPr>
          <p:nvPr>
            <p:ph idx="1"/>
          </p:nvPr>
        </p:nvPicPr>
        <p:blipFill>
          <a:blip r:embed="rId2"/>
          <a:stretch>
            <a:fillRect/>
          </a:stretch>
        </p:blipFill>
        <p:spPr>
          <a:xfrm>
            <a:off x="1813560" y="426780"/>
            <a:ext cx="7955280" cy="595878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75771"/>
            <a:ext cx="10058400" cy="1609344"/>
          </a:xfrm>
        </p:spPr>
        <p:txBody>
          <a:bodyPr>
            <a:normAutofit/>
          </a:bodyPr>
          <a:lstStyle/>
          <a:p>
            <a:pPr algn="ctr"/>
            <a:r>
              <a:rPr lang="es-ES" dirty="0" smtClean="0"/>
              <a:t>c) El problema de la sociedad (IV)</a:t>
            </a:r>
            <a:endParaRPr lang="es-ES" dirty="0"/>
          </a:p>
        </p:txBody>
      </p:sp>
      <p:sp>
        <p:nvSpPr>
          <p:cNvPr id="3" name="Marcador de contenido 2"/>
          <p:cNvSpPr>
            <a:spLocks noGrp="1"/>
          </p:cNvSpPr>
          <p:nvPr>
            <p:ph idx="1"/>
          </p:nvPr>
        </p:nvSpPr>
        <p:spPr>
          <a:xfrm>
            <a:off x="449943" y="1074057"/>
            <a:ext cx="10958286" cy="5783943"/>
          </a:xfrm>
        </p:spPr>
        <p:txBody>
          <a:bodyPr>
            <a:normAutofit/>
          </a:bodyPr>
          <a:lstStyle/>
          <a:p>
            <a:pPr marL="731520" lvl="1" indent="-457200">
              <a:buFont typeface="+mj-lt"/>
              <a:buAutoNum type="arabicPeriod" startAt="3"/>
            </a:pPr>
            <a:r>
              <a:rPr lang="es-ES" sz="2400" b="1" dirty="0" smtClean="0">
                <a:solidFill>
                  <a:srgbClr val="FF0000"/>
                </a:solidFill>
              </a:rPr>
              <a:t>La relación dialéctica entre infraestructura y superestructura</a:t>
            </a:r>
            <a:r>
              <a:rPr lang="es-ES" sz="2400" dirty="0" smtClean="0">
                <a:solidFill>
                  <a:srgbClr val="FF0000"/>
                </a:solidFill>
              </a:rPr>
              <a:t>      materialismo histórico    </a:t>
            </a:r>
            <a:r>
              <a:rPr lang="es-ES" sz="2000" dirty="0" smtClean="0"/>
              <a:t>Según Marx</a:t>
            </a:r>
            <a:r>
              <a:rPr lang="es-ES" sz="2000" b="1" dirty="0" smtClean="0">
                <a:solidFill>
                  <a:srgbClr val="00B050"/>
                </a:solidFill>
              </a:rPr>
              <a:t>, es la infraestructura económica la que determina a la superestructura      </a:t>
            </a:r>
          </a:p>
          <a:p>
            <a:pPr marL="274320" lvl="1" indent="0">
              <a:buNone/>
            </a:pPr>
            <a:r>
              <a:rPr lang="es-ES" sz="2000" b="1" dirty="0">
                <a:solidFill>
                  <a:srgbClr val="00B050"/>
                </a:solidFill>
              </a:rPr>
              <a:t>	</a:t>
            </a:r>
            <a:r>
              <a:rPr lang="es-ES" sz="2000" b="1" dirty="0" smtClean="0"/>
              <a:t>de modo que </a:t>
            </a:r>
            <a:r>
              <a:rPr lang="es-ES" sz="2000" b="1" u="sng" dirty="0" smtClean="0"/>
              <a:t>cualquier cambio en el sistema productivo generará a su vez un cambio en la superestructura social, política e ideológica.</a:t>
            </a:r>
          </a:p>
          <a:p>
            <a:pPr marL="731520" lvl="1" indent="-457200">
              <a:buFont typeface="+mj-lt"/>
              <a:buAutoNum type="arabicPeriod" startAt="3"/>
            </a:pPr>
            <a:endParaRPr lang="es-ES" sz="2000" b="1" u="sng" dirty="0" smtClean="0">
              <a:solidFill>
                <a:srgbClr val="FF0000"/>
              </a:solidFill>
            </a:endParaRPr>
          </a:p>
          <a:p>
            <a:pPr marL="731520" lvl="1" indent="-457200" algn="ctr">
              <a:buNone/>
            </a:pPr>
            <a:r>
              <a:rPr lang="es-ES" sz="2000" b="1" dirty="0" smtClean="0">
                <a:solidFill>
                  <a:srgbClr val="FFC000"/>
                </a:solidFill>
              </a:rPr>
              <a:t>“El modo de producción de la vida material determina el carácter general de los procesos de vida social, política y espiritual”</a:t>
            </a:r>
          </a:p>
          <a:p>
            <a:pPr marL="731520" lvl="1" indent="-457200" algn="ctr">
              <a:buNone/>
            </a:pPr>
            <a:endParaRPr lang="es-ES" sz="2000" b="1" dirty="0" smtClean="0">
              <a:solidFill>
                <a:srgbClr val="FFC000"/>
              </a:solidFill>
            </a:endParaRPr>
          </a:p>
          <a:p>
            <a:pPr marL="731520" lvl="1" indent="-457200" algn="just">
              <a:buNone/>
            </a:pPr>
            <a:r>
              <a:rPr lang="es-ES" sz="2000" dirty="0" smtClean="0">
                <a:latin typeface="Rockwell (Cuerpo)"/>
              </a:rPr>
              <a:t>Esto tiene dos </a:t>
            </a:r>
            <a:r>
              <a:rPr lang="es-ES" sz="2000" b="1" dirty="0" smtClean="0">
                <a:solidFill>
                  <a:srgbClr val="FF0000"/>
                </a:solidFill>
                <a:latin typeface="Rockwell (Cuerpo)"/>
              </a:rPr>
              <a:t>consecuencias</a:t>
            </a:r>
            <a:r>
              <a:rPr lang="es-ES" sz="2000" dirty="0" smtClean="0">
                <a:latin typeface="Rockwell (Cuerpo)"/>
              </a:rPr>
              <a:t>: </a:t>
            </a:r>
          </a:p>
          <a:p>
            <a:pPr marL="0" indent="0">
              <a:buNone/>
            </a:pPr>
            <a:r>
              <a:rPr lang="es-ES" dirty="0" smtClean="0">
                <a:solidFill>
                  <a:srgbClr val="222222"/>
                </a:solidFill>
                <a:latin typeface="Rockwell (Cuerpo)"/>
              </a:rPr>
              <a:t>	</a:t>
            </a:r>
            <a:r>
              <a:rPr lang="es-ES" b="1" dirty="0" smtClean="0">
                <a:solidFill>
                  <a:srgbClr val="222222"/>
                </a:solidFill>
                <a:latin typeface="Rockwell (Cuerpo)"/>
              </a:rPr>
              <a:t>Por </a:t>
            </a:r>
            <a:r>
              <a:rPr lang="es-ES" b="1" dirty="0">
                <a:solidFill>
                  <a:srgbClr val="222222"/>
                </a:solidFill>
                <a:latin typeface="Rockwell (Cuerpo)"/>
              </a:rPr>
              <a:t>un lado, la completa comprensión de cada uno de los elementos de la superestructura sólo se puede realizar con la comprensión de la estructura y cambios económicos que se encuentran a su base.</a:t>
            </a:r>
          </a:p>
          <a:p>
            <a:pPr marL="0" indent="0">
              <a:buNone/>
            </a:pPr>
            <a:r>
              <a:rPr lang="es-ES" dirty="0" smtClean="0">
                <a:solidFill>
                  <a:srgbClr val="222222"/>
                </a:solidFill>
                <a:latin typeface="Rockwell (Cuerpo)"/>
              </a:rPr>
              <a:t>	</a:t>
            </a:r>
            <a:r>
              <a:rPr lang="es-ES" b="1" dirty="0" smtClean="0">
                <a:solidFill>
                  <a:srgbClr val="222222"/>
                </a:solidFill>
                <a:latin typeface="Rockwell (Cuerpo)"/>
              </a:rPr>
              <a:t>Por </a:t>
            </a:r>
            <a:r>
              <a:rPr lang="es-ES" b="1" dirty="0">
                <a:solidFill>
                  <a:srgbClr val="222222"/>
                </a:solidFill>
                <a:latin typeface="Rockwell (Cuerpo)"/>
              </a:rPr>
              <a:t>otra parte, la idea de que -en última instancia- no es posible la independencia de la mente humana, del pensamiento, respecto de las condiciones materiales específicas en las cuales se está inmersa la sociedad, afirma el </a:t>
            </a:r>
            <a:r>
              <a:rPr lang="es-ES" b="1" dirty="0">
                <a:solidFill>
                  <a:srgbClr val="00B050"/>
                </a:solidFill>
                <a:latin typeface="Rockwell (Cuerpo)"/>
              </a:rPr>
              <a:t>determinismo</a:t>
            </a:r>
            <a:r>
              <a:rPr lang="es-ES" b="1" dirty="0">
                <a:solidFill>
                  <a:srgbClr val="222222"/>
                </a:solidFill>
                <a:latin typeface="Rockwell (Cuerpo)"/>
              </a:rPr>
              <a:t> advenido por factores de índole externa.</a:t>
            </a:r>
          </a:p>
          <a:p>
            <a:pPr marL="731520" lvl="1" indent="-457200" algn="just">
              <a:buNone/>
            </a:pPr>
            <a:endParaRPr lang="es-ES" sz="1800" dirty="0" smtClean="0"/>
          </a:p>
        </p:txBody>
      </p:sp>
      <p:sp>
        <p:nvSpPr>
          <p:cNvPr id="4" name="Flecha derecha 3"/>
          <p:cNvSpPr/>
          <p:nvPr/>
        </p:nvSpPr>
        <p:spPr>
          <a:xfrm>
            <a:off x="852133" y="4602842"/>
            <a:ext cx="435429" cy="188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erecha 4"/>
          <p:cNvSpPr/>
          <p:nvPr/>
        </p:nvSpPr>
        <p:spPr>
          <a:xfrm>
            <a:off x="852133" y="5560785"/>
            <a:ext cx="435429" cy="188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p:cNvCxnSpPr/>
          <p:nvPr/>
        </p:nvCxnSpPr>
        <p:spPr>
          <a:xfrm>
            <a:off x="4397828" y="160753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957943" y="1607530"/>
            <a:ext cx="3296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p:cNvSpPr/>
          <p:nvPr/>
        </p:nvSpPr>
        <p:spPr>
          <a:xfrm>
            <a:off x="5965371" y="2714171"/>
            <a:ext cx="333829" cy="275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bajo 10"/>
          <p:cNvSpPr/>
          <p:nvPr/>
        </p:nvSpPr>
        <p:spPr>
          <a:xfrm>
            <a:off x="5878285" y="3730172"/>
            <a:ext cx="493486" cy="275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MARX. INFRAESTRUCTURA Y SUPERESTRUCTURA.jpg"/>
          <p:cNvPicPr>
            <a:picLocks noGrp="1" noChangeAspect="1"/>
          </p:cNvPicPr>
          <p:nvPr>
            <p:ph idx="1"/>
          </p:nvPr>
        </p:nvPicPr>
        <p:blipFill>
          <a:blip r:embed="rId2"/>
          <a:stretch>
            <a:fillRect/>
          </a:stretch>
        </p:blipFill>
        <p:spPr>
          <a:xfrm>
            <a:off x="1310640" y="0"/>
            <a:ext cx="8808720" cy="660654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Capitalismo.jpg"/>
          <p:cNvPicPr>
            <a:picLocks noGrp="1" noChangeAspect="1"/>
          </p:cNvPicPr>
          <p:nvPr>
            <p:ph idx="1"/>
          </p:nvPr>
        </p:nvPicPr>
        <p:blipFill>
          <a:blip r:embed="rId2"/>
          <a:stretch>
            <a:fillRect/>
          </a:stretch>
        </p:blipFill>
        <p:spPr>
          <a:xfrm>
            <a:off x="2301240" y="56887"/>
            <a:ext cx="7162799" cy="680111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349829"/>
          </a:xfrm>
        </p:spPr>
        <p:txBody>
          <a:bodyPr>
            <a:normAutofit/>
          </a:bodyPr>
          <a:lstStyle/>
          <a:p>
            <a:pPr algn="ctr"/>
            <a:r>
              <a:rPr lang="es-ES" dirty="0" smtClean="0"/>
              <a:t>C) El problema de la sociedad (V)</a:t>
            </a:r>
            <a:endParaRPr lang="es-ES" dirty="0"/>
          </a:p>
        </p:txBody>
      </p:sp>
      <p:sp>
        <p:nvSpPr>
          <p:cNvPr id="3" name="Marcador de contenido 2"/>
          <p:cNvSpPr>
            <a:spLocks noGrp="1"/>
          </p:cNvSpPr>
          <p:nvPr>
            <p:ph idx="1"/>
          </p:nvPr>
        </p:nvSpPr>
        <p:spPr>
          <a:xfrm>
            <a:off x="1069848" y="1911926"/>
            <a:ext cx="10058400" cy="4946073"/>
          </a:xfrm>
        </p:spPr>
        <p:txBody>
          <a:bodyPr>
            <a:normAutofit/>
          </a:bodyPr>
          <a:lstStyle/>
          <a:p>
            <a:pPr marL="457200" indent="-457200"/>
            <a:r>
              <a:rPr lang="es-ES" sz="2000" b="1" dirty="0" smtClean="0"/>
              <a:t>Pero lo que </a:t>
            </a:r>
            <a:r>
              <a:rPr lang="es-ES" sz="2400" b="1" dirty="0" smtClean="0">
                <a:solidFill>
                  <a:srgbClr val="FF0000"/>
                </a:solidFill>
              </a:rPr>
              <a:t>se desarrolla en la historia </a:t>
            </a:r>
            <a:r>
              <a:rPr lang="es-ES" sz="2000" b="1" dirty="0" smtClean="0"/>
              <a:t>no es, para Marx, la razón o el espíritu, como pensaba Hegel       sino los </a:t>
            </a:r>
            <a:r>
              <a:rPr lang="es-ES" sz="2000" b="1" dirty="0" smtClean="0">
                <a:solidFill>
                  <a:srgbClr val="00B050"/>
                </a:solidFill>
              </a:rPr>
              <a:t>diferentes “modos de producción” económica en los que se reflejan los antagonismos de las clases sociales.</a:t>
            </a:r>
          </a:p>
          <a:p>
            <a:pPr marL="457200" indent="-457200"/>
            <a:endParaRPr lang="es-ES" b="1" dirty="0" smtClean="0"/>
          </a:p>
          <a:p>
            <a:pPr marL="457200" indent="-457200"/>
            <a:r>
              <a:rPr lang="es-ES" b="1" dirty="0" smtClean="0"/>
              <a:t>El </a:t>
            </a:r>
            <a:r>
              <a:rPr lang="es-ES" sz="2800" b="1" dirty="0" smtClean="0">
                <a:solidFill>
                  <a:srgbClr val="FF0000"/>
                </a:solidFill>
              </a:rPr>
              <a:t>objetivo</a:t>
            </a:r>
            <a:r>
              <a:rPr lang="es-ES" b="1" dirty="0" smtClean="0"/>
              <a:t> final de la historia será la llegada a un </a:t>
            </a:r>
            <a:r>
              <a:rPr lang="es-ES" b="1" dirty="0" smtClean="0">
                <a:solidFill>
                  <a:srgbClr val="FF0000"/>
                </a:solidFill>
              </a:rPr>
              <a:t>sistema de producción comunista/socialista</a:t>
            </a:r>
            <a:r>
              <a:rPr lang="es-ES" b="1" dirty="0" smtClean="0"/>
              <a:t>, en el que </a:t>
            </a:r>
            <a:r>
              <a:rPr lang="es-ES" b="1" dirty="0" smtClean="0">
                <a:solidFill>
                  <a:srgbClr val="00B050"/>
                </a:solidFill>
              </a:rPr>
              <a:t>no haya antagonismos de clases sociales y en el que desaparezcan las alienaciones </a:t>
            </a:r>
            <a:r>
              <a:rPr lang="es-ES" b="1" dirty="0" smtClean="0"/>
              <a:t>a las que el ser humano se ve sometido en los sistemas de producción anteriores (Esclavista, Feudal, Capitalista…)</a:t>
            </a:r>
          </a:p>
          <a:p>
            <a:pPr marL="457200" indent="-457200"/>
            <a:endParaRPr lang="es-ES" b="1" dirty="0" smtClean="0"/>
          </a:p>
          <a:p>
            <a:pPr marL="457200" indent="-457200">
              <a:buNone/>
            </a:pPr>
            <a:r>
              <a:rPr lang="es-ES" sz="2000" b="1" dirty="0" smtClean="0"/>
              <a:t>*Ver esquema en la siguiente diapositiva.</a:t>
            </a:r>
          </a:p>
        </p:txBody>
      </p:sp>
      <p:sp>
        <p:nvSpPr>
          <p:cNvPr id="4" name="Flecha abajo 3"/>
          <p:cNvSpPr/>
          <p:nvPr/>
        </p:nvSpPr>
        <p:spPr>
          <a:xfrm>
            <a:off x="5167086" y="3062514"/>
            <a:ext cx="551543" cy="493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Modos de Producción1.jpg"/>
          <p:cNvPicPr>
            <a:picLocks noGrp="1" noChangeAspect="1"/>
          </p:cNvPicPr>
          <p:nvPr>
            <p:ph idx="1"/>
          </p:nvPr>
        </p:nvPicPr>
        <p:blipFill>
          <a:blip r:embed="rId2"/>
          <a:stretch>
            <a:fillRect/>
          </a:stretch>
        </p:blipFill>
        <p:spPr>
          <a:xfrm>
            <a:off x="350520" y="0"/>
            <a:ext cx="11094720"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Modos de producción.jpg"/>
          <p:cNvPicPr>
            <a:picLocks noGrp="1" noChangeAspect="1"/>
          </p:cNvPicPr>
          <p:nvPr>
            <p:ph idx="1"/>
          </p:nvPr>
        </p:nvPicPr>
        <p:blipFill>
          <a:blip r:embed="rId2"/>
          <a:stretch>
            <a:fillRect/>
          </a:stretch>
        </p:blipFill>
        <p:spPr>
          <a:xfrm>
            <a:off x="1920240" y="377597"/>
            <a:ext cx="8046720" cy="602727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161143"/>
          </a:xfrm>
        </p:spPr>
        <p:txBody>
          <a:bodyPr/>
          <a:lstStyle/>
          <a:p>
            <a:pPr algn="ctr"/>
            <a:r>
              <a:rPr lang="es-ES" dirty="0" smtClean="0"/>
              <a:t>VIDA</a:t>
            </a:r>
            <a:endParaRPr lang="es-ES" dirty="0"/>
          </a:p>
        </p:txBody>
      </p:sp>
      <p:sp>
        <p:nvSpPr>
          <p:cNvPr id="3" name="Marcador de contenido 2"/>
          <p:cNvSpPr>
            <a:spLocks noGrp="1"/>
          </p:cNvSpPr>
          <p:nvPr>
            <p:ph idx="1"/>
          </p:nvPr>
        </p:nvSpPr>
        <p:spPr>
          <a:xfrm>
            <a:off x="957943" y="1320800"/>
            <a:ext cx="10170305" cy="4851400"/>
          </a:xfrm>
        </p:spPr>
        <p:txBody>
          <a:bodyPr>
            <a:normAutofit/>
          </a:bodyPr>
          <a:lstStyle/>
          <a:p>
            <a:r>
              <a:rPr lang="es-ES" dirty="0" smtClean="0"/>
              <a:t>Nace en </a:t>
            </a:r>
            <a:r>
              <a:rPr lang="es-ES" b="1" dirty="0" smtClean="0">
                <a:solidFill>
                  <a:srgbClr val="FF0000"/>
                </a:solidFill>
              </a:rPr>
              <a:t>Tréveris</a:t>
            </a:r>
            <a:r>
              <a:rPr lang="es-ES" b="1" dirty="0" smtClean="0"/>
              <a:t> </a:t>
            </a:r>
            <a:r>
              <a:rPr lang="es-ES" dirty="0" smtClean="0"/>
              <a:t>(Alemania) en </a:t>
            </a:r>
            <a:r>
              <a:rPr lang="es-ES" b="1" dirty="0" smtClean="0">
                <a:solidFill>
                  <a:srgbClr val="FF0000"/>
                </a:solidFill>
              </a:rPr>
              <a:t>1818</a:t>
            </a:r>
            <a:r>
              <a:rPr lang="es-ES" b="1" dirty="0" smtClean="0"/>
              <a:t>.</a:t>
            </a:r>
            <a:endParaRPr lang="es-ES" dirty="0" smtClean="0"/>
          </a:p>
          <a:p>
            <a:r>
              <a:rPr lang="es-ES" dirty="0" smtClean="0"/>
              <a:t>Pertenecía a una familia burguesa de origen judío, aunque fue bautizado en la Iglesia Evangélica.</a:t>
            </a:r>
          </a:p>
          <a:p>
            <a:r>
              <a:rPr lang="es-ES" dirty="0" smtClean="0"/>
              <a:t>Pronto abandonó toda creencia religiosa llegando a considerar la religión como el “opio del pueblo”.</a:t>
            </a:r>
          </a:p>
          <a:p>
            <a:r>
              <a:rPr lang="es-ES" dirty="0" smtClean="0"/>
              <a:t>Marx estudió Derecho y Filosofía en las universidades de Bonn y Berlín.</a:t>
            </a:r>
          </a:p>
          <a:p>
            <a:r>
              <a:rPr lang="es-ES" dirty="0" smtClean="0"/>
              <a:t>Renunció a seguir el camino como abogado que quería su familia y se dedicó al periodismo, la crítica social y la reflexión filosófica, además del activismo político.</a:t>
            </a:r>
          </a:p>
          <a:p>
            <a:r>
              <a:rPr lang="es-ES" dirty="0" smtClean="0"/>
              <a:t>En la Universidad de Berlín entró en contacto con la filosofía de </a:t>
            </a:r>
            <a:r>
              <a:rPr lang="es-ES" b="1" dirty="0" smtClean="0"/>
              <a:t>Hegel</a:t>
            </a:r>
            <a:r>
              <a:rPr lang="es-ES" dirty="0" smtClean="0"/>
              <a:t>, adscribiéndose a la denominada “izquierda hegeliana” (A la que también pertenecía </a:t>
            </a:r>
            <a:r>
              <a:rPr lang="es-ES" b="1" dirty="0" err="1" smtClean="0"/>
              <a:t>Feuerbach</a:t>
            </a:r>
            <a:r>
              <a:rPr lang="es-ES" dirty="0" smtClean="0"/>
              <a:t>), movido por la realidad del proletariado y las injusticias sociales.</a:t>
            </a:r>
            <a:endParaRPr lang="es-ES" b="1" dirty="0" smtClean="0"/>
          </a:p>
          <a:p>
            <a:r>
              <a:rPr lang="es-ES" dirty="0" smtClean="0"/>
              <a:t>Marx murió</a:t>
            </a:r>
            <a:r>
              <a:rPr lang="es-ES" b="1" dirty="0" smtClean="0"/>
              <a:t> </a:t>
            </a:r>
            <a:r>
              <a:rPr lang="es-ES" dirty="0" smtClean="0"/>
              <a:t>en Londres en </a:t>
            </a:r>
            <a:r>
              <a:rPr lang="es-ES" b="1" dirty="0" smtClean="0">
                <a:solidFill>
                  <a:srgbClr val="FF0000"/>
                </a:solidFill>
              </a:rPr>
              <a:t>1883.</a:t>
            </a:r>
            <a:endParaRPr lang="es-ES" b="1" dirty="0" smtClean="0"/>
          </a:p>
          <a:p>
            <a:endParaRPr lang="es-ES" b="1" dirty="0" smtClean="0"/>
          </a:p>
          <a:p>
            <a:endParaRPr lang="es-ES" b="1" i="1" dirty="0" smtClean="0"/>
          </a:p>
        </p:txBody>
      </p:sp>
    </p:spTree>
    <p:extLst>
      <p:ext uri="{BB962C8B-B14F-4D97-AF65-F5344CB8AC3E}">
        <p14:creationId xmlns:p14="http://schemas.microsoft.com/office/powerpoint/2010/main" val="2825532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modos de producion.jpg"/>
          <p:cNvPicPr>
            <a:picLocks noGrp="1" noChangeAspect="1"/>
          </p:cNvPicPr>
          <p:nvPr>
            <p:ph idx="1"/>
          </p:nvPr>
        </p:nvPicPr>
        <p:blipFill>
          <a:blip r:embed="rId2"/>
          <a:stretch>
            <a:fillRect/>
          </a:stretch>
        </p:blipFill>
        <p:spPr>
          <a:xfrm>
            <a:off x="417701" y="533400"/>
            <a:ext cx="10771629" cy="585215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204686"/>
          </a:xfrm>
        </p:spPr>
        <p:txBody>
          <a:bodyPr/>
          <a:lstStyle/>
          <a:p>
            <a:pPr algn="ctr"/>
            <a:r>
              <a:rPr lang="es-ES" dirty="0" smtClean="0"/>
              <a:t>Obra </a:t>
            </a:r>
            <a:endParaRPr lang="es-ES" dirty="0"/>
          </a:p>
        </p:txBody>
      </p:sp>
      <p:sp>
        <p:nvSpPr>
          <p:cNvPr id="3" name="Marcador de contenido 2"/>
          <p:cNvSpPr>
            <a:spLocks noGrp="1"/>
          </p:cNvSpPr>
          <p:nvPr>
            <p:ph idx="1"/>
          </p:nvPr>
        </p:nvSpPr>
        <p:spPr>
          <a:xfrm>
            <a:off x="319314" y="812800"/>
            <a:ext cx="11524343" cy="5762171"/>
          </a:xfrm>
        </p:spPr>
        <p:txBody>
          <a:bodyPr>
            <a:normAutofit fontScale="92500" lnSpcReduction="10000"/>
          </a:bodyPr>
          <a:lstStyle/>
          <a:p>
            <a:pPr>
              <a:buNone/>
            </a:pPr>
            <a:endParaRPr lang="es-ES" sz="2400" b="1" i="1" dirty="0" smtClean="0">
              <a:solidFill>
                <a:srgbClr val="FF0000"/>
              </a:solidFill>
            </a:endParaRPr>
          </a:p>
          <a:p>
            <a:pPr>
              <a:buNone/>
            </a:pPr>
            <a:r>
              <a:rPr lang="es-ES" b="1" dirty="0" smtClean="0">
                <a:solidFill>
                  <a:srgbClr val="FF0000"/>
                </a:solidFill>
              </a:rPr>
              <a:t>1844</a:t>
            </a:r>
            <a:r>
              <a:rPr lang="es-ES" dirty="0" smtClean="0"/>
              <a:t>  </a:t>
            </a:r>
            <a:r>
              <a:rPr lang="es-ES" b="1" dirty="0" smtClean="0"/>
              <a:t>Manuscritos económico-filosóficos. </a:t>
            </a:r>
            <a:r>
              <a:rPr lang="es-ES" dirty="0" smtClean="0"/>
              <a:t>(Publicados en 1932).</a:t>
            </a:r>
          </a:p>
          <a:p>
            <a:pPr marL="0" indent="0">
              <a:buNone/>
            </a:pPr>
            <a:r>
              <a:rPr lang="es-ES" b="1" dirty="0" smtClean="0">
                <a:solidFill>
                  <a:srgbClr val="FF0000"/>
                </a:solidFill>
              </a:rPr>
              <a:t>1845 </a:t>
            </a:r>
            <a:r>
              <a:rPr lang="es-ES" b="1" i="1" dirty="0" smtClean="0"/>
              <a:t>Tesis sobre Feuerbach</a:t>
            </a:r>
            <a:r>
              <a:rPr lang="es-ES" b="1" dirty="0" smtClean="0"/>
              <a:t>.</a:t>
            </a:r>
          </a:p>
          <a:p>
            <a:pPr marL="0" indent="0">
              <a:buNone/>
            </a:pPr>
            <a:r>
              <a:rPr lang="es-ES" b="1" dirty="0" smtClean="0">
                <a:solidFill>
                  <a:srgbClr val="FF0000"/>
                </a:solidFill>
              </a:rPr>
              <a:t>1845 </a:t>
            </a:r>
            <a:r>
              <a:rPr lang="es-ES" b="1" dirty="0">
                <a:solidFill>
                  <a:srgbClr val="FF0000"/>
                </a:solidFill>
              </a:rPr>
              <a:t>y </a:t>
            </a:r>
            <a:r>
              <a:rPr lang="es-ES" b="1" dirty="0" smtClean="0">
                <a:solidFill>
                  <a:srgbClr val="FF0000"/>
                </a:solidFill>
              </a:rPr>
              <a:t>1846 </a:t>
            </a:r>
            <a:r>
              <a:rPr lang="es-ES" b="1" i="1" dirty="0" smtClean="0">
                <a:solidFill>
                  <a:srgbClr val="00B050"/>
                </a:solidFill>
              </a:rPr>
              <a:t>La ideología alemana </a:t>
            </a:r>
            <a:r>
              <a:rPr lang="es-ES" dirty="0" smtClean="0"/>
              <a:t>(publicado en 1932) – obra escrita en colaboración con Engels</a:t>
            </a:r>
            <a:endParaRPr lang="es-ES" b="1" dirty="0" smtClean="0"/>
          </a:p>
          <a:p>
            <a:pPr>
              <a:buNone/>
            </a:pPr>
            <a:r>
              <a:rPr lang="es-ES" b="1" dirty="0" smtClean="0">
                <a:solidFill>
                  <a:srgbClr val="FF0000"/>
                </a:solidFill>
              </a:rPr>
              <a:t>1847</a:t>
            </a:r>
            <a:r>
              <a:rPr lang="es-ES" b="1" dirty="0" smtClean="0"/>
              <a:t>  </a:t>
            </a:r>
            <a:r>
              <a:rPr lang="es-ES" b="1" i="1" dirty="0" smtClean="0"/>
              <a:t>Trabajo asalariado y capital.</a:t>
            </a:r>
          </a:p>
          <a:p>
            <a:pPr>
              <a:buNone/>
            </a:pPr>
            <a:r>
              <a:rPr lang="es-ES" dirty="0" smtClean="0"/>
              <a:t>	 	</a:t>
            </a:r>
            <a:r>
              <a:rPr lang="es-ES" b="1" i="1" dirty="0" smtClean="0"/>
              <a:t>La miseria de la filosofía.</a:t>
            </a:r>
          </a:p>
          <a:p>
            <a:pPr>
              <a:buNone/>
            </a:pPr>
            <a:r>
              <a:rPr lang="es-ES" b="1" dirty="0" smtClean="0">
                <a:solidFill>
                  <a:srgbClr val="FF0000"/>
                </a:solidFill>
              </a:rPr>
              <a:t>1849</a:t>
            </a:r>
            <a:r>
              <a:rPr lang="es-ES" dirty="0" smtClean="0"/>
              <a:t> “</a:t>
            </a:r>
            <a:r>
              <a:rPr lang="es-ES" b="1" dirty="0" smtClean="0"/>
              <a:t>La burguesía y la contrarrevolución” </a:t>
            </a:r>
            <a:r>
              <a:rPr lang="es-ES" dirty="0" smtClean="0"/>
              <a:t>(segundo artículo). Publicado en la </a:t>
            </a:r>
            <a:r>
              <a:rPr lang="es-ES" dirty="0" err="1" smtClean="0"/>
              <a:t>Neue</a:t>
            </a:r>
            <a:r>
              <a:rPr lang="es-ES" dirty="0" smtClean="0"/>
              <a:t> 	</a:t>
            </a:r>
            <a:r>
              <a:rPr lang="es-ES" dirty="0" err="1" smtClean="0"/>
              <a:t>Rheinische</a:t>
            </a:r>
            <a:r>
              <a:rPr lang="es-ES" dirty="0" smtClean="0"/>
              <a:t> </a:t>
            </a:r>
            <a:r>
              <a:rPr lang="es-ES" dirty="0" err="1" smtClean="0"/>
              <a:t>Zeitung</a:t>
            </a:r>
            <a:r>
              <a:rPr lang="es-ES" dirty="0" smtClean="0"/>
              <a:t>.</a:t>
            </a:r>
          </a:p>
          <a:p>
            <a:pPr>
              <a:buNone/>
            </a:pPr>
            <a:r>
              <a:rPr lang="es-ES" dirty="0" smtClean="0"/>
              <a:t> </a:t>
            </a:r>
            <a:r>
              <a:rPr lang="es-ES" b="1" dirty="0" smtClean="0">
                <a:solidFill>
                  <a:srgbClr val="FF0000"/>
                </a:solidFill>
              </a:rPr>
              <a:t>1850</a:t>
            </a:r>
            <a:r>
              <a:rPr lang="es-ES" dirty="0" smtClean="0"/>
              <a:t> </a:t>
            </a:r>
            <a:r>
              <a:rPr lang="es-ES" b="1" i="1" dirty="0" smtClean="0"/>
              <a:t>Las luchas de clases en Francia de 1848 a 1850</a:t>
            </a:r>
            <a:r>
              <a:rPr lang="es-ES" b="1" dirty="0" smtClean="0"/>
              <a:t>.</a:t>
            </a:r>
          </a:p>
          <a:p>
            <a:pPr>
              <a:buNone/>
            </a:pPr>
            <a:r>
              <a:rPr lang="es-ES" dirty="0" smtClean="0"/>
              <a:t> </a:t>
            </a:r>
            <a:r>
              <a:rPr lang="es-ES" b="1" dirty="0" smtClean="0">
                <a:solidFill>
                  <a:srgbClr val="FF0000"/>
                </a:solidFill>
              </a:rPr>
              <a:t>1851-1852</a:t>
            </a:r>
            <a:r>
              <a:rPr lang="es-ES" b="1" dirty="0" smtClean="0"/>
              <a:t> </a:t>
            </a:r>
            <a:r>
              <a:rPr lang="es-ES" b="1" i="1" dirty="0" smtClean="0"/>
              <a:t>El dieciocho brumario de Luis Bonaparte</a:t>
            </a:r>
            <a:r>
              <a:rPr lang="es-ES" b="1" dirty="0" smtClean="0"/>
              <a:t>.</a:t>
            </a:r>
          </a:p>
          <a:p>
            <a:pPr>
              <a:buNone/>
            </a:pPr>
            <a:r>
              <a:rPr lang="es-ES" dirty="0" smtClean="0"/>
              <a:t> </a:t>
            </a:r>
            <a:r>
              <a:rPr lang="es-ES" b="1" dirty="0" smtClean="0">
                <a:solidFill>
                  <a:srgbClr val="FF0000"/>
                </a:solidFill>
              </a:rPr>
              <a:t>1854</a:t>
            </a:r>
            <a:r>
              <a:rPr lang="es-ES" dirty="0" smtClean="0"/>
              <a:t> </a:t>
            </a:r>
            <a:r>
              <a:rPr lang="es-ES" b="1" i="1" dirty="0" smtClean="0"/>
              <a:t>La España revolucionaria.</a:t>
            </a:r>
          </a:p>
          <a:p>
            <a:pPr>
              <a:buNone/>
            </a:pPr>
            <a:r>
              <a:rPr lang="es-ES" dirty="0" smtClean="0"/>
              <a:t> </a:t>
            </a:r>
            <a:r>
              <a:rPr lang="es-ES" b="1" dirty="0" smtClean="0">
                <a:solidFill>
                  <a:srgbClr val="FF0000"/>
                </a:solidFill>
              </a:rPr>
              <a:t>1859</a:t>
            </a:r>
            <a:r>
              <a:rPr lang="es-ES" dirty="0" smtClean="0"/>
              <a:t> </a:t>
            </a:r>
            <a:r>
              <a:rPr lang="es-ES" b="1" i="1" dirty="0" smtClean="0"/>
              <a:t>Contribución a la Crítica de la Economía Política.</a:t>
            </a:r>
          </a:p>
          <a:p>
            <a:pPr>
              <a:buNone/>
            </a:pPr>
            <a:r>
              <a:rPr lang="es-ES" dirty="0" smtClean="0"/>
              <a:t> </a:t>
            </a:r>
            <a:r>
              <a:rPr lang="es-ES" b="1" dirty="0" smtClean="0">
                <a:solidFill>
                  <a:srgbClr val="FF0000"/>
                </a:solidFill>
              </a:rPr>
              <a:t>1864</a:t>
            </a:r>
            <a:r>
              <a:rPr lang="es-ES" dirty="0" smtClean="0"/>
              <a:t> </a:t>
            </a:r>
            <a:r>
              <a:rPr lang="es-ES" b="1" i="1" dirty="0" smtClean="0"/>
              <a:t>Manifiesto inaugural de la Asociación Internacional de los Trabajadores.</a:t>
            </a:r>
          </a:p>
          <a:p>
            <a:pPr>
              <a:buNone/>
            </a:pPr>
            <a:r>
              <a:rPr lang="es-ES" dirty="0" smtClean="0"/>
              <a:t> </a:t>
            </a:r>
            <a:r>
              <a:rPr lang="es-ES" b="1" dirty="0" smtClean="0">
                <a:solidFill>
                  <a:srgbClr val="FF0000"/>
                </a:solidFill>
              </a:rPr>
              <a:t>1865</a:t>
            </a:r>
            <a:r>
              <a:rPr lang="es-ES" dirty="0" smtClean="0"/>
              <a:t> </a:t>
            </a:r>
            <a:r>
              <a:rPr lang="es-ES" b="1" i="1" dirty="0" smtClean="0"/>
              <a:t>Salario, precio y ganancia.</a:t>
            </a:r>
          </a:p>
          <a:p>
            <a:pPr>
              <a:buNone/>
            </a:pPr>
            <a:r>
              <a:rPr lang="es-ES" dirty="0" smtClean="0"/>
              <a:t> </a:t>
            </a:r>
            <a:r>
              <a:rPr lang="es-ES" b="1" dirty="0" smtClean="0">
                <a:solidFill>
                  <a:srgbClr val="FF0000"/>
                </a:solidFill>
              </a:rPr>
              <a:t>1867</a:t>
            </a:r>
            <a:r>
              <a:rPr lang="es-ES" dirty="0" smtClean="0"/>
              <a:t> </a:t>
            </a:r>
            <a:r>
              <a:rPr lang="es-ES" b="1" i="1" dirty="0" smtClean="0">
                <a:solidFill>
                  <a:srgbClr val="00B050"/>
                </a:solidFill>
              </a:rPr>
              <a:t>El Capital.</a:t>
            </a:r>
          </a:p>
          <a:p>
            <a:pPr>
              <a:buNone/>
            </a:pPr>
            <a:endParaRPr lang="es-ES" sz="2400" b="1" i="1" dirty="0" smtClean="0">
              <a:solidFill>
                <a:srgbClr val="FF0000"/>
              </a:solidFill>
            </a:endParaRPr>
          </a:p>
        </p:txBody>
      </p:sp>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Obra (II) </a:t>
            </a:r>
            <a:endParaRPr lang="es-ES" dirty="0"/>
          </a:p>
        </p:txBody>
      </p:sp>
      <p:sp>
        <p:nvSpPr>
          <p:cNvPr id="3" name="Marcador de contenido 2"/>
          <p:cNvSpPr>
            <a:spLocks noGrp="1"/>
          </p:cNvSpPr>
          <p:nvPr>
            <p:ph idx="1"/>
          </p:nvPr>
        </p:nvSpPr>
        <p:spPr>
          <a:xfrm>
            <a:off x="1069848" y="1539240"/>
            <a:ext cx="10058400" cy="4953000"/>
          </a:xfrm>
        </p:spPr>
        <p:txBody>
          <a:bodyPr>
            <a:normAutofit/>
          </a:bodyPr>
          <a:lstStyle/>
          <a:p>
            <a:pPr>
              <a:buNone/>
            </a:pPr>
            <a:endParaRPr lang="es-ES" sz="2400" b="1" u="sng" dirty="0" smtClean="0"/>
          </a:p>
          <a:p>
            <a:pPr>
              <a:buNone/>
            </a:pPr>
            <a:r>
              <a:rPr lang="es-ES" sz="2400" b="1" u="sng" dirty="0" smtClean="0"/>
              <a:t>Obras escritas en colaboración con </a:t>
            </a:r>
            <a:r>
              <a:rPr lang="es-ES" sz="2400" b="1" u="sng" dirty="0" err="1" smtClean="0"/>
              <a:t>Engels</a:t>
            </a:r>
            <a:endParaRPr lang="es-ES" sz="2400" b="1" u="sng" dirty="0" smtClean="0"/>
          </a:p>
          <a:p>
            <a:pPr>
              <a:buNone/>
            </a:pPr>
            <a:r>
              <a:rPr lang="es-ES" b="1" dirty="0" smtClean="0">
                <a:solidFill>
                  <a:srgbClr val="FF0000"/>
                </a:solidFill>
              </a:rPr>
              <a:t>1845</a:t>
            </a:r>
            <a:r>
              <a:rPr lang="es-ES" dirty="0" smtClean="0"/>
              <a:t> </a:t>
            </a:r>
            <a:r>
              <a:rPr lang="es-ES" b="1" i="1" dirty="0" smtClean="0">
                <a:solidFill>
                  <a:srgbClr val="00B050"/>
                </a:solidFill>
              </a:rPr>
              <a:t>La ideología alemana</a:t>
            </a:r>
            <a:r>
              <a:rPr lang="es-ES" b="1" dirty="0" smtClean="0">
                <a:solidFill>
                  <a:srgbClr val="7030A0"/>
                </a:solidFill>
              </a:rPr>
              <a:t>. </a:t>
            </a:r>
            <a:r>
              <a:rPr lang="es-ES" dirty="0" smtClean="0"/>
              <a:t>(Publicada en 1932).</a:t>
            </a:r>
          </a:p>
          <a:p>
            <a:pPr>
              <a:buNone/>
            </a:pPr>
            <a:r>
              <a:rPr lang="es-ES" dirty="0" smtClean="0"/>
              <a:t>		</a:t>
            </a:r>
            <a:r>
              <a:rPr lang="es-ES" b="1" i="1" dirty="0" smtClean="0"/>
              <a:t>La sagrada familia.</a:t>
            </a:r>
          </a:p>
          <a:p>
            <a:pPr>
              <a:buNone/>
            </a:pPr>
            <a:r>
              <a:rPr lang="es-ES" b="1" dirty="0" smtClean="0">
                <a:solidFill>
                  <a:srgbClr val="FF0000"/>
                </a:solidFill>
              </a:rPr>
              <a:t>1848</a:t>
            </a:r>
            <a:r>
              <a:rPr lang="es-ES" dirty="0" smtClean="0"/>
              <a:t> </a:t>
            </a:r>
            <a:r>
              <a:rPr lang="es-ES" b="1" i="1" dirty="0" smtClean="0">
                <a:solidFill>
                  <a:srgbClr val="00B050"/>
                </a:solidFill>
              </a:rPr>
              <a:t>Manifiesto del Partido Comunista.</a:t>
            </a:r>
          </a:p>
          <a:p>
            <a:pPr>
              <a:buNone/>
            </a:pPr>
            <a:r>
              <a:rPr lang="es-ES" dirty="0" smtClean="0"/>
              <a:t> </a:t>
            </a:r>
            <a:r>
              <a:rPr lang="es-ES" b="1" dirty="0" smtClean="0">
                <a:solidFill>
                  <a:srgbClr val="FF0000"/>
                </a:solidFill>
              </a:rPr>
              <a:t>1850</a:t>
            </a:r>
            <a:r>
              <a:rPr lang="es-ES" dirty="0" smtClean="0"/>
              <a:t> </a:t>
            </a:r>
            <a:r>
              <a:rPr lang="es-ES" b="1" i="1" dirty="0" smtClean="0"/>
              <a:t>Circular del Comité Central a la Liga Comunista.</a:t>
            </a:r>
          </a:p>
          <a:p>
            <a:pPr>
              <a:buNone/>
            </a:pPr>
            <a:r>
              <a:rPr lang="es-ES" b="1" dirty="0" smtClean="0">
                <a:solidFill>
                  <a:srgbClr val="FF0000"/>
                </a:solidFill>
              </a:rPr>
              <a:t>1871</a:t>
            </a:r>
            <a:r>
              <a:rPr lang="es-ES" dirty="0" smtClean="0"/>
              <a:t> </a:t>
            </a:r>
            <a:r>
              <a:rPr lang="es-ES" b="1" i="1" dirty="0" smtClean="0"/>
              <a:t>De las resoluciones de la Conferencia de Delegados de la Asociación Internacional de los Trabajadores.</a:t>
            </a:r>
          </a:p>
          <a:p>
            <a:pPr>
              <a:buNone/>
            </a:pPr>
            <a:r>
              <a:rPr lang="es-ES" b="1" dirty="0" smtClean="0">
                <a:solidFill>
                  <a:srgbClr val="FF0000"/>
                </a:solidFill>
              </a:rPr>
              <a:t>1872</a:t>
            </a:r>
            <a:r>
              <a:rPr lang="es-ES" dirty="0" smtClean="0"/>
              <a:t> </a:t>
            </a:r>
            <a:r>
              <a:rPr lang="es-ES" b="1" i="1" dirty="0" smtClean="0"/>
              <a:t>Las pretendidas escisiones de la Internacional.</a:t>
            </a:r>
          </a:p>
        </p:txBody>
      </p:sp>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236" y="0"/>
            <a:ext cx="9627907" cy="3499395"/>
          </a:xfrm>
        </p:spPr>
        <p:txBody>
          <a:bodyPr>
            <a:normAutofit/>
          </a:bodyPr>
          <a:lstStyle/>
          <a:p>
            <a:pPr>
              <a:buNone/>
            </a:pPr>
            <a:endParaRPr lang="es-ES" sz="3200" dirty="0" smtClean="0"/>
          </a:p>
          <a:p>
            <a:pPr>
              <a:buNone/>
            </a:pPr>
            <a:endParaRPr lang="es-ES" sz="3200" dirty="0" smtClean="0"/>
          </a:p>
          <a:p>
            <a:pPr algn="ctr">
              <a:buNone/>
            </a:pPr>
            <a:r>
              <a:rPr lang="es-ES" sz="3200" dirty="0" smtClean="0"/>
              <a:t>"Los filósofos, </a:t>
            </a:r>
            <a:r>
              <a:rPr lang="es-ES" sz="3200" b="1" dirty="0" smtClean="0"/>
              <a:t>hasta el momento</a:t>
            </a:r>
            <a:r>
              <a:rPr lang="es-ES" sz="3200" dirty="0" smtClean="0"/>
              <a:t>, no han hecho más que interpretar de diversos modos el mundo, </a:t>
            </a:r>
            <a:r>
              <a:rPr lang="es-ES" sz="3200" b="1" dirty="0" smtClean="0"/>
              <a:t>ahora</a:t>
            </a:r>
            <a:r>
              <a:rPr lang="es-ES" sz="3200" dirty="0" smtClean="0"/>
              <a:t> de lo que se trata es de transformarlo."</a:t>
            </a:r>
            <a:endParaRPr lang="es-ES" sz="3200" b="1" dirty="0"/>
          </a:p>
        </p:txBody>
      </p:sp>
      <p:pic>
        <p:nvPicPr>
          <p:cNvPr id="4" name="Imagen 3"/>
          <p:cNvPicPr>
            <a:picLocks noChangeAspect="1"/>
          </p:cNvPicPr>
          <p:nvPr/>
        </p:nvPicPr>
        <p:blipFill>
          <a:blip r:embed="rId2"/>
          <a:stretch>
            <a:fillRect/>
          </a:stretch>
        </p:blipFill>
        <p:spPr>
          <a:xfrm>
            <a:off x="5256493" y="3190385"/>
            <a:ext cx="6131379" cy="34335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9289" y="464457"/>
            <a:ext cx="10382650" cy="1973943"/>
          </a:xfrm>
        </p:spPr>
        <p:txBody>
          <a:bodyPr>
            <a:normAutofit/>
          </a:bodyPr>
          <a:lstStyle/>
          <a:p>
            <a:pPr algn="ctr">
              <a:buNone/>
            </a:pPr>
            <a:r>
              <a:rPr lang="es-ES" sz="3200" dirty="0" smtClean="0">
                <a:solidFill>
                  <a:srgbClr val="FF0000"/>
                </a:solidFill>
              </a:rPr>
              <a:t>“No es la conciencia de los hombres la que determina su ser, sino por el contrario su </a:t>
            </a:r>
            <a:r>
              <a:rPr lang="es-ES" sz="3200" b="1" dirty="0" smtClean="0">
                <a:solidFill>
                  <a:srgbClr val="FF0000"/>
                </a:solidFill>
              </a:rPr>
              <a:t>ser social </a:t>
            </a:r>
            <a:r>
              <a:rPr lang="es-ES" sz="3200" dirty="0" smtClean="0">
                <a:solidFill>
                  <a:srgbClr val="FF0000"/>
                </a:solidFill>
              </a:rPr>
              <a:t>el que determina su </a:t>
            </a:r>
            <a:r>
              <a:rPr lang="es-ES" sz="3200" b="1" dirty="0" smtClean="0">
                <a:solidFill>
                  <a:srgbClr val="FF0000"/>
                </a:solidFill>
              </a:rPr>
              <a:t>conciencia</a:t>
            </a:r>
            <a:r>
              <a:rPr lang="es-ES" sz="3200" dirty="0" smtClean="0">
                <a:solidFill>
                  <a:srgbClr val="FF0000"/>
                </a:solidFill>
              </a:rPr>
              <a:t>”</a:t>
            </a:r>
            <a:endParaRPr lang="es-ES" sz="3200" b="1" dirty="0">
              <a:solidFill>
                <a:srgbClr val="FF0000"/>
              </a:solidFill>
            </a:endParaRPr>
          </a:p>
        </p:txBody>
      </p:sp>
      <p:pic>
        <p:nvPicPr>
          <p:cNvPr id="4" name="Imagen 3"/>
          <p:cNvPicPr>
            <a:picLocks noChangeAspect="1"/>
          </p:cNvPicPr>
          <p:nvPr/>
        </p:nvPicPr>
        <p:blipFill>
          <a:blip r:embed="rId2"/>
          <a:stretch>
            <a:fillRect/>
          </a:stretch>
        </p:blipFill>
        <p:spPr>
          <a:xfrm>
            <a:off x="2050142" y="2307772"/>
            <a:ext cx="7180944" cy="4042176"/>
          </a:xfrm>
          <a:prstGeom prst="rect">
            <a:avLst/>
          </a:prstGeom>
        </p:spPr>
      </p:pic>
      <p:sp>
        <p:nvSpPr>
          <p:cNvPr id="7" name="CuadroTexto 6"/>
          <p:cNvSpPr txBox="1"/>
          <p:nvPr/>
        </p:nvSpPr>
        <p:spPr>
          <a:xfrm>
            <a:off x="1814285" y="6450854"/>
            <a:ext cx="7997371" cy="369332"/>
          </a:xfrm>
          <a:prstGeom prst="rect">
            <a:avLst/>
          </a:prstGeom>
          <a:noFill/>
        </p:spPr>
        <p:txBody>
          <a:bodyPr wrap="square" rtlCol="0">
            <a:spAutoFit/>
          </a:bodyPr>
          <a:lstStyle/>
          <a:p>
            <a:r>
              <a:rPr lang="es-ES" dirty="0"/>
              <a:t>Detalle del mural de Diego Rivera con Marx y los mártires de </a:t>
            </a:r>
            <a:r>
              <a:rPr lang="es-ES" dirty="0" err="1"/>
              <a:t>Haymarke</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52685" y="101599"/>
            <a:ext cx="8072691" cy="2394857"/>
          </a:xfrm>
        </p:spPr>
        <p:txBody>
          <a:bodyPr>
            <a:normAutofit/>
          </a:bodyPr>
          <a:lstStyle/>
          <a:p>
            <a:pPr>
              <a:buNone/>
            </a:pPr>
            <a:endParaRPr lang="es-ES" sz="3200" dirty="0" smtClean="0"/>
          </a:p>
          <a:p>
            <a:pPr>
              <a:buNone/>
            </a:pPr>
            <a:endParaRPr lang="es-ES" sz="3200" dirty="0" smtClean="0"/>
          </a:p>
          <a:p>
            <a:pPr algn="ctr">
              <a:buNone/>
            </a:pPr>
            <a:r>
              <a:rPr lang="es-ES" sz="3200" dirty="0" smtClean="0"/>
              <a:t>“La </a:t>
            </a:r>
            <a:r>
              <a:rPr lang="es-ES" sz="3200" b="1" dirty="0" smtClean="0"/>
              <a:t>religión</a:t>
            </a:r>
            <a:r>
              <a:rPr lang="es-ES" sz="3200" dirty="0" smtClean="0"/>
              <a:t> es el </a:t>
            </a:r>
            <a:r>
              <a:rPr lang="es-ES" sz="3200" b="1" dirty="0" smtClean="0"/>
              <a:t>opio</a:t>
            </a:r>
            <a:r>
              <a:rPr lang="es-ES" sz="3200" dirty="0" smtClean="0"/>
              <a:t> del pueblo”</a:t>
            </a:r>
            <a:endParaRPr lang="es-ES" sz="3200" b="1" dirty="0"/>
          </a:p>
        </p:txBody>
      </p:sp>
      <p:pic>
        <p:nvPicPr>
          <p:cNvPr id="5" name="Imagen 4"/>
          <p:cNvPicPr>
            <a:picLocks noChangeAspect="1"/>
          </p:cNvPicPr>
          <p:nvPr/>
        </p:nvPicPr>
        <p:blipFill>
          <a:blip r:embed="rId2"/>
          <a:stretch>
            <a:fillRect/>
          </a:stretch>
        </p:blipFill>
        <p:spPr>
          <a:xfrm>
            <a:off x="188686" y="411416"/>
            <a:ext cx="4379287" cy="6281938"/>
          </a:xfrm>
          <a:prstGeom prst="rect">
            <a:avLst/>
          </a:prstGeom>
        </p:spPr>
      </p:pic>
      <p:pic>
        <p:nvPicPr>
          <p:cNvPr id="6" name="Imagen 5"/>
          <p:cNvPicPr>
            <a:picLocks noChangeAspect="1"/>
          </p:cNvPicPr>
          <p:nvPr/>
        </p:nvPicPr>
        <p:blipFill>
          <a:blip r:embed="rId3"/>
          <a:stretch>
            <a:fillRect/>
          </a:stretch>
        </p:blipFill>
        <p:spPr>
          <a:xfrm>
            <a:off x="8621486" y="2976489"/>
            <a:ext cx="2714172" cy="317756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5220</TotalTime>
  <Words>2270</Words>
  <Application>Microsoft Office PowerPoint</Application>
  <PresentationFormat>Panorámica</PresentationFormat>
  <Paragraphs>197</Paragraphs>
  <Slides>40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Rockwell</vt:lpstr>
      <vt:lpstr>Rockwell (Cuerpo)</vt:lpstr>
      <vt:lpstr>Rockwell Condensed</vt:lpstr>
      <vt:lpstr>Wingdings</vt:lpstr>
      <vt:lpstr>Tipo de madera</vt:lpstr>
      <vt:lpstr>Presentación de PowerPoint</vt:lpstr>
      <vt:lpstr>Búsqueda de información:  karl marx</vt:lpstr>
      <vt:lpstr>Karl marx  (1818-1883 d.C.)</vt:lpstr>
      <vt:lpstr>VIDA</vt:lpstr>
      <vt:lpstr>Obra </vt:lpstr>
      <vt:lpstr>Obra (II) </vt:lpstr>
      <vt:lpstr>Presentación de PowerPoint</vt:lpstr>
      <vt:lpstr>Presentación de PowerPoint</vt:lpstr>
      <vt:lpstr>Presentación de PowerPoint</vt:lpstr>
      <vt:lpstr>CONTEXTO TEÓRICO DE LA OBRA DE MARX</vt:lpstr>
      <vt:lpstr>influencia</vt:lpstr>
      <vt:lpstr>Plan de la filosofía de marx:</vt:lpstr>
      <vt:lpstr>Plan de la filosofía de marx (ii):</vt:lpstr>
      <vt:lpstr>A) El problema de la realidad:  el materialismo dialéctico</vt:lpstr>
      <vt:lpstr>A) El problema de la realidad: el materialismo dialéctico ii</vt:lpstr>
      <vt:lpstr>B) El problema del ser humano (I)</vt:lpstr>
      <vt:lpstr>El ser humano y sociedad </vt:lpstr>
      <vt:lpstr>El ser humano y sociedad  </vt:lpstr>
      <vt:lpstr>Presentación de PowerPoint</vt:lpstr>
      <vt:lpstr>B) El problema del ser humano (II)</vt:lpstr>
      <vt:lpstr>Presentación de PowerPoint</vt:lpstr>
      <vt:lpstr>B) El problema del ser humano (III)</vt:lpstr>
      <vt:lpstr>Presentación de PowerPoint</vt:lpstr>
      <vt:lpstr>B) El problema del ser humano (IV)</vt:lpstr>
      <vt:lpstr>B) El problema del ser humano (V)</vt:lpstr>
      <vt:lpstr>Presentación de PowerPoint</vt:lpstr>
      <vt:lpstr>c) El problema de la sociedad: “infraestructura y superestructura” (I)</vt:lpstr>
      <vt:lpstr>c) El problema de la sociedad (II)</vt:lpstr>
      <vt:lpstr>Presentación de PowerPoint</vt:lpstr>
      <vt:lpstr>c) El problema de la sociedad (III)</vt:lpstr>
      <vt:lpstr>Presentación de PowerPoint</vt:lpstr>
      <vt:lpstr>Presentación de PowerPoint</vt:lpstr>
      <vt:lpstr>Presentación de PowerPoint</vt:lpstr>
      <vt:lpstr>c) El problema de la sociedad (IV)</vt:lpstr>
      <vt:lpstr>Presentación de PowerPoint</vt:lpstr>
      <vt:lpstr>Presentación de PowerPoint</vt:lpstr>
      <vt:lpstr>C) El problema de la sociedad (V)</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 de Oya</cp:lastModifiedBy>
  <cp:revision>404</cp:revision>
  <dcterms:created xsi:type="dcterms:W3CDTF">2015-09-04T02:56:26Z</dcterms:created>
  <dcterms:modified xsi:type="dcterms:W3CDTF">2020-02-27T09:43:08Z</dcterms:modified>
</cp:coreProperties>
</file>