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7200" dirty="0" smtClean="0"/>
              <a:t>LÓGICA: ARGUMENTACIÓN, RETÓRICA Y FALACIAS Y PARADOJAS.</a:t>
            </a:r>
            <a:endParaRPr lang="es-ES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UNIDAD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1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320963" cy="12396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falacias no formales: falacias lingüísticas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320962" cy="4527586"/>
          </a:xfrm>
        </p:spPr>
        <p:txBody>
          <a:bodyPr/>
          <a:lstStyle/>
          <a:p>
            <a:r>
              <a:rPr lang="es-ES" dirty="0" smtClean="0"/>
              <a:t>Las </a:t>
            </a:r>
            <a:r>
              <a:rPr lang="es-ES" sz="2400" b="1" dirty="0" smtClean="0">
                <a:solidFill>
                  <a:srgbClr val="FF0000"/>
                </a:solidFill>
              </a:rPr>
              <a:t>falacias lingüísticas o de ambigüedad </a:t>
            </a:r>
            <a:r>
              <a:rPr lang="es-ES" dirty="0" smtClean="0"/>
              <a:t>pueden ser a su vez de distintos </a:t>
            </a:r>
            <a:r>
              <a:rPr lang="es-ES" b="1" dirty="0" smtClean="0"/>
              <a:t>tipos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b="1" dirty="0" smtClean="0">
                <a:solidFill>
                  <a:srgbClr val="00B050"/>
                </a:solidFill>
              </a:rPr>
              <a:t>Equívocos</a:t>
            </a:r>
            <a:r>
              <a:rPr lang="es-ES" dirty="0" smtClean="0"/>
              <a:t>: se producen </a:t>
            </a:r>
            <a:r>
              <a:rPr lang="es-ES" b="1" dirty="0" smtClean="0"/>
              <a:t>por falta de precisión en las expresiones</a:t>
            </a:r>
            <a:r>
              <a:rPr lang="es-ES" dirty="0" smtClean="0"/>
              <a:t>, de manera que puede inducir al oyente a una comprensión errónea.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Ej</a:t>
            </a:r>
            <a:r>
              <a:rPr lang="es-ES" dirty="0" smtClean="0"/>
              <a:t>. “La presa se derrumbó”                         la prisionera terminó confesando.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		   una presa de agua se desmoronó.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	- </a:t>
            </a:r>
            <a:r>
              <a:rPr lang="es-ES" b="1" dirty="0" smtClean="0">
                <a:solidFill>
                  <a:srgbClr val="00B050"/>
                </a:solidFill>
              </a:rPr>
              <a:t>Anfibología</a:t>
            </a:r>
            <a:r>
              <a:rPr lang="es-ES" dirty="0" smtClean="0"/>
              <a:t>: consiste en el </a:t>
            </a:r>
            <a:r>
              <a:rPr lang="es-ES" b="1" dirty="0" smtClean="0"/>
              <a:t>doble sentido de una proposición </a:t>
            </a:r>
            <a:r>
              <a:rPr lang="es-ES" dirty="0" smtClean="0"/>
              <a:t>que se presta a confusión normalmente por falta de cuidado al construirla.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Ej</a:t>
            </a:r>
            <a:r>
              <a:rPr lang="es-ES" dirty="0" smtClean="0"/>
              <a:t>. “Alquilo piso a parejas en buenas condiciones”            ¿son las parejas las que deben estar “en buenas condiciones?</a:t>
            </a:r>
            <a:endParaRPr lang="es-ES" dirty="0"/>
          </a:p>
        </p:txBody>
      </p:sp>
      <p:sp>
        <p:nvSpPr>
          <p:cNvPr id="4" name="Llamada de flecha izquierda y derecha 3"/>
          <p:cNvSpPr/>
          <p:nvPr/>
        </p:nvSpPr>
        <p:spPr>
          <a:xfrm>
            <a:off x="4219304" y="3526319"/>
            <a:ext cx="1528355" cy="124097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equívoco</a:t>
            </a:r>
            <a:endParaRPr lang="es-ES" dirty="0"/>
          </a:p>
        </p:txBody>
      </p:sp>
      <p:sp>
        <p:nvSpPr>
          <p:cNvPr id="5" name="Flecha derecha 4"/>
          <p:cNvSpPr/>
          <p:nvPr/>
        </p:nvSpPr>
        <p:spPr>
          <a:xfrm>
            <a:off x="7040880" y="5669280"/>
            <a:ext cx="705395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2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falacias o sofismas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	- </a:t>
            </a:r>
            <a:r>
              <a:rPr lang="es-ES" b="1" dirty="0" smtClean="0">
                <a:solidFill>
                  <a:srgbClr val="00B050"/>
                </a:solidFill>
              </a:rPr>
              <a:t>Homonimia</a:t>
            </a:r>
            <a:r>
              <a:rPr lang="es-ES" dirty="0" smtClean="0"/>
              <a:t>: es la doble significación de un término.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b="1" dirty="0" smtClean="0">
                <a:solidFill>
                  <a:srgbClr val="00B050"/>
                </a:solidFill>
              </a:rPr>
              <a:t>Ej. </a:t>
            </a:r>
            <a:r>
              <a:rPr lang="es-ES" dirty="0" smtClean="0"/>
              <a:t>Contar            “enumerar” o “narrar”           “</a:t>
            </a:r>
            <a:r>
              <a:rPr lang="es-ES" dirty="0" err="1" smtClean="0"/>
              <a:t>Laócrates</a:t>
            </a:r>
            <a:r>
              <a:rPr lang="es-ES" dirty="0" smtClean="0"/>
              <a:t> contó cuánto público asistió a sus discursos”</a:t>
            </a:r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3357154" y="2651760"/>
            <a:ext cx="574766" cy="143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6648342" y="2704011"/>
            <a:ext cx="587828" cy="143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9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07455" cy="1148225"/>
          </a:xfrm>
        </p:spPr>
        <p:txBody>
          <a:bodyPr/>
          <a:lstStyle/>
          <a:p>
            <a:r>
              <a:rPr lang="es-ES" dirty="0" smtClean="0"/>
              <a:t>LA LÓGICA DE LA ARGUMENTACIÓN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70263" y="1763486"/>
                <a:ext cx="11416937" cy="4794068"/>
              </a:xfrm>
            </p:spPr>
            <p:txBody>
              <a:bodyPr/>
              <a:lstStyle/>
              <a:p>
                <a:r>
                  <a:rPr lang="es-ES" dirty="0" smtClean="0"/>
                  <a:t>DIVERSOS TIPOS DE LÓGICA</a:t>
                </a:r>
              </a:p>
              <a:p>
                <a:pPr marL="0" indent="0">
                  <a:buNone/>
                </a:pPr>
                <a:r>
                  <a:rPr lang="es-ES" sz="2800" b="1" dirty="0" smtClean="0">
                    <a:solidFill>
                      <a:srgbClr val="FF0000"/>
                    </a:solidFill>
                  </a:rPr>
                  <a:t>Aristóteles</a:t>
                </a:r>
                <a:r>
                  <a:rPr lang="es-ES" dirty="0" smtClean="0"/>
                  <a:t>          la lógica se sustentaba en afirmaciones previas que la hacían posible. A estas afirmaciones las llamó </a:t>
                </a:r>
                <a:r>
                  <a:rPr lang="es-ES" b="1" dirty="0" smtClean="0">
                    <a:solidFill>
                      <a:srgbClr val="00B050"/>
                    </a:solidFill>
                  </a:rPr>
                  <a:t>principios</a:t>
                </a:r>
                <a:r>
                  <a:rPr lang="es-E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porque estaban al inicio de toda reflexión.</a:t>
                </a:r>
              </a:p>
              <a:p>
                <a:pPr marL="0" indent="0">
                  <a:buNone/>
                </a:pPr>
                <a:r>
                  <a:rPr lang="es-ES" dirty="0" smtClean="0"/>
                  <a:t>              Otros los llamado </a:t>
                </a:r>
                <a:r>
                  <a:rPr lang="es-ES" b="1" dirty="0" smtClean="0">
                    <a:solidFill>
                      <a:srgbClr val="00B050"/>
                    </a:solidFill>
                  </a:rPr>
                  <a:t>axiomas</a:t>
                </a:r>
                <a:r>
                  <a:rPr lang="es-ES" dirty="0" smtClean="0"/>
                  <a:t> o </a:t>
                </a:r>
                <a:r>
                  <a:rPr lang="es-ES" b="1" dirty="0" smtClean="0">
                    <a:solidFill>
                      <a:srgbClr val="00B050"/>
                    </a:solidFill>
                  </a:rPr>
                  <a:t>postulados</a:t>
                </a:r>
                <a:r>
                  <a:rPr lang="es-ES" dirty="0" smtClean="0"/>
                  <a:t>. </a:t>
                </a:r>
              </a:p>
              <a:p>
                <a:pPr marL="0" indent="0">
                  <a:buNone/>
                </a:pPr>
                <a:r>
                  <a:rPr lang="es-ES" dirty="0" smtClean="0"/>
                  <a:t>Aristóteles citó 2, pero tradicionalmente se han descrito 3:</a:t>
                </a:r>
              </a:p>
              <a:p>
                <a:pPr marL="0" indent="0">
                  <a:buNone/>
                </a:pPr>
                <a:r>
                  <a:rPr lang="es-ES" dirty="0"/>
                  <a:t>	</a:t>
                </a:r>
                <a:r>
                  <a:rPr lang="es-ES" b="1" u="sng" dirty="0" smtClean="0">
                    <a:solidFill>
                      <a:srgbClr val="00B050"/>
                    </a:solidFill>
                  </a:rPr>
                  <a:t>Principio de identidad</a:t>
                </a:r>
                <a:r>
                  <a:rPr lang="es-ES" dirty="0" smtClean="0"/>
                  <a:t>: toda proposición es igual a ella misma.  </a:t>
                </a:r>
                <a:r>
                  <a:rPr lang="es-ES" i="1" dirty="0" smtClean="0"/>
                  <a:t>A = A </a:t>
                </a:r>
                <a:r>
                  <a:rPr lang="es-ES" dirty="0" smtClean="0"/>
                  <a:t>o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" i="1" dirty="0" smtClean="0"/>
                  <a:t> (si p entonces p)</a:t>
                </a:r>
              </a:p>
              <a:p>
                <a:pPr marL="0" indent="0">
                  <a:buNone/>
                </a:pPr>
                <a:r>
                  <a:rPr lang="es-ES" i="1" dirty="0"/>
                  <a:t>	</a:t>
                </a:r>
                <a:r>
                  <a:rPr lang="es-ES" b="1" u="sng" dirty="0" smtClean="0">
                    <a:solidFill>
                      <a:srgbClr val="00B050"/>
                    </a:solidFill>
                  </a:rPr>
                  <a:t>Principio de no contradicción</a:t>
                </a:r>
                <a:r>
                  <a:rPr lang="es-ES" dirty="0" smtClean="0"/>
                  <a:t>: Una misma proposición no puede ser en el mismo sentido y de la misma manera ella y su contraria; es decir, no es </a:t>
                </a:r>
                <a:r>
                  <a:rPr lang="es-ES" i="1" dirty="0" smtClean="0"/>
                  <a:t>posible A y no A: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¬ </m:t>
                    </m:r>
                  </m:oMath>
                </a14:m>
                <a:r>
                  <a:rPr lang="es-ES" i="1" dirty="0" smtClean="0"/>
                  <a:t>(p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i="1" dirty="0" smtClean="0"/>
              </a:p>
              <a:p>
                <a:pPr marL="0" indent="0">
                  <a:buNone/>
                </a:pPr>
                <a:r>
                  <a:rPr lang="es-ES" i="1" dirty="0" smtClean="0"/>
                  <a:t>	</a:t>
                </a:r>
                <a:r>
                  <a:rPr lang="es-ES" b="1" u="sng" dirty="0" smtClean="0">
                    <a:solidFill>
                      <a:srgbClr val="00B050"/>
                    </a:solidFill>
                  </a:rPr>
                  <a:t>Principio de Tercio Excluso o Tercero </a:t>
                </a:r>
                <a:r>
                  <a:rPr lang="es-ES" b="1" u="sng" dirty="0" err="1" smtClean="0">
                    <a:solidFill>
                      <a:srgbClr val="00B050"/>
                    </a:solidFill>
                  </a:rPr>
                  <a:t>excluído</a:t>
                </a:r>
                <a:r>
                  <a:rPr lang="es-ES" i="1" dirty="0" smtClean="0"/>
                  <a:t>: (</a:t>
                </a:r>
                <a:r>
                  <a:rPr lang="es-ES" i="1" dirty="0" err="1" smtClean="0"/>
                  <a:t>tertium</a:t>
                </a:r>
                <a:r>
                  <a:rPr lang="es-ES" i="1" dirty="0" smtClean="0"/>
                  <a:t> non </a:t>
                </a:r>
                <a:r>
                  <a:rPr lang="es-ES" i="1" dirty="0" err="1" smtClean="0"/>
                  <a:t>datur</a:t>
                </a:r>
                <a:r>
                  <a:rPr lang="es-ES" i="1" dirty="0" smtClean="0"/>
                  <a:t>: el tercero no se da). </a:t>
                </a:r>
                <a:r>
                  <a:rPr lang="es-ES" dirty="0" smtClean="0"/>
                  <a:t>Una misma proposición es verdadera o es falsa</a:t>
                </a:r>
                <a:r>
                  <a:rPr lang="es-ES" i="1" dirty="0" smtClean="0"/>
                  <a:t>. “S es p </a:t>
                </a:r>
                <a:r>
                  <a:rPr lang="es-ES" i="1" dirty="0"/>
                  <a:t>o</a:t>
                </a:r>
                <a:r>
                  <a:rPr lang="es-ES" i="1" dirty="0" smtClean="0"/>
                  <a:t> S no es p”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s-ES" i="1" dirty="0" smtClean="0"/>
                  <a:t>. </a:t>
                </a:r>
                <a:r>
                  <a:rPr lang="es-ES" dirty="0" smtClean="0"/>
                  <a:t>La lógica es bivalente: sol oes posible dos valores de verdad: 1 o 0.</a:t>
                </a:r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263" y="1763486"/>
                <a:ext cx="11416937" cy="4794068"/>
              </a:xfrm>
              <a:blipFill>
                <a:blip r:embed="rId2"/>
                <a:stretch>
                  <a:fillRect l="-1068" t="-1271" r="-10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/>
          <p:cNvCxnSpPr/>
          <p:nvPr/>
        </p:nvCxnSpPr>
        <p:spPr>
          <a:xfrm>
            <a:off x="2495005" y="2429692"/>
            <a:ext cx="522515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36745" y="3017520"/>
            <a:ext cx="666205" cy="16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981329" cy="1252728"/>
          </a:xfrm>
        </p:spPr>
        <p:txBody>
          <a:bodyPr/>
          <a:lstStyle/>
          <a:p>
            <a:r>
              <a:rPr lang="es-ES" dirty="0"/>
              <a:t>LA LÓGICA DE LA ARGUMENTACIÓN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5" y="1737360"/>
            <a:ext cx="10802982" cy="4434840"/>
          </a:xfrm>
        </p:spPr>
        <p:txBody>
          <a:bodyPr/>
          <a:lstStyle/>
          <a:p>
            <a:r>
              <a:rPr lang="es-ES" dirty="0" smtClean="0"/>
              <a:t>Sin embargo, al abandonar el mundo de lo </a:t>
            </a:r>
            <a:r>
              <a:rPr lang="es-ES" b="1" dirty="0" smtClean="0"/>
              <a:t>puramente formal </a:t>
            </a:r>
            <a:r>
              <a:rPr lang="es-ES" dirty="0" smtClean="0"/>
              <a:t>para prestar atención al mundo que nos rodea, el principio de </a:t>
            </a:r>
            <a:r>
              <a:rPr lang="es-ES" b="1" dirty="0" smtClean="0">
                <a:solidFill>
                  <a:srgbClr val="FF0000"/>
                </a:solidFill>
              </a:rPr>
              <a:t>Tercio Excluso </a:t>
            </a:r>
            <a:r>
              <a:rPr lang="es-ES" dirty="0" smtClean="0"/>
              <a:t>ya no parece tan evidente.</a:t>
            </a:r>
          </a:p>
          <a:p>
            <a:r>
              <a:rPr lang="es-ES" dirty="0" smtClean="0"/>
              <a:t>Una afirmación en el mundo real puede estar cargada de </a:t>
            </a:r>
            <a:r>
              <a:rPr lang="es-ES" b="1" dirty="0" smtClean="0">
                <a:solidFill>
                  <a:srgbClr val="00B050"/>
                </a:solidFill>
              </a:rPr>
              <a:t>subjetividad</a:t>
            </a:r>
            <a:r>
              <a:rPr lang="es-ES" dirty="0" smtClean="0"/>
              <a:t> o sujeta a </a:t>
            </a:r>
            <a:r>
              <a:rPr lang="es-ES" b="1" dirty="0" smtClean="0">
                <a:solidFill>
                  <a:srgbClr val="00B050"/>
                </a:solidFill>
              </a:rPr>
              <a:t>interpretación</a:t>
            </a:r>
            <a:r>
              <a:rPr lang="es-ES" dirty="0" smtClean="0"/>
              <a:t>.           Ej.: Pepito es guapo/Pepita es alta.</a:t>
            </a:r>
          </a:p>
          <a:p>
            <a:r>
              <a:rPr lang="es-ES" dirty="0" smtClean="0"/>
              <a:t>Intento de salirse de este principio </a:t>
            </a:r>
            <a:r>
              <a:rPr lang="es-ES" dirty="0" err="1" smtClean="0">
                <a:solidFill>
                  <a:srgbClr val="00B050"/>
                </a:solidFill>
              </a:rPr>
              <a:t>Peirce</a:t>
            </a:r>
            <a:r>
              <a:rPr lang="es-ES" dirty="0" smtClean="0">
                <a:solidFill>
                  <a:srgbClr val="00B050"/>
                </a:solidFill>
              </a:rPr>
              <a:t> o </a:t>
            </a:r>
            <a:r>
              <a:rPr lang="es-ES" dirty="0" err="1" smtClean="0">
                <a:solidFill>
                  <a:srgbClr val="00B050"/>
                </a:solidFill>
              </a:rPr>
              <a:t>Lukasiewics</a:t>
            </a:r>
            <a:r>
              <a:rPr lang="es-ES" dirty="0"/>
              <a:t> </a:t>
            </a:r>
            <a:r>
              <a:rPr lang="es-ES" dirty="0" smtClean="0"/>
              <a:t>         </a:t>
            </a:r>
            <a:r>
              <a:rPr lang="es-ES" sz="2400" b="1" dirty="0" smtClean="0">
                <a:solidFill>
                  <a:srgbClr val="FF0000"/>
                </a:solidFill>
              </a:rPr>
              <a:t>lógicas polivalentes</a:t>
            </a:r>
            <a:r>
              <a:rPr lang="es-ES" dirty="0" smtClean="0"/>
              <a:t>: admiten más de dos valores de verdad. Estas lógicas siguen siendo formales ( y en consecuencia </a:t>
            </a:r>
            <a:r>
              <a:rPr lang="es-ES" b="1" i="1" dirty="0" smtClean="0"/>
              <a:t>cálculos</a:t>
            </a:r>
            <a:r>
              <a:rPr lang="es-ES" dirty="0" smtClean="0"/>
              <a:t>)</a:t>
            </a:r>
          </a:p>
          <a:p>
            <a:endParaRPr lang="es-ES" dirty="0" smtClean="0">
              <a:solidFill>
                <a:srgbClr val="00B05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7445829" y="3344091"/>
            <a:ext cx="548640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653" t="35135" r="5212" b="2703"/>
          <a:stretch/>
        </p:blipFill>
        <p:spPr>
          <a:xfrm>
            <a:off x="4728756" y="3926944"/>
            <a:ext cx="5042262" cy="2761239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2730138" y="2937742"/>
            <a:ext cx="56170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LÓGICA DE LA ARGUMENTACIÓN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sz="2400" b="1" dirty="0" smtClean="0">
                <a:solidFill>
                  <a:srgbClr val="FF0000"/>
                </a:solidFill>
              </a:rPr>
              <a:t>lógica de la argumentación </a:t>
            </a:r>
            <a:r>
              <a:rPr lang="es-ES" dirty="0" smtClean="0"/>
              <a:t>entiende que </a:t>
            </a:r>
            <a:r>
              <a:rPr lang="es-ES" b="1" dirty="0" smtClean="0"/>
              <a:t>el rigor de la lógica formal no es aplicable al discurso cotidiano</a:t>
            </a:r>
            <a:r>
              <a:rPr lang="es-ES" dirty="0" smtClean="0"/>
              <a:t> que utiliza el lenguaje natural, con sus matices y ambigüedades..</a:t>
            </a:r>
          </a:p>
          <a:p>
            <a:r>
              <a:rPr lang="es-ES" dirty="0" smtClean="0"/>
              <a:t>Un </a:t>
            </a:r>
            <a:r>
              <a:rPr lang="es-ES" sz="2400" b="1" dirty="0" smtClean="0">
                <a:solidFill>
                  <a:srgbClr val="00B050"/>
                </a:solidFill>
              </a:rPr>
              <a:t>argumento</a:t>
            </a:r>
            <a:r>
              <a:rPr lang="es-ES" dirty="0" smtClean="0"/>
              <a:t> es un </a:t>
            </a:r>
            <a:r>
              <a:rPr lang="es-ES" b="1" i="1" dirty="0" smtClean="0"/>
              <a:t>razonamiento</a:t>
            </a:r>
            <a:r>
              <a:rPr lang="es-ES" i="1" dirty="0" smtClean="0"/>
              <a:t> que intenta </a:t>
            </a:r>
            <a:r>
              <a:rPr lang="es-ES" b="1" i="1" dirty="0" smtClean="0"/>
              <a:t>probar o refutar </a:t>
            </a:r>
            <a:r>
              <a:rPr lang="es-ES" i="1" dirty="0" smtClean="0"/>
              <a:t>(contradecir) una </a:t>
            </a:r>
            <a:r>
              <a:rPr lang="es-ES" b="1" i="1" dirty="0" smtClean="0"/>
              <a:t>tesis</a:t>
            </a:r>
            <a:r>
              <a:rPr lang="es-ES" i="1" dirty="0" smtClean="0"/>
              <a:t>  (la idea expuesta) convenciendo a un interlocutor del a verdad o falsedad de la tesis.</a:t>
            </a:r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r>
              <a:rPr lang="es-ES" i="1" dirty="0" smtClean="0"/>
              <a:t>	En la </a:t>
            </a:r>
            <a:r>
              <a:rPr lang="es-ES" b="1" i="1" dirty="0" smtClean="0">
                <a:solidFill>
                  <a:srgbClr val="00B050"/>
                </a:solidFill>
              </a:rPr>
              <a:t>lógica formal </a:t>
            </a:r>
            <a:r>
              <a:rPr lang="es-ES" i="1" dirty="0" smtClean="0"/>
              <a:t>se trataba de demostrar la validez formal del razonamiento a través del </a:t>
            </a:r>
            <a:r>
              <a:rPr lang="es-ES" b="1" i="1" dirty="0" smtClean="0"/>
              <a:t>cálculo</a:t>
            </a:r>
            <a:r>
              <a:rPr lang="es-ES" i="1" dirty="0" smtClean="0"/>
              <a:t>.</a:t>
            </a:r>
          </a:p>
          <a:p>
            <a:pPr marL="0" indent="0">
              <a:buNone/>
            </a:pPr>
            <a:r>
              <a:rPr lang="es-ES" i="1" dirty="0" smtClean="0"/>
              <a:t>	En la </a:t>
            </a:r>
            <a:r>
              <a:rPr lang="es-ES" b="1" i="1" dirty="0" smtClean="0">
                <a:solidFill>
                  <a:srgbClr val="00B050"/>
                </a:solidFill>
              </a:rPr>
              <a:t>lógica de los argumentos </a:t>
            </a:r>
            <a:r>
              <a:rPr lang="es-ES" i="1" dirty="0" smtClean="0"/>
              <a:t>se trata de convencer a alguien de la veracidad (o falsedad) de las </a:t>
            </a:r>
            <a:r>
              <a:rPr lang="es-ES" b="1" i="1" dirty="0" smtClean="0"/>
              <a:t>ideas</a:t>
            </a:r>
            <a:r>
              <a:rPr lang="es-ES" i="1" dirty="0" smtClean="0"/>
              <a:t> que se exponen.</a:t>
            </a:r>
            <a:endParaRPr lang="es-ES" i="1" dirty="0"/>
          </a:p>
        </p:txBody>
      </p:sp>
      <p:sp>
        <p:nvSpPr>
          <p:cNvPr id="4" name="Flecha abajo 3"/>
          <p:cNvSpPr/>
          <p:nvPr/>
        </p:nvSpPr>
        <p:spPr>
          <a:xfrm>
            <a:off x="4911634" y="3997234"/>
            <a:ext cx="1110343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5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Diversos tipos de argumentos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Aristóteles</a:t>
            </a:r>
            <a:r>
              <a:rPr lang="es-ES" dirty="0" smtClean="0"/>
              <a:t>       </a:t>
            </a:r>
            <a:r>
              <a:rPr lang="es-ES" i="1" dirty="0"/>
              <a:t>R</a:t>
            </a:r>
            <a:r>
              <a:rPr lang="es-ES" i="1" dirty="0" smtClean="0"/>
              <a:t>efutaciones sofísticas: </a:t>
            </a:r>
            <a:r>
              <a:rPr lang="es-ES" dirty="0" smtClean="0"/>
              <a:t>Hay 4 géneros de argumentos en la discusión: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Didácticos: </a:t>
            </a:r>
            <a:r>
              <a:rPr lang="es-ES" b="1" dirty="0" smtClean="0"/>
              <a:t>Se prueban a partir de principios peculiares de cada disciplina.</a:t>
            </a:r>
            <a:endParaRPr lang="es-ES" b="1" dirty="0" smtClean="0">
              <a:solidFill>
                <a:srgbClr val="00B050"/>
              </a:solidFill>
            </a:endParaRPr>
          </a:p>
          <a:p>
            <a:r>
              <a:rPr lang="es-ES" b="1" dirty="0" smtClean="0">
                <a:solidFill>
                  <a:srgbClr val="00B050"/>
                </a:solidFill>
              </a:rPr>
              <a:t>Dialécticos: </a:t>
            </a:r>
            <a:r>
              <a:rPr lang="es-ES" b="1" dirty="0" smtClean="0"/>
              <a:t>prueban la contradicción a partir de cosas plausibles.</a:t>
            </a:r>
            <a:endParaRPr lang="es-ES" b="1" dirty="0" smtClean="0">
              <a:solidFill>
                <a:srgbClr val="00B050"/>
              </a:solidFill>
            </a:endParaRPr>
          </a:p>
          <a:p>
            <a:r>
              <a:rPr lang="es-ES" b="1" dirty="0" smtClean="0">
                <a:solidFill>
                  <a:srgbClr val="00B050"/>
                </a:solidFill>
              </a:rPr>
              <a:t>Críticos: </a:t>
            </a:r>
            <a:r>
              <a:rPr lang="es-ES" b="1" dirty="0" smtClean="0"/>
              <a:t>construidos a partir de cosas plausibles para el que responde y que es necesario que sepa el que presume tener conocimiento.</a:t>
            </a:r>
            <a:endParaRPr lang="es-ES" b="1" dirty="0" smtClean="0">
              <a:solidFill>
                <a:srgbClr val="00B050"/>
              </a:solidFill>
            </a:endParaRPr>
          </a:p>
          <a:p>
            <a:r>
              <a:rPr lang="es-ES" b="1" dirty="0" smtClean="0">
                <a:solidFill>
                  <a:srgbClr val="00B050"/>
                </a:solidFill>
              </a:rPr>
              <a:t>Erísticos: </a:t>
            </a:r>
            <a:r>
              <a:rPr lang="es-ES" b="1" dirty="0" smtClean="0"/>
              <a:t>a partir de cosas que parecen plausibles, pero no lo son, prueban o parecen que prueban.</a:t>
            </a:r>
          </a:p>
          <a:p>
            <a:endParaRPr lang="es-E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              </a:t>
            </a:r>
            <a:r>
              <a:rPr lang="es-ES" b="1" u="sng" dirty="0" smtClean="0">
                <a:solidFill>
                  <a:srgbClr val="FF0000"/>
                </a:solidFill>
              </a:rPr>
              <a:t>Actividad</a:t>
            </a:r>
            <a:r>
              <a:rPr lang="es-ES" b="1" dirty="0" smtClean="0">
                <a:solidFill>
                  <a:srgbClr val="FF0000"/>
                </a:solidFill>
              </a:rPr>
              <a:t>: </a:t>
            </a:r>
            <a:r>
              <a:rPr lang="es-ES" dirty="0" smtClean="0"/>
              <a:t>Realizar una definición de cada tipo y crear dos argumentos propios de cada uno. </a:t>
            </a:r>
          </a:p>
          <a:p>
            <a:endParaRPr lang="es-ES" dirty="0"/>
          </a:p>
        </p:txBody>
      </p:sp>
      <p:sp>
        <p:nvSpPr>
          <p:cNvPr id="4" name="Flecha curvada hacia la derecha 3"/>
          <p:cNvSpPr/>
          <p:nvPr/>
        </p:nvSpPr>
        <p:spPr>
          <a:xfrm>
            <a:off x="1580606" y="4990011"/>
            <a:ext cx="378823" cy="5486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707009" cy="900031"/>
          </a:xfrm>
        </p:spPr>
        <p:txBody>
          <a:bodyPr/>
          <a:lstStyle/>
          <a:p>
            <a:r>
              <a:rPr lang="es-ES" dirty="0"/>
              <a:t>Diversos tipos de argumentos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069" y="1384663"/>
            <a:ext cx="11612880" cy="5225143"/>
          </a:xfrm>
        </p:spPr>
        <p:txBody>
          <a:bodyPr>
            <a:normAutofit/>
          </a:bodyPr>
          <a:lstStyle/>
          <a:p>
            <a:r>
              <a:rPr lang="es-ES" dirty="0" smtClean="0"/>
              <a:t>Como observamos, de los cuatro tipos de argumento solo el </a:t>
            </a:r>
            <a:r>
              <a:rPr lang="es-ES" b="1" i="1" u="sng" dirty="0" smtClean="0">
                <a:solidFill>
                  <a:srgbClr val="FF0000"/>
                </a:solidFill>
              </a:rPr>
              <a:t>didáctico</a:t>
            </a:r>
            <a:r>
              <a:rPr lang="es-ES" dirty="0" smtClean="0"/>
              <a:t> parte de </a:t>
            </a:r>
            <a:r>
              <a:rPr lang="es-ES" b="1" dirty="0" smtClean="0">
                <a:solidFill>
                  <a:srgbClr val="00B050"/>
                </a:solidFill>
              </a:rPr>
              <a:t>principios</a:t>
            </a:r>
            <a:r>
              <a:rPr lang="es-ES" dirty="0" smtClean="0"/>
              <a:t>, los </a:t>
            </a:r>
            <a:r>
              <a:rPr lang="es-ES" b="1" dirty="0" smtClean="0">
                <a:solidFill>
                  <a:srgbClr val="FF0000"/>
                </a:solidFill>
              </a:rPr>
              <a:t>otros</a:t>
            </a:r>
            <a:r>
              <a:rPr lang="es-ES" dirty="0" smtClean="0"/>
              <a:t> se fundamentan en cosas que resulten </a:t>
            </a:r>
            <a:r>
              <a:rPr lang="es-ES" b="1" dirty="0" smtClean="0">
                <a:solidFill>
                  <a:srgbClr val="00B050"/>
                </a:solidFill>
              </a:rPr>
              <a:t>plausibles</a:t>
            </a:r>
            <a:r>
              <a:rPr lang="es-ES" dirty="0" smtClean="0"/>
              <a:t>, es decir, verosímiles (lo creíble pero no seguro, aunque con alto grado de certeza).</a:t>
            </a:r>
          </a:p>
          <a:p>
            <a:r>
              <a:rPr lang="es-ES" dirty="0" smtClean="0"/>
              <a:t>En los argumentos </a:t>
            </a:r>
            <a:r>
              <a:rPr lang="es-ES" b="1" u="sng" dirty="0" smtClean="0">
                <a:solidFill>
                  <a:srgbClr val="FF0000"/>
                </a:solidFill>
              </a:rPr>
              <a:t>dialécticos y críticos </a:t>
            </a:r>
            <a:r>
              <a:rPr lang="es-ES" dirty="0" smtClean="0"/>
              <a:t>se parten de hechos o ideas plausibles y que pueden ser admitidos como premisas en un razonamiento (Ej. </a:t>
            </a:r>
            <a:r>
              <a:rPr lang="es-ES" i="1" dirty="0" smtClean="0"/>
              <a:t>Todos los seres humanos sufren alguna vez</a:t>
            </a:r>
            <a:r>
              <a:rPr lang="es-ES" dirty="0" smtClean="0"/>
              <a:t>).</a:t>
            </a:r>
          </a:p>
          <a:p>
            <a:pPr marL="274320" lvl="1" indent="0">
              <a:buNone/>
            </a:pPr>
            <a:r>
              <a:rPr lang="es-ES" dirty="0"/>
              <a:t>	</a:t>
            </a:r>
            <a:r>
              <a:rPr lang="es-ES" dirty="0" smtClean="0"/>
              <a:t>En el argumento </a:t>
            </a:r>
            <a:r>
              <a:rPr lang="es-ES" b="1" dirty="0" smtClean="0"/>
              <a:t>dialéctico</a:t>
            </a:r>
            <a:r>
              <a:rPr lang="es-ES" dirty="0" smtClean="0"/>
              <a:t> tal premisa puede servir para contradecir al oponente, en el </a:t>
            </a:r>
            <a:r>
              <a:rPr lang="es-ES" b="1" dirty="0" smtClean="0"/>
              <a:t>crítico</a:t>
            </a:r>
            <a:r>
              <a:rPr lang="es-ES" dirty="0" smtClean="0"/>
              <a:t> 	para convencer de una tesis.</a:t>
            </a:r>
          </a:p>
          <a:p>
            <a:pPr marL="274320" lvl="1" indent="0">
              <a:buNone/>
            </a:pPr>
            <a:endParaRPr lang="es-ES" dirty="0"/>
          </a:p>
          <a:p>
            <a:pPr marL="274320" lvl="1" indent="0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PROBLEMAS</a:t>
            </a:r>
            <a:r>
              <a:rPr lang="es-ES" dirty="0" smtClean="0"/>
              <a:t>: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rgbClr val="00B050"/>
                </a:solidFill>
              </a:rPr>
              <a:t>La plausibilidad no garantiza la veracidad del argumento</a:t>
            </a:r>
            <a:r>
              <a:rPr lang="es-ES" dirty="0" smtClean="0"/>
              <a:t>. Ej. </a:t>
            </a:r>
            <a:r>
              <a:rPr lang="es-ES" i="1" dirty="0" smtClean="0"/>
              <a:t>La Tierra es el centro del universo</a:t>
            </a:r>
            <a:r>
              <a:rPr lang="es-ES" dirty="0" smtClean="0"/>
              <a:t> puede ser plausible pero falso.</a:t>
            </a:r>
          </a:p>
          <a:p>
            <a:pPr lvl="1">
              <a:buFontTx/>
              <a:buChar char="-"/>
            </a:pPr>
            <a:r>
              <a:rPr lang="es-ES" dirty="0" smtClean="0"/>
              <a:t>Pude ocurrir que el que argumenta o responde </a:t>
            </a:r>
            <a:r>
              <a:rPr lang="es-ES" b="1" dirty="0" smtClean="0">
                <a:solidFill>
                  <a:srgbClr val="00B050"/>
                </a:solidFill>
              </a:rPr>
              <a:t>utiliza como plausible algo que aparenta serlo pero no lo es </a:t>
            </a:r>
            <a:r>
              <a:rPr lang="es-ES" dirty="0" smtClean="0"/>
              <a:t>y su oponente se dejara persuadir. Es lo que ocurre con los argumentos </a:t>
            </a:r>
            <a:r>
              <a:rPr lang="es-ES" b="1" u="sng" dirty="0" smtClean="0">
                <a:solidFill>
                  <a:srgbClr val="FF0000"/>
                </a:solidFill>
              </a:rPr>
              <a:t>erísticos</a:t>
            </a:r>
            <a:r>
              <a:rPr lang="es-ES" dirty="0" smtClean="0"/>
              <a:t>, también conocidos como sofismas o falacias.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89719" y="3265715"/>
            <a:ext cx="380129" cy="22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retórica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834" y="1763486"/>
            <a:ext cx="10659292" cy="4794068"/>
          </a:xfrm>
        </p:spPr>
        <p:txBody>
          <a:bodyPr>
            <a:normAutofit/>
          </a:bodyPr>
          <a:lstStyle/>
          <a:p>
            <a:r>
              <a:rPr lang="es-ES" dirty="0" smtClean="0"/>
              <a:t>En origen, la </a:t>
            </a:r>
            <a:r>
              <a:rPr lang="es-ES" sz="2400" b="1" dirty="0" smtClean="0">
                <a:solidFill>
                  <a:srgbClr val="FF0000"/>
                </a:solidFill>
              </a:rPr>
              <a:t>retórica</a:t>
            </a:r>
            <a:r>
              <a:rPr lang="es-ES" dirty="0" smtClean="0"/>
              <a:t> es el conjunto de técnicas necesarias para que el lenguaje hablado o escrito sea eficaz para convencer; por este motivo, actualmente se entiende como:</a:t>
            </a:r>
          </a:p>
          <a:p>
            <a:pPr>
              <a:buFontTx/>
              <a:buChar char="-"/>
            </a:pPr>
            <a:r>
              <a:rPr lang="es-ES" b="1" dirty="0">
                <a:solidFill>
                  <a:srgbClr val="00B050"/>
                </a:solidFill>
              </a:rPr>
              <a:t>T</a:t>
            </a:r>
            <a:r>
              <a:rPr lang="es-ES" b="1" dirty="0" smtClean="0">
                <a:solidFill>
                  <a:srgbClr val="00B050"/>
                </a:solidFill>
              </a:rPr>
              <a:t>eoría de la composición literaria</a:t>
            </a:r>
            <a:r>
              <a:rPr lang="es-ES" dirty="0" smtClean="0"/>
              <a:t>              elaboración de textos.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rgbClr val="00B050"/>
                </a:solidFill>
              </a:rPr>
              <a:t>Teoría de la expresión hablada                   </a:t>
            </a:r>
            <a:r>
              <a:rPr lang="es-ES" dirty="0" smtClean="0"/>
              <a:t>elaboración del discurso.</a:t>
            </a:r>
          </a:p>
          <a:p>
            <a:r>
              <a:rPr lang="es-ES" dirty="0" smtClean="0"/>
              <a:t>La historia de la retórica se remonta al s. V a.C. en las polis de la </a:t>
            </a:r>
            <a:r>
              <a:rPr lang="es-ES" b="1" dirty="0" smtClean="0"/>
              <a:t>Antigua Grecia</a:t>
            </a:r>
            <a:r>
              <a:rPr lang="es-ES" dirty="0" smtClean="0"/>
              <a:t>    cultura predominantemente oral.</a:t>
            </a:r>
          </a:p>
          <a:p>
            <a:r>
              <a:rPr lang="es-ES" dirty="0" smtClean="0"/>
              <a:t>En </a:t>
            </a:r>
            <a:r>
              <a:rPr lang="es-ES" b="1" dirty="0" smtClean="0"/>
              <a:t>Roma</a:t>
            </a:r>
            <a:r>
              <a:rPr lang="es-ES" dirty="0" smtClean="0"/>
              <a:t>, Cicerón en el siglo I a. C. y Quintiliano en el I d. C. sistematizaron las técnicas de la retórica.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RECURSOS RETÓRICOS</a:t>
            </a:r>
          </a:p>
          <a:p>
            <a:pPr marL="0" indent="0">
              <a:buNone/>
            </a:pPr>
            <a:r>
              <a:rPr lang="es-ES" dirty="0" smtClean="0"/>
              <a:t>- </a:t>
            </a:r>
            <a:r>
              <a:rPr lang="es-ES" b="1" dirty="0" smtClean="0"/>
              <a:t>Pág. 74</a:t>
            </a:r>
            <a:r>
              <a:rPr lang="es-ES" dirty="0" smtClean="0"/>
              <a:t>. </a:t>
            </a:r>
            <a:r>
              <a:rPr lang="es-ES" b="1" u="sng" dirty="0" smtClean="0">
                <a:solidFill>
                  <a:srgbClr val="00B050"/>
                </a:solidFill>
              </a:rPr>
              <a:t>Actividad</a:t>
            </a:r>
            <a:r>
              <a:rPr lang="es-ES" dirty="0" smtClean="0"/>
              <a:t>: Escribir un </a:t>
            </a:r>
            <a:r>
              <a:rPr lang="es-ES" b="1" dirty="0" smtClean="0"/>
              <a:t>texto expositivo – argumentativo </a:t>
            </a:r>
            <a:r>
              <a:rPr lang="es-ES" dirty="0" smtClean="0"/>
              <a:t>(defendiendo una tesis) sobre un tema de actualidad: realizando argumentos y contra argumentos y usando los </a:t>
            </a:r>
            <a:r>
              <a:rPr lang="es-ES" b="1" dirty="0" smtClean="0"/>
              <a:t>recursos retóricos. </a:t>
            </a:r>
            <a:r>
              <a:rPr lang="es-ES" b="1" u="sng" dirty="0" smtClean="0"/>
              <a:t>Producto</a:t>
            </a:r>
            <a:r>
              <a:rPr lang="es-ES" b="1" dirty="0" smtClean="0"/>
              <a:t>: Mandar por correo.</a:t>
            </a:r>
            <a:endParaRPr lang="es-ES" b="1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473337" y="2985515"/>
            <a:ext cx="70539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5074920" y="3435532"/>
            <a:ext cx="796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FALACIAS Y PARADOJAS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Tanto </a:t>
            </a:r>
            <a:r>
              <a:rPr lang="es-ES" b="1" dirty="0" smtClean="0"/>
              <a:t>en la lógica de la argumentación </a:t>
            </a:r>
            <a:r>
              <a:rPr lang="es-ES" dirty="0" smtClean="0"/>
              <a:t>como en los </a:t>
            </a:r>
            <a:r>
              <a:rPr lang="es-ES" b="1" dirty="0" smtClean="0"/>
              <a:t>ejercicios de retórica hay que </a:t>
            </a:r>
            <a:r>
              <a:rPr lang="es-ES" b="1" dirty="0" smtClean="0">
                <a:solidFill>
                  <a:srgbClr val="00B050"/>
                </a:solidFill>
              </a:rPr>
              <a:t>evitar dos errores que invalidan los razonamientos</a:t>
            </a:r>
            <a:r>
              <a:rPr lang="es-ES" dirty="0" smtClean="0"/>
              <a:t>: las </a:t>
            </a:r>
            <a:r>
              <a:rPr lang="es-ES" dirty="0" smtClean="0">
                <a:solidFill>
                  <a:srgbClr val="00B050"/>
                </a:solidFill>
              </a:rPr>
              <a:t>falacias</a:t>
            </a:r>
            <a:r>
              <a:rPr lang="es-ES" dirty="0" smtClean="0"/>
              <a:t> y las </a:t>
            </a:r>
            <a:r>
              <a:rPr lang="es-ES" dirty="0" smtClean="0">
                <a:solidFill>
                  <a:srgbClr val="00B050"/>
                </a:solidFill>
              </a:rPr>
              <a:t>paradojas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Un </a:t>
            </a:r>
            <a:r>
              <a:rPr lang="es-ES" b="1" dirty="0" smtClean="0">
                <a:solidFill>
                  <a:srgbClr val="FF0000"/>
                </a:solidFill>
              </a:rPr>
              <a:t>argumento erístico </a:t>
            </a:r>
            <a:r>
              <a:rPr lang="es-ES" b="1" dirty="0" smtClean="0"/>
              <a:t>(falacia o sofisma) </a:t>
            </a:r>
            <a:r>
              <a:rPr lang="es-ES" dirty="0" smtClean="0"/>
              <a:t>es cualquier razonamiento no válido con apariencia de validez            Es decir, no es un verdadero argumento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2400" b="1" i="1" dirty="0" smtClean="0">
                <a:solidFill>
                  <a:srgbClr val="FF0000"/>
                </a:solidFill>
              </a:rPr>
              <a:t>Cualquier razonamiento que contenga una falacia no puede ser aceptado como válido.</a:t>
            </a:r>
          </a:p>
          <a:p>
            <a:pPr marL="0" indent="0">
              <a:buNone/>
            </a:pPr>
            <a:r>
              <a:rPr lang="es-ES" dirty="0" smtClean="0"/>
              <a:t>A veces se diferencian en la </a:t>
            </a:r>
            <a:r>
              <a:rPr lang="es-ES" b="1" dirty="0" smtClean="0">
                <a:solidFill>
                  <a:srgbClr val="FF0000"/>
                </a:solidFill>
              </a:rPr>
              <a:t>intencionalidad</a:t>
            </a:r>
            <a:r>
              <a:rPr lang="es-E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s-ES" dirty="0" smtClean="0"/>
              <a:t>Si simplemente es un error en la argumentación, se conoce como </a:t>
            </a:r>
            <a:r>
              <a:rPr lang="es-ES" b="1" dirty="0" smtClean="0">
                <a:solidFill>
                  <a:srgbClr val="00B050"/>
                </a:solidFill>
              </a:rPr>
              <a:t>falacia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 smtClean="0"/>
              <a:t>Si se hace con la intención de persuadir al oyente, incluso engañándole, es un </a:t>
            </a:r>
            <a:r>
              <a:rPr lang="es-ES" b="1" dirty="0" smtClean="0">
                <a:solidFill>
                  <a:srgbClr val="00B050"/>
                </a:solidFill>
              </a:rPr>
              <a:t>sofisma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4219303" y="3606655"/>
            <a:ext cx="1449977" cy="378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4415246" y="3396343"/>
            <a:ext cx="65314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5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04534"/>
          </a:xfrm>
        </p:spPr>
        <p:txBody>
          <a:bodyPr/>
          <a:lstStyle/>
          <a:p>
            <a:r>
              <a:rPr lang="es-ES" dirty="0" smtClean="0"/>
              <a:t>Las falacias o sofismas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3954" y="2121408"/>
            <a:ext cx="11025052" cy="4050792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b="1" dirty="0" smtClean="0">
                <a:solidFill>
                  <a:srgbClr val="FF0000"/>
                </a:solidFill>
              </a:rPr>
              <a:t>falta de validez </a:t>
            </a:r>
            <a:r>
              <a:rPr lang="es-ES" dirty="0" smtClean="0"/>
              <a:t>de un razonamiento puede provenir: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de </a:t>
            </a:r>
            <a:r>
              <a:rPr lang="es-ES" b="1" dirty="0" smtClean="0"/>
              <a:t>su forma </a:t>
            </a:r>
            <a:r>
              <a:rPr lang="es-ES" dirty="0" smtClean="0"/>
              <a:t>(estructura formal)             </a:t>
            </a:r>
            <a:r>
              <a:rPr lang="es-ES" b="1" dirty="0" smtClean="0">
                <a:solidFill>
                  <a:srgbClr val="00B050"/>
                </a:solidFill>
              </a:rPr>
              <a:t>falacia formal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- de la </a:t>
            </a:r>
            <a:r>
              <a:rPr lang="es-ES" b="1" dirty="0" smtClean="0"/>
              <a:t>utilización de su contenido lingüístico         </a:t>
            </a:r>
            <a:r>
              <a:rPr lang="es-ES" dirty="0" smtClean="0">
                <a:solidFill>
                  <a:srgbClr val="00B050"/>
                </a:solidFill>
              </a:rPr>
              <a:t>falacia no formal </a:t>
            </a:r>
            <a:r>
              <a:rPr lang="es-ES" dirty="0" smtClean="0"/>
              <a:t>(informal o material)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En las </a:t>
            </a:r>
            <a:r>
              <a:rPr lang="es-ES" b="1" dirty="0" smtClean="0">
                <a:solidFill>
                  <a:srgbClr val="FF0000"/>
                </a:solidFill>
              </a:rPr>
              <a:t>falacias formales </a:t>
            </a:r>
            <a:r>
              <a:rPr lang="es-ES" dirty="0" smtClean="0"/>
              <a:t>encontramos un </a:t>
            </a:r>
            <a:r>
              <a:rPr lang="es-ES" b="1" dirty="0" smtClean="0"/>
              <a:t>error en la estructura</a:t>
            </a:r>
            <a:r>
              <a:rPr lang="es-ES" dirty="0" smtClean="0"/>
              <a:t>      la conclusión no se deriva necesariamente de sus premisas       </a:t>
            </a:r>
            <a:r>
              <a:rPr lang="es-ES" b="1" dirty="0" smtClean="0">
                <a:solidFill>
                  <a:srgbClr val="00B050"/>
                </a:solidFill>
              </a:rPr>
              <a:t>detectarlas pertenece a la lógica formal.</a:t>
            </a:r>
          </a:p>
          <a:p>
            <a:pPr marL="0" indent="0">
              <a:buNone/>
            </a:pPr>
            <a:r>
              <a:rPr lang="es-ES" dirty="0" smtClean="0"/>
              <a:t>Las </a:t>
            </a:r>
            <a:r>
              <a:rPr lang="es-ES" b="1" dirty="0" smtClean="0">
                <a:solidFill>
                  <a:srgbClr val="FF0000"/>
                </a:solidFill>
              </a:rPr>
              <a:t>falacias no formales </a:t>
            </a:r>
            <a:r>
              <a:rPr lang="es-ES" dirty="0" smtClean="0"/>
              <a:t>pueden tener su origen en una </a:t>
            </a:r>
            <a:r>
              <a:rPr lang="es-ES" b="1" dirty="0" smtClean="0">
                <a:solidFill>
                  <a:srgbClr val="00B050"/>
                </a:solidFill>
              </a:rPr>
              <a:t>gran variedad de causas     </a:t>
            </a:r>
            <a:r>
              <a:rPr lang="es-ES" dirty="0" smtClean="0"/>
              <a:t>no es fácil sistematizarlas a todas       podemos clasificarlas en 3 tipos: las </a:t>
            </a:r>
            <a:r>
              <a:rPr lang="es-ES" b="1" dirty="0" smtClean="0"/>
              <a:t>lingüísticas</a:t>
            </a:r>
            <a:r>
              <a:rPr lang="es-ES" dirty="0" smtClean="0"/>
              <a:t>, las </a:t>
            </a:r>
            <a:r>
              <a:rPr lang="es-ES" b="1" dirty="0" smtClean="0"/>
              <a:t>de pertinencia</a:t>
            </a:r>
            <a:r>
              <a:rPr lang="es-ES" dirty="0" smtClean="0"/>
              <a:t> y la</a:t>
            </a:r>
            <a:r>
              <a:rPr lang="es-ES" b="1" dirty="0" smtClean="0"/>
              <a:t> de datos insuficientes</a:t>
            </a:r>
            <a:r>
              <a:rPr lang="es-ES" dirty="0" smtClean="0"/>
              <a:t>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670587" y="2730136"/>
            <a:ext cx="66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302138" y="3174274"/>
            <a:ext cx="418011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8321039" y="429768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251269" y="4572000"/>
            <a:ext cx="419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 abajo 11"/>
          <p:cNvSpPr/>
          <p:nvPr/>
        </p:nvSpPr>
        <p:spPr>
          <a:xfrm>
            <a:off x="5251269" y="3422469"/>
            <a:ext cx="1149531" cy="613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10554788" y="4976949"/>
            <a:ext cx="181574" cy="3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3905794" y="5264331"/>
            <a:ext cx="37882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1524</TotalTime>
  <Words>712</Words>
  <Application>Microsoft Office PowerPoint</Application>
  <PresentationFormat>Panorámica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Cambria Math</vt:lpstr>
      <vt:lpstr>Rockwell</vt:lpstr>
      <vt:lpstr>Rockwell Condensed</vt:lpstr>
      <vt:lpstr>Wingdings</vt:lpstr>
      <vt:lpstr>Tipo de madera</vt:lpstr>
      <vt:lpstr>LÓGICA: ARGUMENTACIÓN, RETÓRICA Y FALACIAS Y PARADOJAS.</vt:lpstr>
      <vt:lpstr>LA LÓGICA DE LA ARGUMENTACIÓN</vt:lpstr>
      <vt:lpstr>LA LÓGICA DE LA ARGUMENTACIÓN</vt:lpstr>
      <vt:lpstr>LA LÓGICA DE LA ARGUMENTACIÓN</vt:lpstr>
      <vt:lpstr>Diversos tipos de argumentos</vt:lpstr>
      <vt:lpstr>Diversos tipos de argumentos</vt:lpstr>
      <vt:lpstr>La retórica</vt:lpstr>
      <vt:lpstr>FALACIAS Y PARADOJAS</vt:lpstr>
      <vt:lpstr>Las falacias o sofismas</vt:lpstr>
      <vt:lpstr>Las falacias no formales: falacias lingüísticas</vt:lpstr>
      <vt:lpstr>Las falacias o sofismas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LÓGICA: ARGUMENTACIÓN, RETÓRICA Y FALACIAS Y PARADOJAS.</dc:title>
  <dc:creator>Mireya Ferrer de Oya</dc:creator>
  <cp:lastModifiedBy>Mireya Ferrer de Oya</cp:lastModifiedBy>
  <cp:revision>20</cp:revision>
  <dcterms:created xsi:type="dcterms:W3CDTF">2018-01-17T09:17:03Z</dcterms:created>
  <dcterms:modified xsi:type="dcterms:W3CDTF">2018-01-23T14:59:43Z</dcterms:modified>
</cp:coreProperties>
</file>