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6/5/2018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6/5/2018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6/5/2018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6/5/2018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9897" y="1432223"/>
            <a:ext cx="10607039" cy="3035808"/>
          </a:xfrm>
        </p:spPr>
        <p:txBody>
          <a:bodyPr/>
          <a:lstStyle/>
          <a:p>
            <a:r>
              <a:rPr lang="es-ES" dirty="0" smtClean="0"/>
              <a:t>Los fundamentos filosóficos del estado</a:t>
            </a:r>
            <a:endParaRPr lang="es-ES" dirty="0"/>
          </a:p>
        </p:txBody>
      </p:sp>
      <p:sp>
        <p:nvSpPr>
          <p:cNvPr id="3" name="Subtítulo 2"/>
          <p:cNvSpPr>
            <a:spLocks noGrp="1"/>
          </p:cNvSpPr>
          <p:nvPr>
            <p:ph type="subTitle" idx="1"/>
          </p:nvPr>
        </p:nvSpPr>
        <p:spPr/>
        <p:txBody>
          <a:bodyPr/>
          <a:lstStyle/>
          <a:p>
            <a:r>
              <a:rPr lang="es-ES" dirty="0" smtClean="0"/>
              <a:t>Unidad 10</a:t>
            </a:r>
            <a:endParaRPr lang="es-ES" dirty="0"/>
          </a:p>
        </p:txBody>
      </p:sp>
    </p:spTree>
    <p:extLst>
      <p:ext uri="{BB962C8B-B14F-4D97-AF65-F5344CB8AC3E}">
        <p14:creationId xmlns:p14="http://schemas.microsoft.com/office/powerpoint/2010/main" val="61013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629" y="171123"/>
            <a:ext cx="11652068" cy="913094"/>
          </a:xfrm>
        </p:spPr>
        <p:txBody>
          <a:bodyPr/>
          <a:lstStyle/>
          <a:p>
            <a:r>
              <a:rPr lang="es-ES" dirty="0" smtClean="0"/>
              <a:t>Principales problemas del poder político</a:t>
            </a:r>
            <a:endParaRPr lang="es-ES" dirty="0"/>
          </a:p>
        </p:txBody>
      </p:sp>
      <p:sp>
        <p:nvSpPr>
          <p:cNvPr id="3" name="Marcador de contenido 2"/>
          <p:cNvSpPr>
            <a:spLocks noGrp="1"/>
          </p:cNvSpPr>
          <p:nvPr>
            <p:ph idx="1"/>
          </p:nvPr>
        </p:nvSpPr>
        <p:spPr>
          <a:xfrm>
            <a:off x="483326" y="1332412"/>
            <a:ext cx="11051178" cy="5199018"/>
          </a:xfrm>
        </p:spPr>
        <p:txBody>
          <a:bodyPr/>
          <a:lstStyle/>
          <a:p>
            <a:r>
              <a:rPr lang="es-ES" dirty="0" smtClean="0"/>
              <a:t>Término “</a:t>
            </a:r>
            <a:r>
              <a:rPr lang="es-ES" sz="2400" b="1" dirty="0" smtClean="0">
                <a:solidFill>
                  <a:srgbClr val="FF0000"/>
                </a:solidFill>
              </a:rPr>
              <a:t>legitimidad</a:t>
            </a:r>
            <a:r>
              <a:rPr lang="es-ES" dirty="0" smtClean="0"/>
              <a:t>”     vinculado a los problemas que plantea el “</a:t>
            </a:r>
            <a:r>
              <a:rPr lang="es-ES" sz="2400" b="1" dirty="0" smtClean="0">
                <a:solidFill>
                  <a:srgbClr val="FF0000"/>
                </a:solidFill>
              </a:rPr>
              <a:t>poder político</a:t>
            </a:r>
            <a:r>
              <a:rPr lang="es-ES" dirty="0" smtClean="0"/>
              <a:t>”      “</a:t>
            </a:r>
            <a:r>
              <a:rPr lang="es-ES" b="1" dirty="0" smtClean="0"/>
              <a:t>legitimidad política</a:t>
            </a:r>
            <a:r>
              <a:rPr lang="es-ES" dirty="0" smtClean="0"/>
              <a:t>” “un gobierno posee legitimidad para realizar una determinada tarea”.</a:t>
            </a:r>
          </a:p>
          <a:p>
            <a:r>
              <a:rPr lang="es-ES" dirty="0" smtClean="0"/>
              <a:t>Pero la relación entre poder político y legitimidad no es única    posee </a:t>
            </a:r>
            <a:r>
              <a:rPr lang="es-ES" b="1" dirty="0" smtClean="0">
                <a:solidFill>
                  <a:srgbClr val="00B050"/>
                </a:solidFill>
              </a:rPr>
              <a:t>varios sentidos</a:t>
            </a:r>
          </a:p>
          <a:p>
            <a:pPr marL="0" indent="0">
              <a:buNone/>
            </a:pPr>
            <a:r>
              <a:rPr lang="es-ES" dirty="0"/>
              <a:t>	</a:t>
            </a:r>
            <a:r>
              <a:rPr lang="es-ES" dirty="0" smtClean="0"/>
              <a:t>1. </a:t>
            </a:r>
            <a:r>
              <a:rPr lang="es-ES" b="1" u="sng" dirty="0" smtClean="0">
                <a:solidFill>
                  <a:srgbClr val="00B050"/>
                </a:solidFill>
              </a:rPr>
              <a:t>Origen del poder político </a:t>
            </a:r>
            <a:r>
              <a:rPr lang="es-ES" dirty="0" smtClean="0"/>
              <a:t>(quizá el más importante ya que condiciona a los demás)      su </a:t>
            </a:r>
            <a:r>
              <a:rPr lang="es-ES" b="1" dirty="0" smtClean="0"/>
              <a:t>fundamento</a:t>
            </a:r>
            <a:r>
              <a:rPr lang="es-ES" dirty="0" smtClean="0"/>
              <a:t>.    </a:t>
            </a:r>
            <a:r>
              <a:rPr lang="es-ES" i="1" dirty="0" smtClean="0"/>
              <a:t>¿de dónde le viene el poder para mandar? </a:t>
            </a:r>
            <a:r>
              <a:rPr lang="es-ES" dirty="0" smtClean="0"/>
              <a:t>(¿por qué hay que obedecer al que manda?)      </a:t>
            </a:r>
            <a:r>
              <a:rPr lang="es-ES" dirty="0" smtClean="0">
                <a:solidFill>
                  <a:srgbClr val="00B050"/>
                </a:solidFill>
              </a:rPr>
              <a:t>problema de la autoridad</a:t>
            </a:r>
            <a:r>
              <a:rPr lang="es-ES" dirty="0" smtClean="0"/>
              <a:t>      problema de la legitimación del poder.</a:t>
            </a:r>
          </a:p>
          <a:p>
            <a:pPr marL="0" indent="0">
              <a:buNone/>
            </a:pPr>
            <a:r>
              <a:rPr lang="es-ES" dirty="0"/>
              <a:t>	</a:t>
            </a:r>
            <a:r>
              <a:rPr lang="es-ES" dirty="0" smtClean="0"/>
              <a:t>2. </a:t>
            </a:r>
            <a:r>
              <a:rPr lang="es-ES" b="1" u="sng" dirty="0" smtClean="0">
                <a:solidFill>
                  <a:srgbClr val="00B050"/>
                </a:solidFill>
              </a:rPr>
              <a:t>Modo en que la persona que posee autoridad ha llegado a detentar el poder    </a:t>
            </a:r>
            <a:r>
              <a:rPr lang="es-ES" i="1" dirty="0" smtClean="0"/>
              <a:t>¿qué procedimientos, qué mecanismos, son los que permiten que unas personas se conviertan en autoridades y posean poder para mandar?    </a:t>
            </a:r>
            <a:r>
              <a:rPr lang="es-ES" b="1" dirty="0" smtClean="0"/>
              <a:t>Estos procedimientos serán los que doten a una persona de legitimidad para mandar.</a:t>
            </a:r>
          </a:p>
          <a:p>
            <a:pPr marL="0" indent="0">
              <a:buNone/>
            </a:pPr>
            <a:r>
              <a:rPr lang="es-ES" dirty="0"/>
              <a:t>	</a:t>
            </a:r>
            <a:r>
              <a:rPr lang="es-ES" dirty="0" smtClean="0"/>
              <a:t>3. El que hace referencia </a:t>
            </a:r>
            <a:r>
              <a:rPr lang="es-ES" b="1" u="sng" dirty="0" smtClean="0">
                <a:solidFill>
                  <a:srgbClr val="00B050"/>
                </a:solidFill>
              </a:rPr>
              <a:t>al ejercicio del propio poder</a:t>
            </a:r>
            <a:r>
              <a:rPr lang="es-ES" dirty="0" smtClean="0"/>
              <a:t>   a la legitimidad de las leyes que dicta la </a:t>
            </a:r>
            <a:r>
              <a:rPr lang="es-ES" b="1" dirty="0" smtClean="0"/>
              <a:t>autoridad</a:t>
            </a:r>
            <a:r>
              <a:rPr lang="es-ES" dirty="0" smtClean="0"/>
              <a:t>       el que manda, </a:t>
            </a:r>
            <a:r>
              <a:rPr lang="es-ES" i="1" dirty="0" smtClean="0"/>
              <a:t>¿puede mandar cualquier cosa si ha llegado al poder siguiendo los procedimientos adecuados?  </a:t>
            </a:r>
            <a:r>
              <a:rPr lang="es-ES" dirty="0" smtClean="0"/>
              <a:t>     Puede que solo se legitimen las leyes cuando sean justas    “legitimidad de hecho”</a:t>
            </a:r>
            <a:endParaRPr lang="es-ES" dirty="0"/>
          </a:p>
        </p:txBody>
      </p:sp>
      <p:cxnSp>
        <p:nvCxnSpPr>
          <p:cNvPr id="5" name="Conector recto de flecha 4"/>
          <p:cNvCxnSpPr/>
          <p:nvPr/>
        </p:nvCxnSpPr>
        <p:spPr>
          <a:xfrm>
            <a:off x="3788229" y="1593669"/>
            <a:ext cx="287382" cy="1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7968343" y="2547257"/>
            <a:ext cx="274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3788229" y="3291840"/>
            <a:ext cx="104502"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3592286" y="3553097"/>
            <a:ext cx="300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1463040" y="3291840"/>
            <a:ext cx="365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6949440" y="3553097"/>
            <a:ext cx="300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5760720" y="4767943"/>
            <a:ext cx="209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3174274" y="5773783"/>
            <a:ext cx="418012"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5368834" y="6008914"/>
            <a:ext cx="39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1828800" y="6309360"/>
            <a:ext cx="326571"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1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434" y="50291"/>
            <a:ext cx="10058400" cy="1082911"/>
          </a:xfrm>
        </p:spPr>
        <p:txBody>
          <a:bodyPr/>
          <a:lstStyle/>
          <a:p>
            <a:r>
              <a:rPr lang="es-ES" dirty="0" smtClean="0"/>
              <a:t>El poder político: antiguo y medieval</a:t>
            </a:r>
            <a:endParaRPr lang="es-ES" dirty="0"/>
          </a:p>
        </p:txBody>
      </p:sp>
      <p:sp>
        <p:nvSpPr>
          <p:cNvPr id="3" name="Marcador de contenido 2"/>
          <p:cNvSpPr>
            <a:spLocks noGrp="1"/>
          </p:cNvSpPr>
          <p:nvPr>
            <p:ph idx="1"/>
          </p:nvPr>
        </p:nvSpPr>
        <p:spPr>
          <a:xfrm>
            <a:off x="496389" y="1345473"/>
            <a:ext cx="11116491" cy="5199017"/>
          </a:xfrm>
        </p:spPr>
        <p:txBody>
          <a:bodyPr/>
          <a:lstStyle/>
          <a:p>
            <a:r>
              <a:rPr lang="es-ES" b="1" dirty="0" smtClean="0">
                <a:solidFill>
                  <a:srgbClr val="FF0000"/>
                </a:solidFill>
              </a:rPr>
              <a:t>SOFISTAS</a:t>
            </a:r>
            <a:r>
              <a:rPr lang="es-ES" dirty="0" smtClean="0"/>
              <a:t>        las leyes no se basan en la naturaleza (</a:t>
            </a:r>
            <a:r>
              <a:rPr lang="es-ES" b="1" dirty="0" smtClean="0"/>
              <a:t>physis</a:t>
            </a:r>
            <a:r>
              <a:rPr lang="es-ES" dirty="0" smtClean="0"/>
              <a:t>)    se basan en la </a:t>
            </a:r>
            <a:r>
              <a:rPr lang="es-ES" b="1" dirty="0" smtClean="0">
                <a:solidFill>
                  <a:srgbClr val="00B050"/>
                </a:solidFill>
              </a:rPr>
              <a:t>convención</a:t>
            </a:r>
            <a:r>
              <a:rPr lang="es-ES" dirty="0" smtClean="0"/>
              <a:t> (</a:t>
            </a:r>
            <a:r>
              <a:rPr lang="es-ES" b="1" dirty="0" smtClean="0"/>
              <a:t>nomos</a:t>
            </a:r>
            <a:r>
              <a:rPr lang="es-ES" dirty="0" smtClean="0"/>
              <a:t>)    la ley lo es por convención, es decir, fruto de un acuerdo o de una </a:t>
            </a:r>
            <a:r>
              <a:rPr lang="es-ES" b="1" dirty="0" smtClean="0"/>
              <a:t>costumbre</a:t>
            </a:r>
            <a:r>
              <a:rPr lang="es-ES" dirty="0" smtClean="0"/>
              <a:t>    así, se puede modificar según la circunstancia o la conveniencia. </a:t>
            </a:r>
          </a:p>
          <a:p>
            <a:r>
              <a:rPr lang="es-ES" b="1" dirty="0" smtClean="0">
                <a:solidFill>
                  <a:srgbClr val="FF0000"/>
                </a:solidFill>
              </a:rPr>
              <a:t>PLATÓN</a:t>
            </a:r>
            <a:r>
              <a:rPr lang="es-ES" dirty="0" smtClean="0"/>
              <a:t>     la justicia en la </a:t>
            </a:r>
            <a:r>
              <a:rPr lang="es-ES" b="1" dirty="0" smtClean="0">
                <a:solidFill>
                  <a:srgbClr val="00B050"/>
                </a:solidFill>
              </a:rPr>
              <a:t>República</a:t>
            </a:r>
            <a:r>
              <a:rPr lang="es-ES" dirty="0" smtClean="0"/>
              <a:t> (forma de gobierno óptima) se consigue cuando </a:t>
            </a:r>
            <a:r>
              <a:rPr lang="es-ES" b="1" dirty="0" smtClean="0"/>
              <a:t>cada una de las clases vive de acuerdo con su virtud específica</a:t>
            </a:r>
            <a:r>
              <a:rPr lang="es-ES" dirty="0" smtClean="0"/>
              <a:t>:</a:t>
            </a:r>
          </a:p>
          <a:p>
            <a:endParaRPr lang="es-ES" dirty="0"/>
          </a:p>
          <a:p>
            <a:endParaRPr lang="es-ES" dirty="0" smtClean="0"/>
          </a:p>
          <a:p>
            <a:endParaRPr lang="es-ES" dirty="0"/>
          </a:p>
          <a:p>
            <a:endParaRPr lang="es-ES" dirty="0" smtClean="0"/>
          </a:p>
          <a:p>
            <a:endParaRPr lang="es-ES" dirty="0"/>
          </a:p>
          <a:p>
            <a:endParaRPr lang="es-ES" dirty="0" smtClean="0"/>
          </a:p>
          <a:p>
            <a:r>
              <a:rPr lang="es-ES" b="1" dirty="0" smtClean="0">
                <a:solidFill>
                  <a:srgbClr val="FF0000"/>
                </a:solidFill>
              </a:rPr>
              <a:t>CRISTIANO – MEDIEVAL     </a:t>
            </a:r>
            <a:r>
              <a:rPr lang="es-ES" dirty="0" smtClean="0"/>
              <a:t>El </a:t>
            </a:r>
            <a:r>
              <a:rPr lang="es-ES" b="1" dirty="0" smtClean="0">
                <a:solidFill>
                  <a:srgbClr val="00B050"/>
                </a:solidFill>
              </a:rPr>
              <a:t>poder de los gobernantes procedía de Dios    </a:t>
            </a:r>
            <a:r>
              <a:rPr lang="es-ES" dirty="0" smtClean="0"/>
              <a:t>San Agustín: separación de lo político y lo religioso    las autoridades civiles debían estar sometidas al mandamiento de la Iglesia (</a:t>
            </a:r>
            <a:r>
              <a:rPr lang="es-ES" b="1" dirty="0" err="1" smtClean="0"/>
              <a:t>agustinismo</a:t>
            </a:r>
            <a:r>
              <a:rPr lang="es-ES" b="1" dirty="0" smtClean="0"/>
              <a:t> político</a:t>
            </a:r>
            <a:r>
              <a:rPr lang="es-ES" dirty="0" smtClean="0"/>
              <a:t>)</a:t>
            </a:r>
            <a:endParaRPr lang="es-ES" dirty="0"/>
          </a:p>
        </p:txBody>
      </p:sp>
      <p:pic>
        <p:nvPicPr>
          <p:cNvPr id="4" name="Imagen 3"/>
          <p:cNvPicPr>
            <a:picLocks noChangeAspect="1"/>
          </p:cNvPicPr>
          <p:nvPr/>
        </p:nvPicPr>
        <p:blipFill rotWithShape="1">
          <a:blip r:embed="rId2"/>
          <a:srcRect l="7333" t="59238" r="8667" b="8952"/>
          <a:stretch/>
        </p:blipFill>
        <p:spPr>
          <a:xfrm>
            <a:off x="2207623" y="3108961"/>
            <a:ext cx="7680960" cy="2181498"/>
          </a:xfrm>
          <a:prstGeom prst="rect">
            <a:avLst/>
          </a:prstGeom>
        </p:spPr>
      </p:pic>
      <p:cxnSp>
        <p:nvCxnSpPr>
          <p:cNvPr id="6" name="Conector recto de flecha 5"/>
          <p:cNvCxnSpPr/>
          <p:nvPr/>
        </p:nvCxnSpPr>
        <p:spPr>
          <a:xfrm flipV="1">
            <a:off x="2037806" y="1463040"/>
            <a:ext cx="37882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7929154" y="1541417"/>
            <a:ext cx="156755"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1828800" y="1848393"/>
            <a:ext cx="209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1894114" y="2508069"/>
            <a:ext cx="313509" cy="1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3984171" y="5773783"/>
            <a:ext cx="195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9888583" y="5773783"/>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9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2911" y="220109"/>
            <a:ext cx="10360152" cy="821654"/>
          </a:xfrm>
        </p:spPr>
        <p:txBody>
          <a:bodyPr>
            <a:normAutofit fontScale="90000"/>
          </a:bodyPr>
          <a:lstStyle/>
          <a:p>
            <a:r>
              <a:rPr lang="es-ES" dirty="0"/>
              <a:t>El poder político: </a:t>
            </a:r>
            <a:r>
              <a:rPr lang="es-ES" dirty="0" smtClean="0"/>
              <a:t>moderno</a:t>
            </a:r>
            <a:endParaRPr lang="es-ES" dirty="0"/>
          </a:p>
        </p:txBody>
      </p:sp>
      <p:sp>
        <p:nvSpPr>
          <p:cNvPr id="3" name="Marcador de contenido 2"/>
          <p:cNvSpPr>
            <a:spLocks noGrp="1"/>
          </p:cNvSpPr>
          <p:nvPr>
            <p:ph idx="1"/>
          </p:nvPr>
        </p:nvSpPr>
        <p:spPr>
          <a:xfrm>
            <a:off x="627017" y="1041763"/>
            <a:ext cx="11416937" cy="5551714"/>
          </a:xfrm>
        </p:spPr>
        <p:txBody>
          <a:bodyPr/>
          <a:lstStyle/>
          <a:p>
            <a:r>
              <a:rPr lang="es-ES" b="1" dirty="0" smtClean="0">
                <a:solidFill>
                  <a:srgbClr val="FF0000"/>
                </a:solidFill>
              </a:rPr>
              <a:t>MAQUIAVELO</a:t>
            </a:r>
            <a:r>
              <a:rPr lang="es-ES" dirty="0" smtClean="0"/>
              <a:t> (s. XVI)      </a:t>
            </a:r>
            <a:r>
              <a:rPr lang="es-ES" b="1" dirty="0" smtClean="0">
                <a:solidFill>
                  <a:srgbClr val="00B050"/>
                </a:solidFill>
              </a:rPr>
              <a:t>Realismo político     </a:t>
            </a:r>
            <a:r>
              <a:rPr lang="es-ES" b="1" dirty="0" smtClean="0"/>
              <a:t>el ser humano no es ni bueno ni malo    </a:t>
            </a:r>
            <a:r>
              <a:rPr lang="es-ES" dirty="0" smtClean="0"/>
              <a:t>el político, sin embargo, debe suponer para triunfar que el ser humano </a:t>
            </a:r>
            <a:r>
              <a:rPr lang="es-ES" b="1" dirty="0" smtClean="0"/>
              <a:t>se comportará con maldad </a:t>
            </a:r>
            <a:r>
              <a:rPr lang="es-ES" dirty="0" smtClean="0"/>
              <a:t>   el político no debe apartarse del bien pero se debe comportar con maldad si es necesario.</a:t>
            </a:r>
            <a:endParaRPr lang="es-ES" dirty="0"/>
          </a:p>
          <a:p>
            <a:r>
              <a:rPr lang="es-ES" b="1" dirty="0" smtClean="0">
                <a:solidFill>
                  <a:srgbClr val="FF0000"/>
                </a:solidFill>
              </a:rPr>
              <a:t>CONTRACTUALISMO: HOBBES, LOCKE Y ROUSSEAU </a:t>
            </a:r>
            <a:r>
              <a:rPr lang="es-ES" dirty="0" smtClean="0"/>
              <a:t>(s. XVII)    </a:t>
            </a:r>
            <a:r>
              <a:rPr lang="es-ES" b="1" dirty="0" smtClean="0">
                <a:solidFill>
                  <a:srgbClr val="00B050"/>
                </a:solidFill>
              </a:rPr>
              <a:t>el ser humano vive en sociedad por decisión propia   </a:t>
            </a:r>
            <a:r>
              <a:rPr lang="es-ES" dirty="0" smtClean="0"/>
              <a:t>es necesario un acuerdo fundacional por el que se constituye la sociedad: se establecen las </a:t>
            </a:r>
            <a:r>
              <a:rPr lang="es-ES" b="1" dirty="0" smtClean="0"/>
              <a:t>reglas</a:t>
            </a:r>
            <a:r>
              <a:rPr lang="es-ES" dirty="0" smtClean="0"/>
              <a:t> para regular la posterior vida en sociedad.</a:t>
            </a:r>
            <a:endParaRPr lang="es-ES" dirty="0"/>
          </a:p>
        </p:txBody>
      </p:sp>
      <p:pic>
        <p:nvPicPr>
          <p:cNvPr id="4" name="Imagen 3"/>
          <p:cNvPicPr>
            <a:picLocks noChangeAspect="1"/>
          </p:cNvPicPr>
          <p:nvPr/>
        </p:nvPicPr>
        <p:blipFill>
          <a:blip r:embed="rId2"/>
          <a:stretch>
            <a:fillRect/>
          </a:stretch>
        </p:blipFill>
        <p:spPr>
          <a:xfrm>
            <a:off x="4235631" y="3196317"/>
            <a:ext cx="4882243" cy="3661683"/>
          </a:xfrm>
          <a:prstGeom prst="rect">
            <a:avLst/>
          </a:prstGeom>
        </p:spPr>
      </p:pic>
      <p:cxnSp>
        <p:nvCxnSpPr>
          <p:cNvPr id="6" name="Conector recto de flecha 5"/>
          <p:cNvCxnSpPr/>
          <p:nvPr/>
        </p:nvCxnSpPr>
        <p:spPr>
          <a:xfrm flipV="1">
            <a:off x="3644537" y="1254034"/>
            <a:ext cx="365760"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6262987" y="1167493"/>
            <a:ext cx="2945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4558937" y="2769326"/>
            <a:ext cx="130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8608423" y="2495006"/>
            <a:ext cx="235131"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3"/>
          <a:stretch>
            <a:fillRect/>
          </a:stretch>
        </p:blipFill>
        <p:spPr>
          <a:xfrm>
            <a:off x="2332794" y="3362668"/>
            <a:ext cx="1677503" cy="2242047"/>
          </a:xfrm>
          <a:prstGeom prst="rect">
            <a:avLst/>
          </a:prstGeom>
        </p:spPr>
      </p:pic>
      <p:pic>
        <p:nvPicPr>
          <p:cNvPr id="14" name="Imagen 13"/>
          <p:cNvPicPr>
            <a:picLocks noChangeAspect="1"/>
          </p:cNvPicPr>
          <p:nvPr/>
        </p:nvPicPr>
        <p:blipFill>
          <a:blip r:embed="rId4"/>
          <a:stretch>
            <a:fillRect/>
          </a:stretch>
        </p:blipFill>
        <p:spPr>
          <a:xfrm>
            <a:off x="210243" y="4792640"/>
            <a:ext cx="2009884" cy="1624149"/>
          </a:xfrm>
          <a:prstGeom prst="rect">
            <a:avLst/>
          </a:prstGeom>
        </p:spPr>
      </p:pic>
      <p:sp>
        <p:nvSpPr>
          <p:cNvPr id="15" name="CuadroTexto 14"/>
          <p:cNvSpPr txBox="1"/>
          <p:nvPr/>
        </p:nvSpPr>
        <p:spPr>
          <a:xfrm>
            <a:off x="2611510" y="5545098"/>
            <a:ext cx="1007636" cy="369332"/>
          </a:xfrm>
          <a:prstGeom prst="rect">
            <a:avLst/>
          </a:prstGeom>
          <a:noFill/>
        </p:spPr>
        <p:txBody>
          <a:bodyPr wrap="square" rtlCol="0">
            <a:spAutoFit/>
          </a:bodyPr>
          <a:lstStyle/>
          <a:p>
            <a:r>
              <a:rPr lang="es-ES" dirty="0" smtClean="0"/>
              <a:t>Locke</a:t>
            </a:r>
            <a:endParaRPr lang="es-ES" dirty="0"/>
          </a:p>
        </p:txBody>
      </p:sp>
      <p:sp>
        <p:nvSpPr>
          <p:cNvPr id="16" name="CuadroTexto 15"/>
          <p:cNvSpPr txBox="1"/>
          <p:nvPr/>
        </p:nvSpPr>
        <p:spPr>
          <a:xfrm>
            <a:off x="324495" y="6376452"/>
            <a:ext cx="1007636" cy="369332"/>
          </a:xfrm>
          <a:prstGeom prst="rect">
            <a:avLst/>
          </a:prstGeom>
          <a:noFill/>
        </p:spPr>
        <p:txBody>
          <a:bodyPr wrap="square" rtlCol="0">
            <a:spAutoFit/>
          </a:bodyPr>
          <a:lstStyle/>
          <a:p>
            <a:r>
              <a:rPr lang="es-ES" dirty="0" smtClean="0"/>
              <a:t>Hobbes</a:t>
            </a:r>
            <a:endParaRPr lang="es-ES" dirty="0"/>
          </a:p>
        </p:txBody>
      </p:sp>
      <p:pic>
        <p:nvPicPr>
          <p:cNvPr id="17" name="Imagen 16"/>
          <p:cNvPicPr>
            <a:picLocks noChangeAspect="1"/>
          </p:cNvPicPr>
          <p:nvPr/>
        </p:nvPicPr>
        <p:blipFill>
          <a:blip r:embed="rId5"/>
          <a:stretch>
            <a:fillRect/>
          </a:stretch>
        </p:blipFill>
        <p:spPr>
          <a:xfrm>
            <a:off x="9428001" y="3362668"/>
            <a:ext cx="1905000" cy="2647950"/>
          </a:xfrm>
          <a:prstGeom prst="rect">
            <a:avLst/>
          </a:prstGeom>
        </p:spPr>
      </p:pic>
      <p:sp>
        <p:nvSpPr>
          <p:cNvPr id="19" name="CuadroTexto 18"/>
          <p:cNvSpPr txBox="1"/>
          <p:nvPr/>
        </p:nvSpPr>
        <p:spPr>
          <a:xfrm>
            <a:off x="9573278" y="6007120"/>
            <a:ext cx="1425648" cy="369332"/>
          </a:xfrm>
          <a:prstGeom prst="rect">
            <a:avLst/>
          </a:prstGeom>
          <a:noFill/>
        </p:spPr>
        <p:txBody>
          <a:bodyPr wrap="square" rtlCol="0">
            <a:spAutoFit/>
          </a:bodyPr>
          <a:lstStyle/>
          <a:p>
            <a:r>
              <a:rPr lang="es-ES" dirty="0" smtClean="0"/>
              <a:t>Rousseau</a:t>
            </a:r>
            <a:endParaRPr lang="es-ES" dirty="0"/>
          </a:p>
        </p:txBody>
      </p:sp>
      <p:cxnSp>
        <p:nvCxnSpPr>
          <p:cNvPr id="7" name="Conector recto de flecha 6"/>
          <p:cNvCxnSpPr/>
          <p:nvPr/>
        </p:nvCxnSpPr>
        <p:spPr>
          <a:xfrm>
            <a:off x="11181806" y="1267097"/>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1854926" y="1789611"/>
            <a:ext cx="222068"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79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402683"/>
            <a:ext cx="10503843" cy="860842"/>
          </a:xfrm>
        </p:spPr>
        <p:txBody>
          <a:bodyPr/>
          <a:lstStyle/>
          <a:p>
            <a:r>
              <a:rPr lang="es-ES" dirty="0"/>
              <a:t>El poder político: moderno</a:t>
            </a:r>
          </a:p>
        </p:txBody>
      </p:sp>
      <p:sp>
        <p:nvSpPr>
          <p:cNvPr id="3" name="Marcador de contenido 2"/>
          <p:cNvSpPr>
            <a:spLocks noGrp="1"/>
          </p:cNvSpPr>
          <p:nvPr>
            <p:ph idx="1"/>
          </p:nvPr>
        </p:nvSpPr>
        <p:spPr>
          <a:xfrm>
            <a:off x="600891" y="1632857"/>
            <a:ext cx="10527356" cy="4604658"/>
          </a:xfrm>
        </p:spPr>
        <p:txBody>
          <a:bodyPr/>
          <a:lstStyle/>
          <a:p>
            <a:r>
              <a:rPr lang="es-ES" b="1" dirty="0" smtClean="0">
                <a:solidFill>
                  <a:srgbClr val="FF0000"/>
                </a:solidFill>
              </a:rPr>
              <a:t>MONTESQUIEU</a:t>
            </a:r>
            <a:r>
              <a:rPr lang="es-ES" dirty="0" smtClean="0"/>
              <a:t>     para que los ciudadanos puedan vivir libremente, se necesitan </a:t>
            </a:r>
            <a:r>
              <a:rPr lang="es-ES" b="1" dirty="0" smtClean="0"/>
              <a:t>gobiernos moderados que actúen con prudencia    </a:t>
            </a:r>
            <a:r>
              <a:rPr lang="es-ES" b="1" dirty="0" smtClean="0">
                <a:solidFill>
                  <a:srgbClr val="00B050"/>
                </a:solidFill>
              </a:rPr>
              <a:t>separación de poderes</a:t>
            </a:r>
            <a:r>
              <a:rPr lang="es-ES" dirty="0" smtClean="0"/>
              <a:t> (legislativo, ejecutivo y judicial)    cada uno de ellos debe actuar limitado por los otros dos.</a:t>
            </a:r>
          </a:p>
          <a:p>
            <a:endParaRPr lang="es-ES" dirty="0"/>
          </a:p>
          <a:p>
            <a:r>
              <a:rPr lang="es-ES" b="1" dirty="0" smtClean="0">
                <a:solidFill>
                  <a:srgbClr val="FF0000"/>
                </a:solidFill>
              </a:rPr>
              <a:t>KANT</a:t>
            </a:r>
            <a:r>
              <a:rPr lang="es-ES" dirty="0" smtClean="0"/>
              <a:t>    </a:t>
            </a:r>
            <a:r>
              <a:rPr lang="es-ES" b="1" i="1" dirty="0" smtClean="0"/>
              <a:t>La paz perpetua   </a:t>
            </a:r>
            <a:r>
              <a:rPr lang="es-ES" dirty="0" smtClean="0"/>
              <a:t>si la paz puede llegar a los hombres, será a partir del </a:t>
            </a:r>
            <a:r>
              <a:rPr lang="es-ES" b="1" dirty="0" smtClean="0"/>
              <a:t>derecho</a:t>
            </a:r>
            <a:r>
              <a:rPr lang="es-ES" dirty="0" smtClean="0"/>
              <a:t> yd e los </a:t>
            </a:r>
            <a:r>
              <a:rPr lang="es-ES" b="1" dirty="0" smtClean="0"/>
              <a:t>organismos internacionales </a:t>
            </a:r>
            <a:r>
              <a:rPr lang="es-ES" dirty="0" smtClean="0"/>
              <a:t>destinados a tal efecto     no es un pacifismo religioso o moral    es un </a:t>
            </a:r>
            <a:r>
              <a:rPr lang="es-ES" b="1" dirty="0" smtClean="0">
                <a:solidFill>
                  <a:srgbClr val="00B050"/>
                </a:solidFill>
              </a:rPr>
              <a:t>pacifismo jurídico e institucional</a:t>
            </a:r>
            <a:r>
              <a:rPr lang="es-ES" dirty="0" smtClean="0"/>
              <a:t>. </a:t>
            </a:r>
            <a:endParaRPr lang="es-ES" dirty="0"/>
          </a:p>
        </p:txBody>
      </p:sp>
      <p:pic>
        <p:nvPicPr>
          <p:cNvPr id="4" name="Imagen 3"/>
          <p:cNvPicPr>
            <a:picLocks noChangeAspect="1"/>
          </p:cNvPicPr>
          <p:nvPr/>
        </p:nvPicPr>
        <p:blipFill>
          <a:blip r:embed="rId2"/>
          <a:stretch>
            <a:fillRect/>
          </a:stretch>
        </p:blipFill>
        <p:spPr>
          <a:xfrm>
            <a:off x="7602908" y="4335780"/>
            <a:ext cx="2114550" cy="2162175"/>
          </a:xfrm>
          <a:prstGeom prst="rect">
            <a:avLst/>
          </a:prstGeom>
        </p:spPr>
      </p:pic>
      <p:pic>
        <p:nvPicPr>
          <p:cNvPr id="5" name="Imagen 4"/>
          <p:cNvPicPr>
            <a:picLocks noChangeAspect="1"/>
          </p:cNvPicPr>
          <p:nvPr/>
        </p:nvPicPr>
        <p:blipFill>
          <a:blip r:embed="rId3"/>
          <a:stretch>
            <a:fillRect/>
          </a:stretch>
        </p:blipFill>
        <p:spPr>
          <a:xfrm>
            <a:off x="1069847" y="4207873"/>
            <a:ext cx="1398205" cy="2317025"/>
          </a:xfrm>
          <a:prstGeom prst="rect">
            <a:avLst/>
          </a:prstGeom>
        </p:spPr>
      </p:pic>
      <p:sp>
        <p:nvSpPr>
          <p:cNvPr id="6" name="CuadroTexto 5"/>
          <p:cNvSpPr txBox="1"/>
          <p:nvPr/>
        </p:nvSpPr>
        <p:spPr>
          <a:xfrm>
            <a:off x="927463" y="6479179"/>
            <a:ext cx="2142308" cy="369332"/>
          </a:xfrm>
          <a:prstGeom prst="rect">
            <a:avLst/>
          </a:prstGeom>
          <a:noFill/>
        </p:spPr>
        <p:txBody>
          <a:bodyPr wrap="square" rtlCol="0">
            <a:spAutoFit/>
          </a:bodyPr>
          <a:lstStyle/>
          <a:p>
            <a:r>
              <a:rPr lang="es-ES" dirty="0" smtClean="0"/>
              <a:t>Montesquieu</a:t>
            </a:r>
            <a:endParaRPr lang="es-ES" dirty="0"/>
          </a:p>
        </p:txBody>
      </p:sp>
      <p:sp>
        <p:nvSpPr>
          <p:cNvPr id="7" name="CuadroTexto 6"/>
          <p:cNvSpPr txBox="1"/>
          <p:nvPr/>
        </p:nvSpPr>
        <p:spPr>
          <a:xfrm>
            <a:off x="7641856" y="6497955"/>
            <a:ext cx="1371600" cy="369332"/>
          </a:xfrm>
          <a:prstGeom prst="rect">
            <a:avLst/>
          </a:prstGeom>
          <a:noFill/>
        </p:spPr>
        <p:txBody>
          <a:bodyPr wrap="square" rtlCol="0">
            <a:spAutoFit/>
          </a:bodyPr>
          <a:lstStyle/>
          <a:p>
            <a:r>
              <a:rPr lang="es-ES" dirty="0" smtClean="0"/>
              <a:t>Kant</a:t>
            </a:r>
            <a:endParaRPr lang="es-ES" dirty="0"/>
          </a:p>
        </p:txBody>
      </p:sp>
      <p:cxnSp>
        <p:nvCxnSpPr>
          <p:cNvPr id="9" name="Conector recto de flecha 8"/>
          <p:cNvCxnSpPr/>
          <p:nvPr/>
        </p:nvCxnSpPr>
        <p:spPr>
          <a:xfrm>
            <a:off x="2899954" y="1789611"/>
            <a:ext cx="300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897189" y="2116183"/>
            <a:ext cx="222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4585063" y="2390503"/>
            <a:ext cx="235131" cy="26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1632857" y="3474720"/>
            <a:ext cx="1360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3840480" y="3513909"/>
            <a:ext cx="1567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9144000" y="3788229"/>
            <a:ext cx="287383" cy="26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4088674" y="4075340"/>
            <a:ext cx="209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39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58060"/>
            <a:ext cx="10058400" cy="1135163"/>
          </a:xfrm>
        </p:spPr>
        <p:txBody>
          <a:bodyPr/>
          <a:lstStyle/>
          <a:p>
            <a:r>
              <a:rPr lang="es-ES" dirty="0"/>
              <a:t>El poder político: </a:t>
            </a:r>
            <a:r>
              <a:rPr lang="es-ES" dirty="0" smtClean="0"/>
              <a:t>contemporáneo</a:t>
            </a:r>
            <a:endParaRPr lang="es-ES" dirty="0"/>
          </a:p>
        </p:txBody>
      </p:sp>
      <p:sp>
        <p:nvSpPr>
          <p:cNvPr id="3" name="Marcador de contenido 2"/>
          <p:cNvSpPr>
            <a:spLocks noGrp="1"/>
          </p:cNvSpPr>
          <p:nvPr>
            <p:ph idx="1"/>
          </p:nvPr>
        </p:nvSpPr>
        <p:spPr>
          <a:xfrm>
            <a:off x="209006" y="1293223"/>
            <a:ext cx="11547565" cy="5107577"/>
          </a:xfrm>
        </p:spPr>
        <p:txBody>
          <a:bodyPr>
            <a:normAutofit lnSpcReduction="10000"/>
          </a:bodyPr>
          <a:lstStyle/>
          <a:p>
            <a:r>
              <a:rPr lang="es-ES" b="1" dirty="0" smtClean="0">
                <a:solidFill>
                  <a:srgbClr val="FF0000"/>
                </a:solidFill>
              </a:rPr>
              <a:t>EL CAPITALISMO EN EL SIGLO XIX     </a:t>
            </a:r>
            <a:r>
              <a:rPr lang="es-ES" b="1" dirty="0" smtClean="0"/>
              <a:t>Revolución industrial </a:t>
            </a:r>
            <a:r>
              <a:rPr lang="es-ES" dirty="0" smtClean="0"/>
              <a:t>(s. XVIII): gran desarrollo en la economía capitalista    separación entre el trabajador (dispone solo de su trabajo) y los capitalistas (dueños de los capitales)       </a:t>
            </a:r>
            <a:r>
              <a:rPr lang="es-ES" b="1" dirty="0" smtClean="0">
                <a:solidFill>
                  <a:srgbClr val="00B050"/>
                </a:solidFill>
              </a:rPr>
              <a:t>profundo cambio social     </a:t>
            </a:r>
            <a:r>
              <a:rPr lang="es-ES" dirty="0" smtClean="0"/>
              <a:t>pequeño campesino se arruina, se producen abusos y brutalidades, pésimas condiciones sanitarias…   surgen </a:t>
            </a:r>
            <a:r>
              <a:rPr lang="es-ES" b="1" dirty="0" smtClean="0"/>
              <a:t>problemas sociales y políticos </a:t>
            </a:r>
            <a:r>
              <a:rPr lang="es-ES" dirty="0" smtClean="0"/>
              <a:t>que tienen que abordar los gobiernos    necesidad de revisión del ideal humanista, limitando el liberalismo y proponiendo medidas protectoras.</a:t>
            </a:r>
          </a:p>
          <a:p>
            <a:r>
              <a:rPr lang="es-ES" b="1" dirty="0" smtClean="0">
                <a:solidFill>
                  <a:srgbClr val="FF0000"/>
                </a:solidFill>
              </a:rPr>
              <a:t>STUART MILL     </a:t>
            </a:r>
            <a:r>
              <a:rPr lang="es-ES" dirty="0" smtClean="0"/>
              <a:t>ideas utilitaristas de </a:t>
            </a:r>
            <a:r>
              <a:rPr lang="es-ES" b="1" dirty="0" err="1" smtClean="0"/>
              <a:t>Betham</a:t>
            </a:r>
            <a:r>
              <a:rPr lang="es-ES" dirty="0" smtClean="0"/>
              <a:t>      considera que la única fuente de mejoras infalible es la </a:t>
            </a:r>
            <a:r>
              <a:rPr lang="es-ES" b="1" dirty="0" smtClean="0">
                <a:solidFill>
                  <a:srgbClr val="00B050"/>
                </a:solidFill>
              </a:rPr>
              <a:t>libertad</a:t>
            </a:r>
            <a:r>
              <a:rPr lang="es-ES" dirty="0" smtClean="0"/>
              <a:t>     el </a:t>
            </a:r>
            <a:r>
              <a:rPr lang="es-ES" b="1" dirty="0" smtClean="0">
                <a:solidFill>
                  <a:srgbClr val="00B050"/>
                </a:solidFill>
              </a:rPr>
              <a:t>principio de utilidad </a:t>
            </a:r>
            <a:r>
              <a:rPr lang="es-ES" dirty="0" smtClean="0"/>
              <a:t>exige que el sujeto no busque solamente su propio bien (su beneficio, su placer, su felicidad) sino el de la humanidad    “voluntad del pueblo” (voluntad de la porción más numerosa del pueblo)</a:t>
            </a:r>
          </a:p>
          <a:p>
            <a:r>
              <a:rPr lang="es-ES" b="1" dirty="0" smtClean="0">
                <a:solidFill>
                  <a:srgbClr val="FF0000"/>
                </a:solidFill>
              </a:rPr>
              <a:t>MARX</a:t>
            </a:r>
            <a:r>
              <a:rPr lang="es-ES" dirty="0" smtClean="0"/>
              <a:t>     frente al liberalismo que defiende la libertad, surgen una serie de movimientos que promueven la </a:t>
            </a:r>
            <a:r>
              <a:rPr lang="es-ES" b="1" dirty="0" smtClean="0">
                <a:solidFill>
                  <a:srgbClr val="00B050"/>
                </a:solidFill>
              </a:rPr>
              <a:t>igualdad</a:t>
            </a:r>
            <a:r>
              <a:rPr lang="es-ES" dirty="0" smtClean="0"/>
              <a:t>     para ello, se debe  controlar el mercado de forma que sea la </a:t>
            </a:r>
            <a:r>
              <a:rPr lang="es-ES" b="1" dirty="0" smtClean="0"/>
              <a:t>sociedad en su conjunto quien controle la </a:t>
            </a:r>
            <a:r>
              <a:rPr lang="es-ES" b="1" dirty="0" smtClean="0">
                <a:solidFill>
                  <a:srgbClr val="00B050"/>
                </a:solidFill>
              </a:rPr>
              <a:t>propiedad</a:t>
            </a:r>
            <a:r>
              <a:rPr lang="es-ES" b="1" dirty="0" smtClean="0"/>
              <a:t> y los </a:t>
            </a:r>
            <a:r>
              <a:rPr lang="es-ES" b="1" dirty="0" smtClean="0">
                <a:solidFill>
                  <a:srgbClr val="00B050"/>
                </a:solidFill>
              </a:rPr>
              <a:t>medios de producción</a:t>
            </a:r>
            <a:r>
              <a:rPr lang="es-ES" dirty="0" smtClean="0"/>
              <a:t>.     Para </a:t>
            </a:r>
            <a:r>
              <a:rPr lang="es-ES" dirty="0"/>
              <a:t>M</a:t>
            </a:r>
            <a:r>
              <a:rPr lang="es-ES" dirty="0" smtClean="0"/>
              <a:t>arx, el ser humano es un ser natural que se constituye como humano en el seno de la sociedad en la que vive     y se realiza mediante el </a:t>
            </a:r>
            <a:r>
              <a:rPr lang="es-ES" b="1" dirty="0" smtClean="0">
                <a:solidFill>
                  <a:srgbClr val="00B050"/>
                </a:solidFill>
              </a:rPr>
              <a:t>trabajo</a:t>
            </a:r>
            <a:r>
              <a:rPr lang="es-ES" dirty="0" smtClean="0"/>
              <a:t>       se acude a la </a:t>
            </a:r>
            <a:r>
              <a:rPr lang="es-ES" b="1" dirty="0" smtClean="0">
                <a:solidFill>
                  <a:srgbClr val="00B050"/>
                </a:solidFill>
              </a:rPr>
              <a:t>historia</a:t>
            </a:r>
            <a:r>
              <a:rPr lang="es-ES" dirty="0" smtClean="0"/>
              <a:t> y se descubre determinada organización de la economía que ha provocado que el ser humano viva alienado (fuera de sí mismo, privado de su verdadera realidad)   para que desaparezca la fuente de explotación económica, es necesaria una </a:t>
            </a:r>
            <a:r>
              <a:rPr lang="es-ES" b="1" dirty="0" smtClean="0">
                <a:solidFill>
                  <a:srgbClr val="00B050"/>
                </a:solidFill>
              </a:rPr>
              <a:t>revolución socialista</a:t>
            </a:r>
            <a:r>
              <a:rPr lang="es-ES" dirty="0" smtClean="0"/>
              <a:t>.</a:t>
            </a:r>
            <a:endParaRPr lang="es-ES" dirty="0"/>
          </a:p>
        </p:txBody>
      </p:sp>
      <p:cxnSp>
        <p:nvCxnSpPr>
          <p:cNvPr id="5" name="Conector recto de flecha 4"/>
          <p:cNvCxnSpPr/>
          <p:nvPr/>
        </p:nvCxnSpPr>
        <p:spPr>
          <a:xfrm>
            <a:off x="5107577" y="1449977"/>
            <a:ext cx="182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4833257" y="1933303"/>
            <a:ext cx="365760" cy="1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8177348" y="1933303"/>
            <a:ext cx="2351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9444446" y="2194560"/>
            <a:ext cx="300445"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5982788" y="3082834"/>
            <a:ext cx="300446"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2259874" y="3069771"/>
            <a:ext cx="261257"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3122023" y="3331029"/>
            <a:ext cx="300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9065623" y="3553097"/>
            <a:ext cx="195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6133011" y="5212080"/>
            <a:ext cx="372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1319349" y="4193177"/>
            <a:ext cx="235131" cy="26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3272246" y="4415246"/>
            <a:ext cx="3069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10515600" y="4689566"/>
            <a:ext cx="313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2037806" y="5212080"/>
            <a:ext cx="3526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V="1">
            <a:off x="6779623" y="5669280"/>
            <a:ext cx="19594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7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214846"/>
          </a:xfrm>
        </p:spPr>
        <p:txBody>
          <a:bodyPr/>
          <a:lstStyle/>
          <a:p>
            <a:r>
              <a:rPr lang="es-ES" dirty="0"/>
              <a:t>El poder político: </a:t>
            </a:r>
            <a:r>
              <a:rPr lang="es-ES" dirty="0" smtClean="0"/>
              <a:t>contemporáneo </a:t>
            </a:r>
            <a:endParaRPr lang="es-ES" dirty="0"/>
          </a:p>
        </p:txBody>
      </p:sp>
      <p:sp>
        <p:nvSpPr>
          <p:cNvPr id="3" name="Marcador de contenido 2"/>
          <p:cNvSpPr>
            <a:spLocks noGrp="1"/>
          </p:cNvSpPr>
          <p:nvPr>
            <p:ph idx="1"/>
          </p:nvPr>
        </p:nvSpPr>
        <p:spPr>
          <a:xfrm>
            <a:off x="391885" y="1097280"/>
            <a:ext cx="11234057" cy="5303520"/>
          </a:xfrm>
        </p:spPr>
        <p:txBody>
          <a:bodyPr/>
          <a:lstStyle/>
          <a:p>
            <a:r>
              <a:rPr lang="es-ES" b="1" dirty="0" smtClean="0">
                <a:solidFill>
                  <a:srgbClr val="FF0000"/>
                </a:solidFill>
              </a:rPr>
              <a:t>HABBERMAS</a:t>
            </a:r>
            <a:r>
              <a:rPr lang="es-ES" dirty="0" smtClean="0"/>
              <a:t>     Un </a:t>
            </a:r>
            <a:r>
              <a:rPr lang="es-ES" b="1" dirty="0" smtClean="0">
                <a:solidFill>
                  <a:srgbClr val="00B050"/>
                </a:solidFill>
              </a:rPr>
              <a:t>diálogo argumentado </a:t>
            </a:r>
            <a:r>
              <a:rPr lang="es-ES" dirty="0" smtClean="0"/>
              <a:t>es la clave del entendimiento </a:t>
            </a:r>
            <a:r>
              <a:rPr lang="es-ES" b="1" dirty="0" smtClean="0">
                <a:solidFill>
                  <a:srgbClr val="00B050"/>
                </a:solidFill>
              </a:rPr>
              <a:t>social     razón dialógica </a:t>
            </a:r>
            <a:r>
              <a:rPr lang="es-ES" dirty="0" smtClean="0"/>
              <a:t>(basada en una forma distinta de entender el conocimiento a partir del carácter central del lenguaje       se </a:t>
            </a:r>
            <a:r>
              <a:rPr lang="es-ES" b="1" dirty="0" smtClean="0"/>
              <a:t>fundamenta en la práctica comunicativa e intersubjetiva</a:t>
            </a:r>
            <a:r>
              <a:rPr lang="es-ES" dirty="0" smtClean="0"/>
              <a:t>, ya que la comunicación es la función esencial del lenguaje.</a:t>
            </a:r>
          </a:p>
          <a:p>
            <a:pPr marL="0" indent="0">
              <a:buNone/>
            </a:pPr>
            <a:r>
              <a:rPr lang="es-ES" dirty="0"/>
              <a:t>	</a:t>
            </a:r>
            <a:r>
              <a:rPr lang="es-ES" dirty="0" smtClean="0"/>
              <a:t>Para </a:t>
            </a:r>
            <a:r>
              <a:rPr lang="es-ES" dirty="0" err="1"/>
              <a:t>H</a:t>
            </a:r>
            <a:r>
              <a:rPr lang="es-ES" dirty="0" err="1" smtClean="0"/>
              <a:t>abbermas</a:t>
            </a:r>
            <a:r>
              <a:rPr lang="es-ES" b="1" dirty="0" smtClean="0">
                <a:solidFill>
                  <a:srgbClr val="00B050"/>
                </a:solidFill>
              </a:rPr>
              <a:t>, la política tiene que ser un proceso de persuasión argumentativa </a:t>
            </a:r>
            <a:r>
              <a:rPr lang="es-ES" dirty="0" smtClean="0"/>
              <a:t>que tiene que tiene que estar protegida para no quedar absorbida por el aparato estatal y para no ser asimilada por la estructura de mercado y por la economía.</a:t>
            </a:r>
            <a:endParaRPr lang="es-ES" dirty="0"/>
          </a:p>
        </p:txBody>
      </p:sp>
      <p:cxnSp>
        <p:nvCxnSpPr>
          <p:cNvPr id="5" name="Conector recto de flecha 4"/>
          <p:cNvCxnSpPr/>
          <p:nvPr/>
        </p:nvCxnSpPr>
        <p:spPr>
          <a:xfrm>
            <a:off x="2351314" y="1214846"/>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2991394" y="1789611"/>
            <a:ext cx="39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10045337" y="1214846"/>
            <a:ext cx="222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862149" y="2338251"/>
            <a:ext cx="431074" cy="26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2"/>
          <a:stretch>
            <a:fillRect/>
          </a:stretch>
        </p:blipFill>
        <p:spPr>
          <a:xfrm>
            <a:off x="5617028" y="3352732"/>
            <a:ext cx="5181600" cy="3165634"/>
          </a:xfrm>
          <a:prstGeom prst="rect">
            <a:avLst/>
          </a:prstGeom>
        </p:spPr>
      </p:pic>
      <p:pic>
        <p:nvPicPr>
          <p:cNvPr id="15" name="Imagen 14"/>
          <p:cNvPicPr>
            <a:picLocks noChangeAspect="1"/>
          </p:cNvPicPr>
          <p:nvPr/>
        </p:nvPicPr>
        <p:blipFill>
          <a:blip r:embed="rId3"/>
          <a:stretch>
            <a:fillRect/>
          </a:stretch>
        </p:blipFill>
        <p:spPr>
          <a:xfrm>
            <a:off x="689061" y="3447512"/>
            <a:ext cx="2331727" cy="3278024"/>
          </a:xfrm>
          <a:prstGeom prst="rect">
            <a:avLst/>
          </a:prstGeom>
        </p:spPr>
      </p:pic>
    </p:spTree>
    <p:extLst>
      <p:ext uri="{BB962C8B-B14F-4D97-AF65-F5344CB8AC3E}">
        <p14:creationId xmlns:p14="http://schemas.microsoft.com/office/powerpoint/2010/main" val="3245098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142</TotalTime>
  <Words>698</Words>
  <Application>Microsoft Office PowerPoint</Application>
  <PresentationFormat>Panorámica</PresentationFormat>
  <Paragraphs>37</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Rockwell</vt:lpstr>
      <vt:lpstr>Rockwell Condensed</vt:lpstr>
      <vt:lpstr>Wingdings</vt:lpstr>
      <vt:lpstr>Tipo de madera</vt:lpstr>
      <vt:lpstr>Los fundamentos filosóficos del estado</vt:lpstr>
      <vt:lpstr>Principales problemas del poder político</vt:lpstr>
      <vt:lpstr>El poder político: antiguo y medieval</vt:lpstr>
      <vt:lpstr>El poder político: moderno</vt:lpstr>
      <vt:lpstr>El poder político: moderno</vt:lpstr>
      <vt:lpstr>El poder político: contemporáneo</vt:lpstr>
      <vt:lpstr>El poder político: contemporáneo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fundamentos filosóficos del estado</dc:title>
  <dc:creator>Mireya Ferrer de Oya</dc:creator>
  <cp:lastModifiedBy>Mireya Ferrer de Oya</cp:lastModifiedBy>
  <cp:revision>13</cp:revision>
  <dcterms:created xsi:type="dcterms:W3CDTF">2018-05-31T09:39:04Z</dcterms:created>
  <dcterms:modified xsi:type="dcterms:W3CDTF">2018-06-05T10:30:29Z</dcterms:modified>
</cp:coreProperties>
</file>