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12/19/2018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12/19/2018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Las falacias y paradojas</a:t>
            </a:r>
            <a:endParaRPr lang="es-ES" dirty="0"/>
          </a:p>
        </p:txBody>
      </p:sp>
      <p:sp>
        <p:nvSpPr>
          <p:cNvPr id="3" name="Subtítulo 2"/>
          <p:cNvSpPr>
            <a:spLocks noGrp="1"/>
          </p:cNvSpPr>
          <p:nvPr>
            <p:ph type="subTitle" idx="1"/>
          </p:nvPr>
        </p:nvSpPr>
        <p:spPr/>
        <p:txBody>
          <a:bodyPr/>
          <a:lstStyle/>
          <a:p>
            <a:r>
              <a:rPr lang="es-ES" dirty="0" smtClean="0"/>
              <a:t>Lógica</a:t>
            </a:r>
            <a:endParaRPr lang="es-ES" dirty="0"/>
          </a:p>
        </p:txBody>
      </p:sp>
      <p:pic>
        <p:nvPicPr>
          <p:cNvPr id="4" name="Imagen 3"/>
          <p:cNvPicPr>
            <a:picLocks noChangeAspect="1"/>
          </p:cNvPicPr>
          <p:nvPr/>
        </p:nvPicPr>
        <p:blipFill>
          <a:blip r:embed="rId2"/>
          <a:stretch>
            <a:fillRect/>
          </a:stretch>
        </p:blipFill>
        <p:spPr>
          <a:xfrm>
            <a:off x="7419618" y="1168958"/>
            <a:ext cx="2704097" cy="1791464"/>
          </a:xfrm>
          <a:prstGeom prst="rect">
            <a:avLst/>
          </a:prstGeom>
        </p:spPr>
      </p:pic>
    </p:spTree>
    <p:extLst>
      <p:ext uri="{BB962C8B-B14F-4D97-AF65-F5344CB8AC3E}">
        <p14:creationId xmlns:p14="http://schemas.microsoft.com/office/powerpoint/2010/main" val="45550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Las falacias de datos insuficientes</a:t>
            </a:r>
          </a:p>
        </p:txBody>
      </p:sp>
      <p:sp>
        <p:nvSpPr>
          <p:cNvPr id="3" name="Marcador de contenido 2"/>
          <p:cNvSpPr>
            <a:spLocks noGrp="1"/>
          </p:cNvSpPr>
          <p:nvPr>
            <p:ph idx="1"/>
          </p:nvPr>
        </p:nvSpPr>
        <p:spPr>
          <a:xfrm>
            <a:off x="581192" y="2283117"/>
            <a:ext cx="5662854" cy="4444254"/>
          </a:xfrm>
        </p:spPr>
        <p:txBody>
          <a:bodyPr/>
          <a:lstStyle/>
          <a:p>
            <a:pPr>
              <a:buFont typeface="Wingdings" panose="05000000000000000000" pitchFamily="2" charset="2"/>
              <a:buChar char="Ø"/>
            </a:pPr>
            <a:r>
              <a:rPr lang="es-ES" sz="2400" b="1" dirty="0" smtClean="0">
                <a:solidFill>
                  <a:srgbClr val="FF0000"/>
                </a:solidFill>
              </a:rPr>
              <a:t>Falsa causa</a:t>
            </a:r>
            <a:r>
              <a:rPr lang="es-ES" dirty="0" smtClean="0"/>
              <a:t>. </a:t>
            </a:r>
            <a:r>
              <a:rPr lang="es-ES" b="1" dirty="0" smtClean="0"/>
              <a:t>Ocurre cuando se establece como causa de algo lo que ocurre inmediatamente antes de ese algo.</a:t>
            </a:r>
          </a:p>
          <a:p>
            <a:pPr marL="0" indent="0">
              <a:buNone/>
            </a:pPr>
            <a:r>
              <a:rPr lang="es-ES" b="1" dirty="0" smtClean="0">
                <a:solidFill>
                  <a:srgbClr val="00B050"/>
                </a:solidFill>
              </a:rPr>
              <a:t>Ej. “</a:t>
            </a:r>
            <a:r>
              <a:rPr lang="es-ES" b="1" dirty="0" err="1" smtClean="0">
                <a:solidFill>
                  <a:srgbClr val="00B050"/>
                </a:solidFill>
              </a:rPr>
              <a:t>Laócrates</a:t>
            </a:r>
            <a:r>
              <a:rPr lang="es-ES" b="1" dirty="0" smtClean="0">
                <a:solidFill>
                  <a:srgbClr val="00B050"/>
                </a:solidFill>
              </a:rPr>
              <a:t> mantenía que la leche era buena para los discursos, porque “las palabras son más justas después de tomar una justa medida de leche””</a:t>
            </a:r>
          </a:p>
          <a:p>
            <a:pPr marL="0" indent="0">
              <a:buNone/>
            </a:pPr>
            <a:r>
              <a:rPr lang="es-ES" dirty="0" smtClean="0"/>
              <a:t>	Que una cosa ocurra inmediatamente que el acontecimiento, no implica que sea su causa.</a:t>
            </a:r>
            <a:endParaRPr lang="es-ES" dirty="0"/>
          </a:p>
        </p:txBody>
      </p:sp>
      <p:pic>
        <p:nvPicPr>
          <p:cNvPr id="4" name="Imagen 3"/>
          <p:cNvPicPr>
            <a:picLocks noChangeAspect="1"/>
          </p:cNvPicPr>
          <p:nvPr/>
        </p:nvPicPr>
        <p:blipFill>
          <a:blip r:embed="rId2"/>
          <a:stretch>
            <a:fillRect/>
          </a:stretch>
        </p:blipFill>
        <p:spPr>
          <a:xfrm>
            <a:off x="7269176" y="2283117"/>
            <a:ext cx="4341632" cy="4341632"/>
          </a:xfrm>
          <a:prstGeom prst="rect">
            <a:avLst/>
          </a:prstGeom>
        </p:spPr>
      </p:pic>
      <p:cxnSp>
        <p:nvCxnSpPr>
          <p:cNvPr id="6" name="Conector recto de flecha 5"/>
          <p:cNvCxnSpPr/>
          <p:nvPr/>
        </p:nvCxnSpPr>
        <p:spPr>
          <a:xfrm>
            <a:off x="692331" y="5199017"/>
            <a:ext cx="339635" cy="20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851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Las falacias de datos insuficientes</a:t>
            </a:r>
          </a:p>
        </p:txBody>
      </p:sp>
      <p:sp>
        <p:nvSpPr>
          <p:cNvPr id="3" name="Marcador de contenido 2"/>
          <p:cNvSpPr>
            <a:spLocks noGrp="1"/>
          </p:cNvSpPr>
          <p:nvPr>
            <p:ph idx="1"/>
          </p:nvPr>
        </p:nvSpPr>
        <p:spPr>
          <a:xfrm>
            <a:off x="581193" y="2011680"/>
            <a:ext cx="5244841" cy="4663440"/>
          </a:xfrm>
        </p:spPr>
        <p:txBody>
          <a:bodyPr/>
          <a:lstStyle/>
          <a:p>
            <a:pPr>
              <a:buFont typeface="Wingdings" panose="05000000000000000000" pitchFamily="2" charset="2"/>
              <a:buChar char="Ø"/>
            </a:pPr>
            <a:r>
              <a:rPr lang="es-ES" sz="2400" b="1" dirty="0" smtClean="0">
                <a:solidFill>
                  <a:srgbClr val="FF0000"/>
                </a:solidFill>
              </a:rPr>
              <a:t>Falta de pruebas</a:t>
            </a:r>
            <a:r>
              <a:rPr lang="es-ES" dirty="0" smtClean="0"/>
              <a:t>. </a:t>
            </a:r>
            <a:r>
              <a:rPr lang="es-ES" b="1" dirty="0" smtClean="0"/>
              <a:t>Esta falacia ocurre cuando se omiten deliberadamente las pruebas. Es la ocultación o sustracción de pruebas que irían en contra de lo que se quiere defender.</a:t>
            </a:r>
          </a:p>
          <a:p>
            <a:pPr marL="0" indent="0">
              <a:buNone/>
            </a:pPr>
            <a:r>
              <a:rPr lang="es-ES" b="1" dirty="0" smtClean="0">
                <a:solidFill>
                  <a:srgbClr val="00B050"/>
                </a:solidFill>
              </a:rPr>
              <a:t>Ej. “nuestro falso </a:t>
            </a:r>
            <a:r>
              <a:rPr lang="es-ES" b="1" dirty="0" err="1" smtClean="0">
                <a:solidFill>
                  <a:srgbClr val="00B050"/>
                </a:solidFill>
              </a:rPr>
              <a:t>Laócrates</a:t>
            </a:r>
            <a:r>
              <a:rPr lang="es-ES" b="1" dirty="0" smtClean="0">
                <a:solidFill>
                  <a:srgbClr val="00B050"/>
                </a:solidFill>
              </a:rPr>
              <a:t> jamás dijo que su esclavo más fiel y pacífico era de origen macedón”</a:t>
            </a:r>
          </a:p>
          <a:p>
            <a:pPr marL="0" indent="0">
              <a:buNone/>
            </a:pPr>
            <a:r>
              <a:rPr lang="es-ES" b="1" dirty="0">
                <a:solidFill>
                  <a:srgbClr val="00B050"/>
                </a:solidFill>
              </a:rPr>
              <a:t>	</a:t>
            </a:r>
            <a:r>
              <a:rPr lang="es-ES" dirty="0" smtClean="0">
                <a:solidFill>
                  <a:schemeClr val="tx1"/>
                </a:solidFill>
              </a:rPr>
              <a:t>El hecho de ocultar las pruebas no quiere decir que no existan. </a:t>
            </a:r>
            <a:endParaRPr lang="es-ES" b="1" dirty="0">
              <a:solidFill>
                <a:srgbClr val="00B050"/>
              </a:solidFill>
            </a:endParaRPr>
          </a:p>
        </p:txBody>
      </p:sp>
      <p:pic>
        <p:nvPicPr>
          <p:cNvPr id="4" name="Imagen 3"/>
          <p:cNvPicPr>
            <a:picLocks noChangeAspect="1"/>
          </p:cNvPicPr>
          <p:nvPr/>
        </p:nvPicPr>
        <p:blipFill>
          <a:blip r:embed="rId2"/>
          <a:stretch>
            <a:fillRect/>
          </a:stretch>
        </p:blipFill>
        <p:spPr>
          <a:xfrm>
            <a:off x="6036673" y="2335715"/>
            <a:ext cx="5779834" cy="4339405"/>
          </a:xfrm>
          <a:prstGeom prst="rect">
            <a:avLst/>
          </a:prstGeom>
        </p:spPr>
      </p:pic>
      <p:cxnSp>
        <p:nvCxnSpPr>
          <p:cNvPr id="6" name="Conector recto de flecha 5"/>
          <p:cNvCxnSpPr/>
          <p:nvPr/>
        </p:nvCxnSpPr>
        <p:spPr>
          <a:xfrm>
            <a:off x="705394" y="5342709"/>
            <a:ext cx="326572" cy="209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179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Otras falacias</a:t>
            </a:r>
            <a:endParaRPr lang="es-ES" dirty="0"/>
          </a:p>
        </p:txBody>
      </p:sp>
      <p:sp>
        <p:nvSpPr>
          <p:cNvPr id="3" name="Marcador de contenido 2"/>
          <p:cNvSpPr>
            <a:spLocks noGrp="1"/>
          </p:cNvSpPr>
          <p:nvPr>
            <p:ph idx="1"/>
          </p:nvPr>
        </p:nvSpPr>
        <p:spPr>
          <a:xfrm>
            <a:off x="581193" y="2180496"/>
            <a:ext cx="6028614" cy="4481561"/>
          </a:xfrm>
        </p:spPr>
        <p:txBody>
          <a:bodyPr/>
          <a:lstStyle/>
          <a:p>
            <a:pPr>
              <a:buFont typeface="Courier New" panose="02070309020205020404" pitchFamily="49" charset="0"/>
              <a:buChar char="o"/>
            </a:pPr>
            <a:r>
              <a:rPr lang="es-ES" sz="2400" b="1" dirty="0" smtClean="0">
                <a:solidFill>
                  <a:srgbClr val="FF0000"/>
                </a:solidFill>
              </a:rPr>
              <a:t>Falacia del Falso dilema</a:t>
            </a:r>
            <a:r>
              <a:rPr lang="es-ES" dirty="0" smtClean="0"/>
              <a:t>.</a:t>
            </a:r>
            <a:r>
              <a:rPr lang="es-ES" b="1" dirty="0" smtClean="0"/>
              <a:t> Consiste en ofrecer un dilema como inmutable cuando en realidad no se produce tal dilema o bien porque se establece lo mismo en las dos opciones que se dan, o bien porque estas son opciones muy opuestas.</a:t>
            </a:r>
          </a:p>
          <a:p>
            <a:pPr marL="0" indent="0">
              <a:buNone/>
            </a:pPr>
            <a:r>
              <a:rPr lang="es-ES" b="1" dirty="0" smtClean="0">
                <a:solidFill>
                  <a:srgbClr val="00B050"/>
                </a:solidFill>
              </a:rPr>
              <a:t>Ej. </a:t>
            </a:r>
            <a:r>
              <a:rPr lang="es-ES" b="1" dirty="0">
                <a:solidFill>
                  <a:srgbClr val="00B050"/>
                </a:solidFill>
              </a:rPr>
              <a:t>«Fermín no ha llegado a trabajar. O ha tenido un accidente en el coche o se ha quedado dormido. Llamamos a su casa y averiguamos que salió a tiempo, luego ha tenido un accidente».</a:t>
            </a:r>
            <a:endParaRPr lang="es-ES" b="1" dirty="0" smtClean="0">
              <a:solidFill>
                <a:srgbClr val="00B050"/>
              </a:solidFill>
            </a:endParaRPr>
          </a:p>
          <a:p>
            <a:pPr marL="0" indent="0">
              <a:buNone/>
            </a:pPr>
            <a:r>
              <a:rPr lang="es-ES" dirty="0" smtClean="0"/>
              <a:t>	Un dilema no tiene por qué estar limitado a dos alternativas, puede involucrar tres o más.</a:t>
            </a:r>
            <a:endParaRPr lang="es-ES" dirty="0"/>
          </a:p>
        </p:txBody>
      </p:sp>
      <p:pic>
        <p:nvPicPr>
          <p:cNvPr id="4" name="Imagen 3"/>
          <p:cNvPicPr>
            <a:picLocks noChangeAspect="1"/>
          </p:cNvPicPr>
          <p:nvPr/>
        </p:nvPicPr>
        <p:blipFill>
          <a:blip r:embed="rId2"/>
          <a:stretch>
            <a:fillRect/>
          </a:stretch>
        </p:blipFill>
        <p:spPr>
          <a:xfrm>
            <a:off x="6864639" y="3304904"/>
            <a:ext cx="5046615" cy="2523308"/>
          </a:xfrm>
          <a:prstGeom prst="rect">
            <a:avLst/>
          </a:prstGeom>
        </p:spPr>
      </p:pic>
      <p:cxnSp>
        <p:nvCxnSpPr>
          <p:cNvPr id="6" name="Conector recto de flecha 5"/>
          <p:cNvCxnSpPr/>
          <p:nvPr/>
        </p:nvCxnSpPr>
        <p:spPr>
          <a:xfrm>
            <a:off x="718457" y="5538651"/>
            <a:ext cx="339634" cy="289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786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Otras falacias</a:t>
            </a:r>
          </a:p>
        </p:txBody>
      </p:sp>
      <p:sp>
        <p:nvSpPr>
          <p:cNvPr id="3" name="Marcador de contenido 2"/>
          <p:cNvSpPr>
            <a:spLocks noGrp="1"/>
          </p:cNvSpPr>
          <p:nvPr>
            <p:ph idx="1"/>
          </p:nvPr>
        </p:nvSpPr>
        <p:spPr>
          <a:xfrm>
            <a:off x="444137" y="2037261"/>
            <a:ext cx="6910251" cy="4637859"/>
          </a:xfrm>
        </p:spPr>
        <p:txBody>
          <a:bodyPr>
            <a:normAutofit fontScale="92500" lnSpcReduction="20000"/>
          </a:bodyPr>
          <a:lstStyle/>
          <a:p>
            <a:pPr>
              <a:buFont typeface="Courier New" panose="02070309020205020404" pitchFamily="49" charset="0"/>
              <a:buChar char="o"/>
            </a:pPr>
            <a:r>
              <a:rPr lang="es-ES" sz="2600" b="1" dirty="0" smtClean="0">
                <a:solidFill>
                  <a:srgbClr val="FF0000"/>
                </a:solidFill>
              </a:rPr>
              <a:t>Falacia naturalista</a:t>
            </a:r>
            <a:r>
              <a:rPr lang="es-ES" b="1" dirty="0" smtClean="0"/>
              <a:t>. </a:t>
            </a:r>
            <a:r>
              <a:rPr lang="es-ES" b="1" dirty="0"/>
              <a:t> basa en confundir "bueno" con "lo bueno", y por ello pasar del pensamiento, que pudiera ser perfectamente correcto, de que todos los elementos "x" (siendo "x", por ejemplo, el placer), son buenos, al de que los elementos "x" son "lo bueno" y conforman el conjunto de todo lo </a:t>
            </a:r>
            <a:r>
              <a:rPr lang="es-ES" b="1" dirty="0" smtClean="0"/>
              <a:t>bueno.</a:t>
            </a:r>
          </a:p>
          <a:p>
            <a:pPr marL="0" indent="0">
              <a:buNone/>
            </a:pPr>
            <a:r>
              <a:rPr lang="es-ES" b="1" dirty="0" smtClean="0">
                <a:solidFill>
                  <a:srgbClr val="00B050"/>
                </a:solidFill>
              </a:rPr>
              <a:t>Ej. </a:t>
            </a:r>
            <a:r>
              <a:rPr lang="es-ES" b="1" dirty="0">
                <a:solidFill>
                  <a:srgbClr val="00B050"/>
                </a:solidFill>
                <a:latin typeface="Arial" panose="020B0604020202020204" pitchFamily="34" charset="0"/>
                <a:cs typeface="Arial" panose="020B0604020202020204" pitchFamily="34" charset="0"/>
              </a:rPr>
              <a:t>“La homosexualidad no es normal (propiedad natural); por lo tanto es / debería ser una conducta moralmente incorrecta (propiedad moral)”.</a:t>
            </a:r>
          </a:p>
          <a:p>
            <a:pPr marL="0" indent="0">
              <a:buNone/>
            </a:pPr>
            <a:r>
              <a:rPr lang="es-ES" b="1" dirty="0">
                <a:solidFill>
                  <a:srgbClr val="00B050"/>
                </a:solidFill>
                <a:latin typeface="Arial" panose="020B0604020202020204" pitchFamily="34" charset="0"/>
                <a:cs typeface="Arial" panose="020B0604020202020204" pitchFamily="34" charset="0"/>
              </a:rPr>
              <a:t>“La homosexualidad es / debería ser calificada como moralmente incorrecta (propiedad moral) ya que no es una conducta normal (propiedad natural)”.</a:t>
            </a:r>
          </a:p>
          <a:p>
            <a:pPr marL="0" indent="0">
              <a:buNone/>
            </a:pPr>
            <a:r>
              <a:rPr lang="es-ES" b="1" dirty="0">
                <a:solidFill>
                  <a:srgbClr val="00B050"/>
                </a:solidFill>
                <a:latin typeface="Arial" panose="020B0604020202020204" pitchFamily="34" charset="0"/>
                <a:cs typeface="Arial" panose="020B0604020202020204" pitchFamily="34" charset="0"/>
              </a:rPr>
              <a:t>La explicación es la siguiente: la homosexualidad (X) no es normal; es decir, X no lo es. Se argumenta que la homosexualidad es una conducta moralmente incorrecta (X no debería ser así) ya que no es normal (X no lo es</a:t>
            </a:r>
            <a:r>
              <a:rPr lang="es-ES" b="1" dirty="0" smtClean="0">
                <a:solidFill>
                  <a:srgbClr val="00B050"/>
                </a:solidFill>
                <a:latin typeface="Arial" panose="020B0604020202020204" pitchFamily="34" charset="0"/>
                <a:cs typeface="Arial" panose="020B0604020202020204" pitchFamily="34" charset="0"/>
              </a:rPr>
              <a:t>).</a:t>
            </a:r>
          </a:p>
          <a:p>
            <a:pPr marL="0" indent="0">
              <a:buNone/>
            </a:pPr>
            <a:r>
              <a:rPr lang="es-ES" dirty="0">
                <a:solidFill>
                  <a:schemeClr val="tx1"/>
                </a:solidFill>
                <a:latin typeface="Arial" panose="020B0604020202020204" pitchFamily="34" charset="0"/>
                <a:cs typeface="Arial" panose="020B0604020202020204" pitchFamily="34" charset="0"/>
              </a:rPr>
              <a:t>  </a:t>
            </a:r>
            <a:r>
              <a:rPr lang="es-ES" dirty="0" smtClean="0">
                <a:solidFill>
                  <a:schemeClr val="tx1"/>
                </a:solidFill>
                <a:latin typeface="Arial" panose="020B0604020202020204" pitchFamily="34" charset="0"/>
                <a:cs typeface="Arial" panose="020B0604020202020204" pitchFamily="34" charset="0"/>
              </a:rPr>
              <a:t>  	No hay que confundir le “ser” con el “deber ser”.</a:t>
            </a:r>
            <a:endParaRPr lang="es-ES" dirty="0">
              <a:solidFill>
                <a:schemeClr val="tx1"/>
              </a:solidFill>
              <a:latin typeface="Arial" panose="020B0604020202020204" pitchFamily="34" charset="0"/>
              <a:cs typeface="Arial" panose="020B0604020202020204" pitchFamily="34" charset="0"/>
            </a:endParaRPr>
          </a:p>
          <a:p>
            <a:pPr>
              <a:buFont typeface="Courier New" panose="02070309020205020404" pitchFamily="49" charset="0"/>
              <a:buChar char="o"/>
            </a:pPr>
            <a:endParaRPr lang="es-ES" b="1" dirty="0"/>
          </a:p>
        </p:txBody>
      </p:sp>
      <p:pic>
        <p:nvPicPr>
          <p:cNvPr id="4" name="Imagen 3"/>
          <p:cNvPicPr>
            <a:picLocks noChangeAspect="1"/>
          </p:cNvPicPr>
          <p:nvPr/>
        </p:nvPicPr>
        <p:blipFill>
          <a:blip r:embed="rId2"/>
          <a:stretch>
            <a:fillRect/>
          </a:stretch>
        </p:blipFill>
        <p:spPr>
          <a:xfrm>
            <a:off x="7906566" y="2037261"/>
            <a:ext cx="3981450" cy="4533900"/>
          </a:xfrm>
          <a:prstGeom prst="rect">
            <a:avLst/>
          </a:prstGeom>
        </p:spPr>
      </p:pic>
      <p:cxnSp>
        <p:nvCxnSpPr>
          <p:cNvPr id="6" name="Conector recto de flecha 5"/>
          <p:cNvCxnSpPr/>
          <p:nvPr/>
        </p:nvCxnSpPr>
        <p:spPr>
          <a:xfrm>
            <a:off x="581192" y="5995851"/>
            <a:ext cx="320145" cy="15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898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Otras falacias</a:t>
            </a:r>
          </a:p>
        </p:txBody>
      </p:sp>
      <p:sp>
        <p:nvSpPr>
          <p:cNvPr id="3" name="Marcador de contenido 2"/>
          <p:cNvSpPr>
            <a:spLocks noGrp="1"/>
          </p:cNvSpPr>
          <p:nvPr>
            <p:ph idx="1"/>
          </p:nvPr>
        </p:nvSpPr>
        <p:spPr>
          <a:xfrm>
            <a:off x="372186" y="2180496"/>
            <a:ext cx="6172305" cy="4416247"/>
          </a:xfrm>
        </p:spPr>
        <p:txBody>
          <a:bodyPr>
            <a:normAutofit fontScale="92500" lnSpcReduction="20000"/>
          </a:bodyPr>
          <a:lstStyle/>
          <a:p>
            <a:pPr>
              <a:buFont typeface="Courier New" panose="02070309020205020404" pitchFamily="49" charset="0"/>
              <a:buChar char="o"/>
            </a:pPr>
            <a:r>
              <a:rPr lang="es-ES" sz="2400" b="1" dirty="0" smtClean="0">
                <a:solidFill>
                  <a:srgbClr val="FF0000"/>
                </a:solidFill>
              </a:rPr>
              <a:t>Falacia </a:t>
            </a:r>
            <a:r>
              <a:rPr lang="es-ES" sz="2400" b="1" i="1" dirty="0" smtClean="0">
                <a:solidFill>
                  <a:srgbClr val="FF0000"/>
                </a:solidFill>
              </a:rPr>
              <a:t>Ad </a:t>
            </a:r>
            <a:r>
              <a:rPr lang="es-ES" sz="2400" b="1" i="1" dirty="0" err="1" smtClean="0">
                <a:solidFill>
                  <a:srgbClr val="FF0000"/>
                </a:solidFill>
              </a:rPr>
              <a:t>antiquitatem</a:t>
            </a:r>
            <a:r>
              <a:rPr lang="es-ES" sz="2400" b="1" i="1" dirty="0">
                <a:solidFill>
                  <a:srgbClr val="FF0000"/>
                </a:solidFill>
              </a:rPr>
              <a:t> </a:t>
            </a:r>
            <a:r>
              <a:rPr lang="es-ES" sz="2400" b="1" dirty="0" smtClean="0">
                <a:solidFill>
                  <a:srgbClr val="FF0000"/>
                </a:solidFill>
              </a:rPr>
              <a:t>(apelación a la tradición o a la antigüedad).</a:t>
            </a:r>
            <a:r>
              <a:rPr lang="es-ES" dirty="0" smtClean="0"/>
              <a:t> </a:t>
            </a:r>
            <a:r>
              <a:rPr lang="es-ES" b="1" dirty="0"/>
              <a:t>consiste en afirmar que si algo se ha venido haciendo o creyendo desde antiguo, entonces es que está bien o es </a:t>
            </a:r>
            <a:r>
              <a:rPr lang="es-ES" b="1" dirty="0" smtClean="0"/>
              <a:t>verdadero.</a:t>
            </a:r>
          </a:p>
          <a:p>
            <a:pPr marL="0" indent="0">
              <a:buNone/>
            </a:pPr>
            <a:r>
              <a:rPr lang="es-ES" sz="2400" b="1" dirty="0" smtClean="0">
                <a:solidFill>
                  <a:srgbClr val="00B050"/>
                </a:solidFill>
              </a:rPr>
              <a:t>Ej. </a:t>
            </a:r>
            <a:r>
              <a:rPr lang="es-ES" dirty="0">
                <a:solidFill>
                  <a:srgbClr val="00B050"/>
                </a:solidFill>
              </a:rPr>
              <a:t>  </a:t>
            </a:r>
            <a:r>
              <a:rPr lang="es-ES" sz="1900" b="1" dirty="0">
                <a:solidFill>
                  <a:srgbClr val="00B050"/>
                </a:solidFill>
                <a:latin typeface="Arial" panose="020B0604020202020204" pitchFamily="34" charset="0"/>
                <a:cs typeface="Arial" panose="020B0604020202020204" pitchFamily="34" charset="0"/>
              </a:rPr>
              <a:t>Recuerde el alma dormida, </a:t>
            </a:r>
            <a:br>
              <a:rPr lang="es-ES" sz="1900" b="1" dirty="0">
                <a:solidFill>
                  <a:srgbClr val="00B050"/>
                </a:solidFill>
                <a:latin typeface="Arial" panose="020B0604020202020204" pitchFamily="34" charset="0"/>
                <a:cs typeface="Arial" panose="020B0604020202020204" pitchFamily="34" charset="0"/>
              </a:rPr>
            </a:br>
            <a:r>
              <a:rPr lang="es-ES" sz="1900" b="1" dirty="0">
                <a:solidFill>
                  <a:srgbClr val="00B050"/>
                </a:solidFill>
                <a:latin typeface="Arial" panose="020B0604020202020204" pitchFamily="34" charset="0"/>
                <a:cs typeface="Arial" panose="020B0604020202020204" pitchFamily="34" charset="0"/>
              </a:rPr>
              <a:t>avive el seso e despierte </a:t>
            </a:r>
            <a:br>
              <a:rPr lang="es-ES" sz="1900" b="1" dirty="0">
                <a:solidFill>
                  <a:srgbClr val="00B050"/>
                </a:solidFill>
                <a:latin typeface="Arial" panose="020B0604020202020204" pitchFamily="34" charset="0"/>
                <a:cs typeface="Arial" panose="020B0604020202020204" pitchFamily="34" charset="0"/>
              </a:rPr>
            </a:br>
            <a:r>
              <a:rPr lang="es-ES" sz="1900" b="1" dirty="0">
                <a:solidFill>
                  <a:srgbClr val="00B050"/>
                </a:solidFill>
                <a:latin typeface="Arial" panose="020B0604020202020204" pitchFamily="34" charset="0"/>
                <a:cs typeface="Arial" panose="020B0604020202020204" pitchFamily="34" charset="0"/>
              </a:rPr>
              <a:t>  contemplando </a:t>
            </a:r>
            <a:br>
              <a:rPr lang="es-ES" sz="1900" b="1" dirty="0">
                <a:solidFill>
                  <a:srgbClr val="00B050"/>
                </a:solidFill>
                <a:latin typeface="Arial" panose="020B0604020202020204" pitchFamily="34" charset="0"/>
                <a:cs typeface="Arial" panose="020B0604020202020204" pitchFamily="34" charset="0"/>
              </a:rPr>
            </a:br>
            <a:r>
              <a:rPr lang="es-ES" sz="1900" b="1" dirty="0">
                <a:solidFill>
                  <a:srgbClr val="00B050"/>
                </a:solidFill>
                <a:latin typeface="Arial" panose="020B0604020202020204" pitchFamily="34" charset="0"/>
                <a:cs typeface="Arial" panose="020B0604020202020204" pitchFamily="34" charset="0"/>
              </a:rPr>
              <a:t>cómo se </a:t>
            </a:r>
            <a:r>
              <a:rPr lang="es-ES" sz="1900" b="1" dirty="0" err="1">
                <a:solidFill>
                  <a:srgbClr val="00B050"/>
                </a:solidFill>
                <a:latin typeface="Arial" panose="020B0604020202020204" pitchFamily="34" charset="0"/>
                <a:cs typeface="Arial" panose="020B0604020202020204" pitchFamily="34" charset="0"/>
              </a:rPr>
              <a:t>passa</a:t>
            </a:r>
            <a:r>
              <a:rPr lang="es-ES" sz="1900" b="1" dirty="0">
                <a:solidFill>
                  <a:srgbClr val="00B050"/>
                </a:solidFill>
                <a:latin typeface="Arial" panose="020B0604020202020204" pitchFamily="34" charset="0"/>
                <a:cs typeface="Arial" panose="020B0604020202020204" pitchFamily="34" charset="0"/>
              </a:rPr>
              <a:t> la vida, </a:t>
            </a:r>
            <a:br>
              <a:rPr lang="es-ES" sz="1900" b="1" dirty="0">
                <a:solidFill>
                  <a:srgbClr val="00B050"/>
                </a:solidFill>
                <a:latin typeface="Arial" panose="020B0604020202020204" pitchFamily="34" charset="0"/>
                <a:cs typeface="Arial" panose="020B0604020202020204" pitchFamily="34" charset="0"/>
              </a:rPr>
            </a:br>
            <a:r>
              <a:rPr lang="es-ES" sz="1900" b="1" dirty="0">
                <a:solidFill>
                  <a:srgbClr val="00B050"/>
                </a:solidFill>
                <a:latin typeface="Arial" panose="020B0604020202020204" pitchFamily="34" charset="0"/>
                <a:cs typeface="Arial" panose="020B0604020202020204" pitchFamily="34" charset="0"/>
              </a:rPr>
              <a:t>cómo se viene la muerte </a:t>
            </a:r>
            <a:br>
              <a:rPr lang="es-ES" sz="1900" b="1" dirty="0">
                <a:solidFill>
                  <a:srgbClr val="00B050"/>
                </a:solidFill>
                <a:latin typeface="Arial" panose="020B0604020202020204" pitchFamily="34" charset="0"/>
                <a:cs typeface="Arial" panose="020B0604020202020204" pitchFamily="34" charset="0"/>
              </a:rPr>
            </a:br>
            <a:r>
              <a:rPr lang="es-ES" sz="1900" b="1" dirty="0">
                <a:solidFill>
                  <a:srgbClr val="00B050"/>
                </a:solidFill>
                <a:latin typeface="Arial" panose="020B0604020202020204" pitchFamily="34" charset="0"/>
                <a:cs typeface="Arial" panose="020B0604020202020204" pitchFamily="34" charset="0"/>
              </a:rPr>
              <a:t>  tan callando; </a:t>
            </a:r>
            <a:br>
              <a:rPr lang="es-ES" sz="1900" b="1" dirty="0">
                <a:solidFill>
                  <a:srgbClr val="00B050"/>
                </a:solidFill>
                <a:latin typeface="Arial" panose="020B0604020202020204" pitchFamily="34" charset="0"/>
                <a:cs typeface="Arial" panose="020B0604020202020204" pitchFamily="34" charset="0"/>
              </a:rPr>
            </a:br>
            <a:r>
              <a:rPr lang="es-ES" sz="1900" b="1" dirty="0">
                <a:solidFill>
                  <a:srgbClr val="00B050"/>
                </a:solidFill>
                <a:latin typeface="Arial" panose="020B0604020202020204" pitchFamily="34" charset="0"/>
                <a:cs typeface="Arial" panose="020B0604020202020204" pitchFamily="34" charset="0"/>
              </a:rPr>
              <a:t>  cuán presto se va el </a:t>
            </a:r>
            <a:r>
              <a:rPr lang="es-ES" sz="1900" b="1" dirty="0" err="1">
                <a:solidFill>
                  <a:srgbClr val="00B050"/>
                </a:solidFill>
                <a:latin typeface="Arial" panose="020B0604020202020204" pitchFamily="34" charset="0"/>
                <a:cs typeface="Arial" panose="020B0604020202020204" pitchFamily="34" charset="0"/>
              </a:rPr>
              <a:t>plazer</a:t>
            </a:r>
            <a:r>
              <a:rPr lang="es-ES" sz="1900" b="1" dirty="0">
                <a:solidFill>
                  <a:srgbClr val="00B050"/>
                </a:solidFill>
                <a:latin typeface="Arial" panose="020B0604020202020204" pitchFamily="34" charset="0"/>
                <a:cs typeface="Arial" panose="020B0604020202020204" pitchFamily="34" charset="0"/>
              </a:rPr>
              <a:t>, </a:t>
            </a:r>
            <a:br>
              <a:rPr lang="es-ES" sz="1900" b="1" dirty="0">
                <a:solidFill>
                  <a:srgbClr val="00B050"/>
                </a:solidFill>
                <a:latin typeface="Arial" panose="020B0604020202020204" pitchFamily="34" charset="0"/>
                <a:cs typeface="Arial" panose="020B0604020202020204" pitchFamily="34" charset="0"/>
              </a:rPr>
            </a:br>
            <a:r>
              <a:rPr lang="es-ES" sz="1900" b="1" dirty="0">
                <a:solidFill>
                  <a:srgbClr val="00B050"/>
                </a:solidFill>
                <a:latin typeface="Arial" panose="020B0604020202020204" pitchFamily="34" charset="0"/>
                <a:cs typeface="Arial" panose="020B0604020202020204" pitchFamily="34" charset="0"/>
              </a:rPr>
              <a:t>cómo, después de acordado, </a:t>
            </a:r>
            <a:br>
              <a:rPr lang="es-ES" sz="1900" b="1" dirty="0">
                <a:solidFill>
                  <a:srgbClr val="00B050"/>
                </a:solidFill>
                <a:latin typeface="Arial" panose="020B0604020202020204" pitchFamily="34" charset="0"/>
                <a:cs typeface="Arial" panose="020B0604020202020204" pitchFamily="34" charset="0"/>
              </a:rPr>
            </a:br>
            <a:r>
              <a:rPr lang="es-ES" sz="1900" b="1" dirty="0">
                <a:solidFill>
                  <a:srgbClr val="00B050"/>
                </a:solidFill>
                <a:latin typeface="Arial" panose="020B0604020202020204" pitchFamily="34" charset="0"/>
                <a:cs typeface="Arial" panose="020B0604020202020204" pitchFamily="34" charset="0"/>
              </a:rPr>
              <a:t>  da dolor; </a:t>
            </a:r>
            <a:br>
              <a:rPr lang="es-ES" sz="1900" b="1" dirty="0">
                <a:solidFill>
                  <a:srgbClr val="00B050"/>
                </a:solidFill>
                <a:latin typeface="Arial" panose="020B0604020202020204" pitchFamily="34" charset="0"/>
                <a:cs typeface="Arial" panose="020B0604020202020204" pitchFamily="34" charset="0"/>
              </a:rPr>
            </a:br>
            <a:r>
              <a:rPr lang="es-ES" sz="1900" b="1" dirty="0">
                <a:solidFill>
                  <a:srgbClr val="00B050"/>
                </a:solidFill>
                <a:latin typeface="Arial" panose="020B0604020202020204" pitchFamily="34" charset="0"/>
                <a:cs typeface="Arial" panose="020B0604020202020204" pitchFamily="34" charset="0"/>
              </a:rPr>
              <a:t>cómo, a nuestro </a:t>
            </a:r>
            <a:r>
              <a:rPr lang="es-ES" sz="1900" b="1" dirty="0" err="1">
                <a:solidFill>
                  <a:srgbClr val="00B050"/>
                </a:solidFill>
                <a:latin typeface="Arial" panose="020B0604020202020204" pitchFamily="34" charset="0"/>
                <a:cs typeface="Arial" panose="020B0604020202020204" pitchFamily="34" charset="0"/>
              </a:rPr>
              <a:t>parescer</a:t>
            </a:r>
            <a:r>
              <a:rPr lang="es-ES" sz="1900" b="1" dirty="0">
                <a:solidFill>
                  <a:srgbClr val="00B050"/>
                </a:solidFill>
                <a:latin typeface="Arial" panose="020B0604020202020204" pitchFamily="34" charset="0"/>
                <a:cs typeface="Arial" panose="020B0604020202020204" pitchFamily="34" charset="0"/>
              </a:rPr>
              <a:t>, </a:t>
            </a:r>
            <a:br>
              <a:rPr lang="es-ES" sz="1900" b="1" dirty="0">
                <a:solidFill>
                  <a:srgbClr val="00B050"/>
                </a:solidFill>
                <a:latin typeface="Arial" panose="020B0604020202020204" pitchFamily="34" charset="0"/>
                <a:cs typeface="Arial" panose="020B0604020202020204" pitchFamily="34" charset="0"/>
              </a:rPr>
            </a:br>
            <a:r>
              <a:rPr lang="es-ES" sz="1900" b="1" dirty="0" err="1">
                <a:solidFill>
                  <a:srgbClr val="00B050"/>
                </a:solidFill>
                <a:latin typeface="Arial" panose="020B0604020202020204" pitchFamily="34" charset="0"/>
                <a:cs typeface="Arial" panose="020B0604020202020204" pitchFamily="34" charset="0"/>
              </a:rPr>
              <a:t>cualquiere</a:t>
            </a:r>
            <a:r>
              <a:rPr lang="es-ES" sz="1900" b="1" dirty="0">
                <a:solidFill>
                  <a:srgbClr val="00B050"/>
                </a:solidFill>
                <a:latin typeface="Arial" panose="020B0604020202020204" pitchFamily="34" charset="0"/>
                <a:cs typeface="Arial" panose="020B0604020202020204" pitchFamily="34" charset="0"/>
              </a:rPr>
              <a:t> tiempo </a:t>
            </a:r>
            <a:r>
              <a:rPr lang="es-ES" sz="1900" b="1" dirty="0" err="1">
                <a:solidFill>
                  <a:srgbClr val="00B050"/>
                </a:solidFill>
                <a:latin typeface="Arial" panose="020B0604020202020204" pitchFamily="34" charset="0"/>
                <a:cs typeface="Arial" panose="020B0604020202020204" pitchFamily="34" charset="0"/>
              </a:rPr>
              <a:t>passado</a:t>
            </a:r>
            <a:r>
              <a:rPr lang="es-ES" sz="1900" b="1" dirty="0">
                <a:solidFill>
                  <a:srgbClr val="00B050"/>
                </a:solidFill>
                <a:latin typeface="Arial" panose="020B0604020202020204" pitchFamily="34" charset="0"/>
                <a:cs typeface="Arial" panose="020B0604020202020204" pitchFamily="34" charset="0"/>
              </a:rPr>
              <a:t> </a:t>
            </a:r>
            <a:br>
              <a:rPr lang="es-ES" sz="1900" b="1" dirty="0">
                <a:solidFill>
                  <a:srgbClr val="00B050"/>
                </a:solidFill>
                <a:latin typeface="Arial" panose="020B0604020202020204" pitchFamily="34" charset="0"/>
                <a:cs typeface="Arial" panose="020B0604020202020204" pitchFamily="34" charset="0"/>
              </a:rPr>
            </a:br>
            <a:r>
              <a:rPr lang="es-ES" sz="1900" b="1" dirty="0">
                <a:solidFill>
                  <a:srgbClr val="00B050"/>
                </a:solidFill>
                <a:latin typeface="Arial" panose="020B0604020202020204" pitchFamily="34" charset="0"/>
                <a:cs typeface="Arial" panose="020B0604020202020204" pitchFamily="34" charset="0"/>
              </a:rPr>
              <a:t>  fue mejor</a:t>
            </a:r>
            <a:r>
              <a:rPr lang="es-ES" sz="1900" b="1" dirty="0" smtClean="0">
                <a:solidFill>
                  <a:srgbClr val="00B050"/>
                </a:solidFill>
                <a:latin typeface="Arial" panose="020B0604020202020204" pitchFamily="34" charset="0"/>
                <a:cs typeface="Arial" panose="020B0604020202020204" pitchFamily="34" charset="0"/>
              </a:rPr>
              <a:t>.</a:t>
            </a:r>
          </a:p>
          <a:p>
            <a:pPr marL="0" indent="0">
              <a:buNone/>
            </a:pPr>
            <a:r>
              <a:rPr lang="es-ES" sz="1900" dirty="0" smtClean="0">
                <a:solidFill>
                  <a:schemeClr val="tx1"/>
                </a:solidFill>
                <a:latin typeface="Arial" panose="020B0604020202020204" pitchFamily="34" charset="0"/>
                <a:cs typeface="Arial" panose="020B0604020202020204" pitchFamily="34" charset="0"/>
              </a:rPr>
              <a:t>	No es mejor algo por el hecho de ser más antiguo.</a:t>
            </a:r>
            <a:endParaRPr lang="es-ES" sz="1900" dirty="0">
              <a:solidFill>
                <a:schemeClr val="tx1"/>
              </a:solidFill>
              <a:latin typeface="Arial" panose="020B0604020202020204" pitchFamily="34" charset="0"/>
              <a:cs typeface="Arial" panose="020B0604020202020204" pitchFamily="34" charset="0"/>
            </a:endParaRPr>
          </a:p>
        </p:txBody>
      </p:sp>
      <p:cxnSp>
        <p:nvCxnSpPr>
          <p:cNvPr id="5" name="Conector recto de flecha 4"/>
          <p:cNvCxnSpPr/>
          <p:nvPr/>
        </p:nvCxnSpPr>
        <p:spPr>
          <a:xfrm>
            <a:off x="581192" y="6165669"/>
            <a:ext cx="274320" cy="209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stretch>
            <a:fillRect/>
          </a:stretch>
        </p:blipFill>
        <p:spPr>
          <a:xfrm>
            <a:off x="6544491" y="3283131"/>
            <a:ext cx="5399313" cy="2699657"/>
          </a:xfrm>
          <a:prstGeom prst="rect">
            <a:avLst/>
          </a:prstGeom>
        </p:spPr>
      </p:pic>
    </p:spTree>
    <p:extLst>
      <p:ext uri="{BB962C8B-B14F-4D97-AF65-F5344CB8AC3E}">
        <p14:creationId xmlns:p14="http://schemas.microsoft.com/office/powerpoint/2010/main" val="3178041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Otras falacias</a:t>
            </a:r>
          </a:p>
        </p:txBody>
      </p:sp>
      <p:sp>
        <p:nvSpPr>
          <p:cNvPr id="3" name="Marcador de contenido 2"/>
          <p:cNvSpPr>
            <a:spLocks noGrp="1"/>
          </p:cNvSpPr>
          <p:nvPr>
            <p:ph idx="1"/>
          </p:nvPr>
        </p:nvSpPr>
        <p:spPr>
          <a:xfrm>
            <a:off x="581192" y="1894114"/>
            <a:ext cx="6028614" cy="4715692"/>
          </a:xfrm>
        </p:spPr>
        <p:txBody>
          <a:bodyPr/>
          <a:lstStyle/>
          <a:p>
            <a:pPr>
              <a:buFont typeface="Courier New" panose="02070309020205020404" pitchFamily="49" charset="0"/>
              <a:buChar char="o"/>
            </a:pPr>
            <a:r>
              <a:rPr lang="es-ES" sz="2400" b="1" dirty="0" smtClean="0">
                <a:solidFill>
                  <a:srgbClr val="FF0000"/>
                </a:solidFill>
              </a:rPr>
              <a:t>Falacia </a:t>
            </a:r>
            <a:r>
              <a:rPr lang="es-ES" sz="2400" b="1" i="1" dirty="0" smtClean="0">
                <a:solidFill>
                  <a:srgbClr val="FF0000"/>
                </a:solidFill>
              </a:rPr>
              <a:t>ad </a:t>
            </a:r>
            <a:r>
              <a:rPr lang="es-ES" sz="2400" b="1" i="1" dirty="0" err="1" smtClean="0">
                <a:solidFill>
                  <a:srgbClr val="FF0000"/>
                </a:solidFill>
              </a:rPr>
              <a:t>consequentiam</a:t>
            </a:r>
            <a:r>
              <a:rPr lang="es-ES" sz="2400" b="1" i="1" dirty="0">
                <a:solidFill>
                  <a:srgbClr val="FF0000"/>
                </a:solidFill>
              </a:rPr>
              <a:t> </a:t>
            </a:r>
            <a:r>
              <a:rPr lang="es-ES" b="1" dirty="0" smtClean="0">
                <a:solidFill>
                  <a:srgbClr val="FF0000"/>
                </a:solidFill>
              </a:rPr>
              <a:t>(a la consecuencia). </a:t>
            </a:r>
            <a:r>
              <a:rPr lang="es-ES" b="1" dirty="0">
                <a:solidFill>
                  <a:schemeClr val="tx1"/>
                </a:solidFill>
              </a:rPr>
              <a:t>I</a:t>
            </a:r>
            <a:r>
              <a:rPr lang="es-ES" b="1" dirty="0" smtClean="0"/>
              <a:t>mplica </a:t>
            </a:r>
            <a:r>
              <a:rPr lang="es-ES" b="1" dirty="0"/>
              <a:t>responder a un argumento o a una afirmación refiriéndose a las posibles consecuencias negativas o positivas del mismo</a:t>
            </a:r>
            <a:r>
              <a:rPr lang="es-ES" b="1" dirty="0" smtClean="0"/>
              <a:t>.</a:t>
            </a:r>
          </a:p>
          <a:p>
            <a:pPr marL="0" indent="0">
              <a:buNone/>
            </a:pPr>
            <a:r>
              <a:rPr lang="es-ES" b="1" dirty="0" smtClean="0">
                <a:solidFill>
                  <a:srgbClr val="00B050"/>
                </a:solidFill>
              </a:rPr>
              <a:t>Ej. </a:t>
            </a:r>
            <a:endParaRPr lang="es-ES" b="1" dirty="0">
              <a:solidFill>
                <a:srgbClr val="00B050"/>
              </a:solidFill>
            </a:endParaRPr>
          </a:p>
          <a:p>
            <a:pPr marL="0" indent="0">
              <a:buNone/>
            </a:pPr>
            <a:r>
              <a:rPr lang="es-ES" b="1" dirty="0">
                <a:solidFill>
                  <a:srgbClr val="00B050"/>
                </a:solidFill>
              </a:rPr>
              <a:t> </a:t>
            </a:r>
            <a:r>
              <a:rPr lang="es-ES" b="1" dirty="0" smtClean="0">
                <a:solidFill>
                  <a:srgbClr val="00B050"/>
                </a:solidFill>
              </a:rPr>
              <a:t>Basar </a:t>
            </a:r>
            <a:r>
              <a:rPr lang="es-ES" b="1" dirty="0">
                <a:solidFill>
                  <a:srgbClr val="00B050"/>
                </a:solidFill>
              </a:rPr>
              <a:t>la veracidad de una afirmación en las consecuencias no hace a la premisa más real o verdadera. </a:t>
            </a:r>
            <a:endParaRPr lang="es-ES" b="1" dirty="0" smtClean="0">
              <a:solidFill>
                <a:srgbClr val="00B050"/>
              </a:solidFill>
            </a:endParaRPr>
          </a:p>
          <a:p>
            <a:pPr marL="0" indent="0">
              <a:buNone/>
            </a:pPr>
            <a:r>
              <a:rPr lang="es-ES" dirty="0" smtClean="0">
                <a:solidFill>
                  <a:schemeClr val="tx1"/>
                </a:solidFill>
              </a:rPr>
              <a:t>	Las consecuencias de una acción no determinan la veracidad o no de un argumento. </a:t>
            </a:r>
            <a:endParaRPr lang="es-ES" dirty="0">
              <a:solidFill>
                <a:schemeClr val="tx1"/>
              </a:solidFill>
            </a:endParaRPr>
          </a:p>
        </p:txBody>
      </p:sp>
      <p:pic>
        <p:nvPicPr>
          <p:cNvPr id="4" name="Imagen 3"/>
          <p:cNvPicPr>
            <a:picLocks noChangeAspect="1"/>
          </p:cNvPicPr>
          <p:nvPr/>
        </p:nvPicPr>
        <p:blipFill>
          <a:blip r:embed="rId2"/>
          <a:stretch>
            <a:fillRect/>
          </a:stretch>
        </p:blipFill>
        <p:spPr>
          <a:xfrm>
            <a:off x="7189470" y="3544661"/>
            <a:ext cx="4762500" cy="2381250"/>
          </a:xfrm>
          <a:prstGeom prst="rect">
            <a:avLst/>
          </a:prstGeom>
        </p:spPr>
      </p:pic>
      <p:cxnSp>
        <p:nvCxnSpPr>
          <p:cNvPr id="6" name="Conector recto de flecha 5"/>
          <p:cNvCxnSpPr/>
          <p:nvPr/>
        </p:nvCxnSpPr>
        <p:spPr>
          <a:xfrm>
            <a:off x="679269" y="5316583"/>
            <a:ext cx="404948" cy="195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111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paradojas</a:t>
            </a:r>
            <a:endParaRPr lang="es-ES" dirty="0"/>
          </a:p>
        </p:txBody>
      </p:sp>
      <p:sp>
        <p:nvSpPr>
          <p:cNvPr id="3" name="Subtítulo 2"/>
          <p:cNvSpPr>
            <a:spLocks noGrp="1"/>
          </p:cNvSpPr>
          <p:nvPr>
            <p:ph type="subTitle" idx="1"/>
          </p:nvPr>
        </p:nvSpPr>
        <p:spPr/>
        <p:txBody>
          <a:bodyPr/>
          <a:lstStyle/>
          <a:p>
            <a:r>
              <a:rPr lang="es-ES" dirty="0" smtClean="0"/>
              <a:t>Tema 4</a:t>
            </a:r>
            <a:endParaRPr lang="es-ES" dirty="0"/>
          </a:p>
        </p:txBody>
      </p:sp>
    </p:spTree>
    <p:extLst>
      <p:ext uri="{BB962C8B-B14F-4D97-AF65-F5344CB8AC3E}">
        <p14:creationId xmlns:p14="http://schemas.microsoft.com/office/powerpoint/2010/main" val="2181799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paradoja</a:t>
            </a:r>
            <a:endParaRPr lang="es-ES" dirty="0"/>
          </a:p>
        </p:txBody>
      </p:sp>
      <p:sp>
        <p:nvSpPr>
          <p:cNvPr id="3" name="Marcador de contenido 2"/>
          <p:cNvSpPr>
            <a:spLocks noGrp="1"/>
          </p:cNvSpPr>
          <p:nvPr>
            <p:ph idx="1"/>
          </p:nvPr>
        </p:nvSpPr>
        <p:spPr>
          <a:xfrm>
            <a:off x="392465" y="1978625"/>
            <a:ext cx="7060276" cy="4507082"/>
          </a:xfrm>
        </p:spPr>
        <p:txBody>
          <a:bodyPr>
            <a:normAutofit/>
          </a:bodyPr>
          <a:lstStyle/>
          <a:p>
            <a:pPr marL="0" indent="0">
              <a:buNone/>
            </a:pPr>
            <a:r>
              <a:rPr lang="es-ES" sz="2400" dirty="0" smtClean="0">
                <a:solidFill>
                  <a:srgbClr val="FFC000"/>
                </a:solidFill>
              </a:rPr>
              <a:t>	</a:t>
            </a:r>
            <a:r>
              <a:rPr lang="es-ES" sz="2400" dirty="0" smtClean="0">
                <a:solidFill>
                  <a:schemeClr val="tx1"/>
                </a:solidFill>
              </a:rPr>
              <a:t>Significa </a:t>
            </a:r>
            <a:r>
              <a:rPr lang="es-ES" sz="2400" b="1" dirty="0">
                <a:solidFill>
                  <a:schemeClr val="tx1"/>
                </a:solidFill>
              </a:rPr>
              <a:t>'lo contrario a la opinión </a:t>
            </a:r>
            <a:r>
              <a:rPr lang="es-ES" sz="2400" b="1" dirty="0" smtClean="0">
                <a:solidFill>
                  <a:schemeClr val="tx1"/>
                </a:solidFill>
              </a:rPr>
              <a:t>común‘ </a:t>
            </a:r>
            <a:r>
              <a:rPr lang="es-ES" sz="2400" dirty="0" smtClean="0">
                <a:solidFill>
                  <a:schemeClr val="tx1"/>
                </a:solidFill>
              </a:rPr>
              <a:t>(</a:t>
            </a:r>
            <a:r>
              <a:rPr lang="es-ES" sz="2400" i="1" dirty="0" smtClean="0">
                <a:solidFill>
                  <a:schemeClr val="tx1"/>
                </a:solidFill>
              </a:rPr>
              <a:t>pará</a:t>
            </a:r>
            <a:r>
              <a:rPr lang="es-ES" sz="2400" dirty="0" smtClean="0">
                <a:solidFill>
                  <a:schemeClr val="tx1"/>
                </a:solidFill>
              </a:rPr>
              <a:t> – contra-, </a:t>
            </a:r>
            <a:r>
              <a:rPr lang="es-ES" sz="2400" i="1" dirty="0" err="1" smtClean="0">
                <a:solidFill>
                  <a:schemeClr val="tx1"/>
                </a:solidFill>
              </a:rPr>
              <a:t>doxa</a:t>
            </a:r>
            <a:r>
              <a:rPr lang="es-ES" sz="2400" dirty="0" smtClean="0">
                <a:solidFill>
                  <a:schemeClr val="tx1"/>
                </a:solidFill>
              </a:rPr>
              <a:t> – opinión-).</a:t>
            </a:r>
          </a:p>
          <a:p>
            <a:pPr marL="0" indent="0">
              <a:buNone/>
            </a:pPr>
            <a:r>
              <a:rPr lang="es-ES" sz="2400" b="1" dirty="0" smtClean="0">
                <a:solidFill>
                  <a:srgbClr val="FFC000"/>
                </a:solidFill>
              </a:rPr>
              <a:t>En términos filosóficos se refiere a los argumentos que parecen verdaderos y, sin embargo, implican una contradicción.</a:t>
            </a:r>
          </a:p>
          <a:p>
            <a:pPr marL="0" indent="0">
              <a:buNone/>
            </a:pPr>
            <a:r>
              <a:rPr lang="es-ES" sz="2400" dirty="0" smtClean="0">
                <a:solidFill>
                  <a:schemeClr val="tx1"/>
                </a:solidFill>
              </a:rPr>
              <a:t>Se usa el término </a:t>
            </a:r>
            <a:r>
              <a:rPr lang="es-ES" sz="2800" b="1" dirty="0" smtClean="0">
                <a:solidFill>
                  <a:srgbClr val="FF0000"/>
                </a:solidFill>
              </a:rPr>
              <a:t>“aporía” </a:t>
            </a:r>
            <a:r>
              <a:rPr lang="es-ES" sz="2400" dirty="0" smtClean="0">
                <a:solidFill>
                  <a:schemeClr val="tx1"/>
                </a:solidFill>
              </a:rPr>
              <a:t>(argumento que implica una contradicción irresoluble) como sinónimo.</a:t>
            </a:r>
          </a:p>
          <a:p>
            <a:pPr marL="0" indent="0">
              <a:buNone/>
            </a:pPr>
            <a:endParaRPr lang="es-ES" sz="2000" dirty="0" smtClean="0">
              <a:solidFill>
                <a:schemeClr val="tx1"/>
              </a:solidFill>
            </a:endParaRPr>
          </a:p>
          <a:p>
            <a:pPr marL="0" indent="0">
              <a:buNone/>
            </a:pPr>
            <a:r>
              <a:rPr lang="es-ES" sz="2000" dirty="0" smtClean="0">
                <a:solidFill>
                  <a:schemeClr val="tx1"/>
                </a:solidFill>
              </a:rPr>
              <a:t>	La </a:t>
            </a:r>
            <a:r>
              <a:rPr lang="es-ES" sz="2000" b="1" dirty="0" smtClean="0">
                <a:solidFill>
                  <a:srgbClr val="00B050"/>
                </a:solidFill>
              </a:rPr>
              <a:t>diferencia con las falacias </a:t>
            </a:r>
            <a:r>
              <a:rPr lang="es-ES" sz="2000" dirty="0" smtClean="0">
                <a:solidFill>
                  <a:schemeClr val="tx1"/>
                </a:solidFill>
              </a:rPr>
              <a:t>no está en su apariencia de validez o veracidad, está en la contradicción que se sigue de ellas.</a:t>
            </a:r>
          </a:p>
        </p:txBody>
      </p:sp>
      <p:sp>
        <p:nvSpPr>
          <p:cNvPr id="4" name="Flecha derecha 3"/>
          <p:cNvSpPr/>
          <p:nvPr/>
        </p:nvSpPr>
        <p:spPr>
          <a:xfrm>
            <a:off x="359519" y="2310542"/>
            <a:ext cx="443346" cy="221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2"/>
          <a:stretch>
            <a:fillRect/>
          </a:stretch>
        </p:blipFill>
        <p:spPr>
          <a:xfrm>
            <a:off x="7938654" y="2050472"/>
            <a:ext cx="3242663" cy="4328555"/>
          </a:xfrm>
          <a:prstGeom prst="rect">
            <a:avLst/>
          </a:prstGeom>
        </p:spPr>
      </p:pic>
      <p:pic>
        <p:nvPicPr>
          <p:cNvPr id="6" name="Imagen 5"/>
          <p:cNvPicPr>
            <a:picLocks noChangeAspect="1"/>
          </p:cNvPicPr>
          <p:nvPr/>
        </p:nvPicPr>
        <p:blipFill>
          <a:blip r:embed="rId3"/>
          <a:stretch>
            <a:fillRect/>
          </a:stretch>
        </p:blipFill>
        <p:spPr>
          <a:xfrm>
            <a:off x="392465" y="5580868"/>
            <a:ext cx="451143" cy="451143"/>
          </a:xfrm>
          <a:prstGeom prst="rect">
            <a:avLst/>
          </a:prstGeom>
        </p:spPr>
      </p:pic>
    </p:spTree>
    <p:extLst>
      <p:ext uri="{BB962C8B-B14F-4D97-AF65-F5344CB8AC3E}">
        <p14:creationId xmlns:p14="http://schemas.microsoft.com/office/powerpoint/2010/main" val="318978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Paradoja de </a:t>
            </a:r>
            <a:r>
              <a:rPr lang="es-ES" dirty="0" err="1" smtClean="0"/>
              <a:t>teseo</a:t>
            </a:r>
            <a:endParaRPr lang="es-ES" dirty="0"/>
          </a:p>
        </p:txBody>
      </p:sp>
      <p:sp>
        <p:nvSpPr>
          <p:cNvPr id="3" name="Marcador de contenido 2"/>
          <p:cNvSpPr>
            <a:spLocks noGrp="1"/>
          </p:cNvSpPr>
          <p:nvPr>
            <p:ph idx="1"/>
          </p:nvPr>
        </p:nvSpPr>
        <p:spPr>
          <a:xfrm>
            <a:off x="581193" y="2180496"/>
            <a:ext cx="6678590" cy="4414268"/>
          </a:xfrm>
        </p:spPr>
        <p:txBody>
          <a:bodyPr/>
          <a:lstStyle/>
          <a:p>
            <a:pPr marL="0" indent="0">
              <a:buNone/>
            </a:pPr>
            <a:r>
              <a:rPr lang="es-ES" b="1" dirty="0" smtClean="0"/>
              <a:t>Ej. </a:t>
            </a:r>
            <a:r>
              <a:rPr lang="es-ES" sz="2400" b="1" dirty="0" smtClean="0">
                <a:solidFill>
                  <a:srgbClr val="FF0000"/>
                </a:solidFill>
              </a:rPr>
              <a:t>Paradoja de Teseo</a:t>
            </a:r>
            <a:r>
              <a:rPr lang="es-ES" b="1" dirty="0" smtClean="0"/>
              <a:t>: "El </a:t>
            </a:r>
            <a:r>
              <a:rPr lang="es-ES" b="1" dirty="0"/>
              <a:t>barco en el que Teseo y la juventud de Atenas regresaron de Creta tenía treinta remos, y fue conservado por los atenienses incluso hasta la época de Demetrio de </a:t>
            </a:r>
            <a:r>
              <a:rPr lang="es-ES" b="1" dirty="0" err="1"/>
              <a:t>Falero</a:t>
            </a:r>
            <a:r>
              <a:rPr lang="es-ES" b="1" dirty="0"/>
              <a:t>, ya que retiraron los viejos tablones a medida que se descomponían e introdujeron madera nueva y más resistente en su lugar, tanto que este barco se convirtió en un ejemplo permanente entre los filósofos, para la pregunta lógica de las cosas que crecen, </a:t>
            </a:r>
            <a:r>
              <a:rPr lang="es-ES" b="1" dirty="0">
                <a:solidFill>
                  <a:srgbClr val="FFC000"/>
                </a:solidFill>
              </a:rPr>
              <a:t>un lado sostiene que el barco sigue siendo el mismo, y el otro afirma que no</a:t>
            </a:r>
            <a:r>
              <a:rPr lang="es-ES" b="1" dirty="0"/>
              <a:t>".</a:t>
            </a:r>
          </a:p>
        </p:txBody>
      </p:sp>
      <p:pic>
        <p:nvPicPr>
          <p:cNvPr id="4" name="Imagen 3"/>
          <p:cNvPicPr>
            <a:picLocks noChangeAspect="1"/>
          </p:cNvPicPr>
          <p:nvPr/>
        </p:nvPicPr>
        <p:blipFill>
          <a:blip r:embed="rId2"/>
          <a:stretch>
            <a:fillRect/>
          </a:stretch>
        </p:blipFill>
        <p:spPr>
          <a:xfrm>
            <a:off x="7439891" y="1821873"/>
            <a:ext cx="4336473" cy="4336473"/>
          </a:xfrm>
          <a:prstGeom prst="rect">
            <a:avLst/>
          </a:prstGeom>
        </p:spPr>
      </p:pic>
    </p:spTree>
    <p:extLst>
      <p:ext uri="{BB962C8B-B14F-4D97-AF65-F5344CB8AC3E}">
        <p14:creationId xmlns:p14="http://schemas.microsoft.com/office/powerpoint/2010/main" val="394857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Paradoja de </a:t>
            </a:r>
            <a:r>
              <a:rPr lang="es-ES" dirty="0" err="1" smtClean="0"/>
              <a:t>russell</a:t>
            </a:r>
            <a:endParaRPr lang="es-ES" dirty="0"/>
          </a:p>
        </p:txBody>
      </p:sp>
      <p:sp>
        <p:nvSpPr>
          <p:cNvPr id="3" name="Marcador de contenido 2"/>
          <p:cNvSpPr>
            <a:spLocks noGrp="1"/>
          </p:cNvSpPr>
          <p:nvPr>
            <p:ph idx="1"/>
          </p:nvPr>
        </p:nvSpPr>
        <p:spPr>
          <a:xfrm>
            <a:off x="581193" y="2180496"/>
            <a:ext cx="4604761" cy="4350933"/>
          </a:xfrm>
        </p:spPr>
        <p:txBody>
          <a:bodyPr/>
          <a:lstStyle/>
          <a:p>
            <a:pPr marL="0" indent="0">
              <a:buNone/>
            </a:pPr>
            <a:r>
              <a:rPr lang="es-ES" b="1" dirty="0" smtClean="0">
                <a:solidFill>
                  <a:srgbClr val="FFC000"/>
                </a:solidFill>
              </a:rPr>
              <a:t>Se pueden dar paradojas en las distintas ciencias. También en situaciones cotidianas.  Veamos un ejemplo:</a:t>
            </a:r>
          </a:p>
          <a:p>
            <a:pPr marL="0" indent="0">
              <a:buNone/>
            </a:pPr>
            <a:r>
              <a:rPr lang="es-ES" sz="2400" b="1" dirty="0" smtClean="0">
                <a:solidFill>
                  <a:srgbClr val="FF0000"/>
                </a:solidFill>
              </a:rPr>
              <a:t>Ej. Paradojas </a:t>
            </a:r>
            <a:r>
              <a:rPr lang="es-ES" sz="2400" b="1" dirty="0" err="1" smtClean="0">
                <a:solidFill>
                  <a:srgbClr val="FF0000"/>
                </a:solidFill>
              </a:rPr>
              <a:t>logicomatemáticas</a:t>
            </a:r>
            <a:r>
              <a:rPr lang="es-ES" dirty="0" smtClean="0"/>
              <a:t>. </a:t>
            </a:r>
            <a:r>
              <a:rPr lang="es-ES" b="1" dirty="0" smtClean="0"/>
              <a:t>Se dan dentro de las ciencias formales</a:t>
            </a:r>
          </a:p>
          <a:p>
            <a:pPr marL="0" indent="0">
              <a:buNone/>
            </a:pPr>
            <a:r>
              <a:rPr lang="es-ES" b="1" dirty="0" smtClean="0">
                <a:solidFill>
                  <a:srgbClr val="00B050"/>
                </a:solidFill>
              </a:rPr>
              <a:t>	</a:t>
            </a:r>
            <a:r>
              <a:rPr lang="es-ES" b="1" dirty="0" err="1" smtClean="0">
                <a:solidFill>
                  <a:srgbClr val="00B050"/>
                </a:solidFill>
              </a:rPr>
              <a:t>Ej</a:t>
            </a:r>
            <a:r>
              <a:rPr lang="es-ES" b="1" dirty="0" smtClean="0">
                <a:solidFill>
                  <a:srgbClr val="00B050"/>
                </a:solidFill>
              </a:rPr>
              <a:t>, Paradoja de Russell: “El conjunto de los conjunto que no son miembros de sí mismo es, a su vez, miembro de sí mismo”</a:t>
            </a:r>
          </a:p>
          <a:p>
            <a:endParaRPr lang="es-ES" dirty="0"/>
          </a:p>
        </p:txBody>
      </p:sp>
      <p:pic>
        <p:nvPicPr>
          <p:cNvPr id="4" name="Imagen 3"/>
          <p:cNvPicPr>
            <a:picLocks noChangeAspect="1"/>
          </p:cNvPicPr>
          <p:nvPr/>
        </p:nvPicPr>
        <p:blipFill>
          <a:blip r:embed="rId2"/>
          <a:stretch>
            <a:fillRect/>
          </a:stretch>
        </p:blipFill>
        <p:spPr>
          <a:xfrm>
            <a:off x="5257800" y="1657350"/>
            <a:ext cx="6934200" cy="5200650"/>
          </a:xfrm>
          <a:prstGeom prst="rect">
            <a:avLst/>
          </a:prstGeom>
        </p:spPr>
      </p:pic>
      <p:cxnSp>
        <p:nvCxnSpPr>
          <p:cNvPr id="6" name="Conector recto de flecha 5"/>
          <p:cNvCxnSpPr/>
          <p:nvPr/>
        </p:nvCxnSpPr>
        <p:spPr>
          <a:xfrm>
            <a:off x="641555" y="4355962"/>
            <a:ext cx="349535" cy="26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a:stretch>
            <a:fillRect/>
          </a:stretch>
        </p:blipFill>
        <p:spPr>
          <a:xfrm>
            <a:off x="3017521" y="5514229"/>
            <a:ext cx="2436222" cy="1180281"/>
          </a:xfrm>
          <a:prstGeom prst="rect">
            <a:avLst/>
          </a:prstGeom>
        </p:spPr>
      </p:pic>
    </p:spTree>
    <p:extLst>
      <p:ext uri="{BB962C8B-B14F-4D97-AF65-F5344CB8AC3E}">
        <p14:creationId xmlns:p14="http://schemas.microsoft.com/office/powerpoint/2010/main" val="134619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Las falacias de pertinencia</a:t>
            </a:r>
            <a:endParaRPr lang="es-ES" dirty="0"/>
          </a:p>
        </p:txBody>
      </p:sp>
      <p:sp>
        <p:nvSpPr>
          <p:cNvPr id="3" name="Marcador de contenido 2"/>
          <p:cNvSpPr>
            <a:spLocks noGrp="1"/>
          </p:cNvSpPr>
          <p:nvPr>
            <p:ph idx="1"/>
          </p:nvPr>
        </p:nvSpPr>
        <p:spPr>
          <a:xfrm>
            <a:off x="581193" y="2678403"/>
            <a:ext cx="6368247" cy="4042027"/>
          </a:xfrm>
        </p:spPr>
        <p:txBody>
          <a:bodyPr/>
          <a:lstStyle/>
          <a:p>
            <a:pPr>
              <a:buFont typeface="Wingdings" panose="05000000000000000000" pitchFamily="2" charset="2"/>
              <a:buChar char="v"/>
            </a:pPr>
            <a:r>
              <a:rPr lang="es-ES" sz="2800" b="1" i="1" dirty="0" smtClean="0">
                <a:solidFill>
                  <a:srgbClr val="FF0000"/>
                </a:solidFill>
              </a:rPr>
              <a:t>Ad hominem </a:t>
            </a:r>
            <a:r>
              <a:rPr lang="es-ES" b="1" dirty="0" smtClean="0">
                <a:solidFill>
                  <a:srgbClr val="FF0000"/>
                </a:solidFill>
              </a:rPr>
              <a:t>(contra el hombre): </a:t>
            </a:r>
            <a:r>
              <a:rPr lang="es-ES" b="1" dirty="0" smtClean="0"/>
              <a:t>Toda refutación en la censura de quien defiende la idea que se quiere refutar:</a:t>
            </a:r>
          </a:p>
          <a:p>
            <a:pPr marL="0" indent="0">
              <a:buNone/>
            </a:pPr>
            <a:r>
              <a:rPr lang="es-ES" b="1" dirty="0" smtClean="0">
                <a:solidFill>
                  <a:srgbClr val="00B050"/>
                </a:solidFill>
              </a:rPr>
              <a:t>	Ej. “El lujurioso </a:t>
            </a:r>
            <a:r>
              <a:rPr lang="es-ES" b="1" dirty="0" err="1" smtClean="0">
                <a:solidFill>
                  <a:srgbClr val="00B050"/>
                </a:solidFill>
              </a:rPr>
              <a:t>Laócrates</a:t>
            </a:r>
            <a:r>
              <a:rPr lang="es-ES" b="1" dirty="0" smtClean="0">
                <a:solidFill>
                  <a:srgbClr val="00B050"/>
                </a:solidFill>
              </a:rPr>
              <a:t>, tan famosos por su oratoria como por sus excesos, dice en sus discursos que la virtud es contención y mesura”</a:t>
            </a:r>
          </a:p>
          <a:p>
            <a:pPr marL="0" indent="0">
              <a:buNone/>
            </a:pPr>
            <a:r>
              <a:rPr lang="es-ES" dirty="0"/>
              <a:t>	</a:t>
            </a:r>
            <a:r>
              <a:rPr lang="es-ES" dirty="0" smtClean="0"/>
              <a:t>El hecho de que una persona diga una cosa determinada, no es una evidencia de la veracidad o no de su contenido.</a:t>
            </a:r>
            <a:endParaRPr lang="es-ES" dirty="0"/>
          </a:p>
        </p:txBody>
      </p:sp>
      <p:sp>
        <p:nvSpPr>
          <p:cNvPr id="4" name="Flecha derecha 3"/>
          <p:cNvSpPr/>
          <p:nvPr/>
        </p:nvSpPr>
        <p:spPr>
          <a:xfrm>
            <a:off x="581191" y="2201350"/>
            <a:ext cx="378822" cy="222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p:cNvCxnSpPr/>
          <p:nvPr/>
        </p:nvCxnSpPr>
        <p:spPr>
          <a:xfrm>
            <a:off x="620273" y="5447212"/>
            <a:ext cx="450774" cy="209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2"/>
          <a:stretch>
            <a:fillRect/>
          </a:stretch>
        </p:blipFill>
        <p:spPr>
          <a:xfrm>
            <a:off x="7170252" y="3762103"/>
            <a:ext cx="4871630" cy="2435815"/>
          </a:xfrm>
          <a:prstGeom prst="rect">
            <a:avLst/>
          </a:prstGeom>
        </p:spPr>
      </p:pic>
      <p:sp>
        <p:nvSpPr>
          <p:cNvPr id="9" name="CuadroTexto 8"/>
          <p:cNvSpPr txBox="1"/>
          <p:nvPr/>
        </p:nvSpPr>
        <p:spPr>
          <a:xfrm>
            <a:off x="581192" y="1946366"/>
            <a:ext cx="11029616" cy="954107"/>
          </a:xfrm>
          <a:prstGeom prst="rect">
            <a:avLst/>
          </a:prstGeom>
          <a:noFill/>
        </p:spPr>
        <p:txBody>
          <a:bodyPr wrap="square" rtlCol="0">
            <a:spAutoFit/>
          </a:bodyPr>
          <a:lstStyle/>
          <a:p>
            <a:pPr lvl="0">
              <a:spcBef>
                <a:spcPct val="20000"/>
              </a:spcBef>
              <a:spcAft>
                <a:spcPts val="600"/>
              </a:spcAft>
              <a:buClr>
                <a:srgbClr val="8CB64A"/>
              </a:buClr>
              <a:buSzPct val="92000"/>
            </a:pPr>
            <a:r>
              <a:rPr lang="es-ES" sz="2800" b="1" dirty="0" smtClean="0">
                <a:solidFill>
                  <a:srgbClr val="FFC000"/>
                </a:solidFill>
              </a:rPr>
              <a:t>	Son </a:t>
            </a:r>
            <a:r>
              <a:rPr lang="es-ES" sz="2800" b="1" dirty="0">
                <a:solidFill>
                  <a:srgbClr val="FFC000"/>
                </a:solidFill>
              </a:rPr>
              <a:t>aquellas que utilizan ideas o situaciones no pertinentes para la veracidad del argumento:</a:t>
            </a:r>
          </a:p>
        </p:txBody>
      </p:sp>
    </p:spTree>
    <p:extLst>
      <p:ext uri="{BB962C8B-B14F-4D97-AF65-F5344CB8AC3E}">
        <p14:creationId xmlns:p14="http://schemas.microsoft.com/office/powerpoint/2010/main" val="3410174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Paradojas semánticas</a:t>
            </a:r>
            <a:endParaRPr lang="es-ES" dirty="0"/>
          </a:p>
        </p:txBody>
      </p:sp>
      <p:sp>
        <p:nvSpPr>
          <p:cNvPr id="3" name="Marcador de contenido 2"/>
          <p:cNvSpPr>
            <a:spLocks noGrp="1"/>
          </p:cNvSpPr>
          <p:nvPr>
            <p:ph idx="1"/>
          </p:nvPr>
        </p:nvSpPr>
        <p:spPr>
          <a:xfrm>
            <a:off x="581192" y="2180496"/>
            <a:ext cx="5871859" cy="4233367"/>
          </a:xfrm>
        </p:spPr>
        <p:txBody>
          <a:bodyPr/>
          <a:lstStyle/>
          <a:p>
            <a:pPr marL="0" indent="0">
              <a:buNone/>
            </a:pPr>
            <a:r>
              <a:rPr lang="es-ES" b="1" dirty="0" smtClean="0">
                <a:solidFill>
                  <a:srgbClr val="FFC000"/>
                </a:solidFill>
              </a:rPr>
              <a:t>Propias de la argumentación del lenguaje natural.</a:t>
            </a:r>
          </a:p>
          <a:p>
            <a:pPr marL="0" indent="0">
              <a:buNone/>
            </a:pPr>
            <a:r>
              <a:rPr lang="es-ES" b="1" dirty="0" smtClean="0">
                <a:solidFill>
                  <a:srgbClr val="FF0000"/>
                </a:solidFill>
              </a:rPr>
              <a:t>	Actividad</a:t>
            </a:r>
            <a:r>
              <a:rPr lang="es-ES" b="1" dirty="0" smtClean="0">
                <a:solidFill>
                  <a:schemeClr val="tx1"/>
                </a:solidFill>
              </a:rPr>
              <a:t>: Lectura – Resumen. Pág. 78-79</a:t>
            </a:r>
          </a:p>
          <a:p>
            <a:pPr marL="0" indent="0">
              <a:buNone/>
            </a:pPr>
            <a:endParaRPr lang="es-ES" b="1" dirty="0">
              <a:solidFill>
                <a:srgbClr val="FFC000"/>
              </a:solidFill>
            </a:endParaRPr>
          </a:p>
        </p:txBody>
      </p:sp>
      <p:pic>
        <p:nvPicPr>
          <p:cNvPr id="5" name="Imagen 4"/>
          <p:cNvPicPr>
            <a:picLocks noChangeAspect="1"/>
          </p:cNvPicPr>
          <p:nvPr/>
        </p:nvPicPr>
        <p:blipFill>
          <a:blip r:embed="rId2"/>
          <a:stretch>
            <a:fillRect/>
          </a:stretch>
        </p:blipFill>
        <p:spPr>
          <a:xfrm>
            <a:off x="6453051" y="2374222"/>
            <a:ext cx="5033010" cy="3337104"/>
          </a:xfrm>
          <a:prstGeom prst="rect">
            <a:avLst/>
          </a:prstGeom>
        </p:spPr>
      </p:pic>
    </p:spTree>
    <p:extLst>
      <p:ext uri="{BB962C8B-B14F-4D97-AF65-F5344CB8AC3E}">
        <p14:creationId xmlns:p14="http://schemas.microsoft.com/office/powerpoint/2010/main" val="159294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Las falacias de pertinencia</a:t>
            </a:r>
            <a:endParaRPr lang="es-ES" dirty="0"/>
          </a:p>
        </p:txBody>
      </p:sp>
      <p:sp>
        <p:nvSpPr>
          <p:cNvPr id="3" name="Marcador de contenido 2"/>
          <p:cNvSpPr>
            <a:spLocks noGrp="1"/>
          </p:cNvSpPr>
          <p:nvPr>
            <p:ph idx="1"/>
          </p:nvPr>
        </p:nvSpPr>
        <p:spPr>
          <a:xfrm>
            <a:off x="581193" y="2180496"/>
            <a:ext cx="6943014" cy="4416247"/>
          </a:xfrm>
        </p:spPr>
        <p:txBody>
          <a:bodyPr/>
          <a:lstStyle/>
          <a:p>
            <a:pPr>
              <a:buFont typeface="Wingdings" panose="05000000000000000000" pitchFamily="2" charset="2"/>
              <a:buChar char="v"/>
            </a:pPr>
            <a:r>
              <a:rPr lang="es-ES" sz="2800" b="1" i="1" dirty="0" smtClean="0">
                <a:solidFill>
                  <a:srgbClr val="FF0000"/>
                </a:solidFill>
              </a:rPr>
              <a:t>Ad </a:t>
            </a:r>
            <a:r>
              <a:rPr lang="es-ES" sz="2800" b="1" i="1" dirty="0" err="1" smtClean="0">
                <a:solidFill>
                  <a:srgbClr val="FF0000"/>
                </a:solidFill>
              </a:rPr>
              <a:t>báculum</a:t>
            </a:r>
            <a:r>
              <a:rPr lang="es-ES" sz="2800" b="1" i="1" dirty="0" smtClean="0">
                <a:solidFill>
                  <a:srgbClr val="FF0000"/>
                </a:solidFill>
              </a:rPr>
              <a:t> </a:t>
            </a:r>
            <a:r>
              <a:rPr lang="es-ES" b="1" dirty="0" smtClean="0">
                <a:solidFill>
                  <a:srgbClr val="FF0000"/>
                </a:solidFill>
              </a:rPr>
              <a:t>(al bastón): </a:t>
            </a:r>
            <a:r>
              <a:rPr lang="es-ES" b="1" dirty="0" smtClean="0"/>
              <a:t>El bastón alude a la autoridad de quien argumenta sobre el oyente y en el que se apoya para reforzar su sentimiento.</a:t>
            </a:r>
          </a:p>
          <a:p>
            <a:pPr marL="0" indent="0">
              <a:buNone/>
            </a:pPr>
            <a:r>
              <a:rPr lang="es-ES" b="1" dirty="0" smtClean="0">
                <a:solidFill>
                  <a:srgbClr val="00B050"/>
                </a:solidFill>
              </a:rPr>
              <a:t>Ej. El jefe que argumenta ante sus subordinados una forma determinada de trabajar y concluye “por supuesto que cada uno puede tener su opinión y hacer lo que crea correcto, pero a mí me encanta que quie1nes trabajen para mí piensen lo mismo que yo”</a:t>
            </a:r>
          </a:p>
          <a:p>
            <a:pPr marL="0" indent="0">
              <a:buNone/>
            </a:pPr>
            <a:r>
              <a:rPr lang="es-ES" dirty="0" smtClean="0">
                <a:solidFill>
                  <a:schemeClr val="tx1"/>
                </a:solidFill>
              </a:rPr>
              <a:t>	No se puede establecer la veracidad de un argumento por la fuerza.</a:t>
            </a:r>
            <a:endParaRPr lang="es-ES" dirty="0">
              <a:solidFill>
                <a:schemeClr val="tx1"/>
              </a:solidFill>
            </a:endParaRPr>
          </a:p>
        </p:txBody>
      </p:sp>
      <p:cxnSp>
        <p:nvCxnSpPr>
          <p:cNvPr id="6" name="Conector recto de flecha 5"/>
          <p:cNvCxnSpPr/>
          <p:nvPr/>
        </p:nvCxnSpPr>
        <p:spPr>
          <a:xfrm>
            <a:off x="757646" y="5646012"/>
            <a:ext cx="274320" cy="153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2"/>
          <a:stretch>
            <a:fillRect/>
          </a:stretch>
        </p:blipFill>
        <p:spPr>
          <a:xfrm>
            <a:off x="8072845" y="2455367"/>
            <a:ext cx="3389917" cy="4141376"/>
          </a:xfrm>
          <a:prstGeom prst="rect">
            <a:avLst/>
          </a:prstGeom>
        </p:spPr>
      </p:pic>
    </p:spTree>
    <p:extLst>
      <p:ext uri="{BB962C8B-B14F-4D97-AF65-F5344CB8AC3E}">
        <p14:creationId xmlns:p14="http://schemas.microsoft.com/office/powerpoint/2010/main" val="3230125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Las Falacias de pertinencia</a:t>
            </a:r>
            <a:endParaRPr lang="es-ES" dirty="0"/>
          </a:p>
        </p:txBody>
      </p:sp>
      <p:sp>
        <p:nvSpPr>
          <p:cNvPr id="3" name="Marcador de contenido 2"/>
          <p:cNvSpPr>
            <a:spLocks noGrp="1"/>
          </p:cNvSpPr>
          <p:nvPr>
            <p:ph idx="1"/>
          </p:nvPr>
        </p:nvSpPr>
        <p:spPr>
          <a:xfrm>
            <a:off x="163181" y="2246926"/>
            <a:ext cx="6302934" cy="4403184"/>
          </a:xfrm>
        </p:spPr>
        <p:txBody>
          <a:bodyPr/>
          <a:lstStyle/>
          <a:p>
            <a:pPr>
              <a:buFont typeface="Wingdings" panose="05000000000000000000" pitchFamily="2" charset="2"/>
              <a:buChar char="v"/>
            </a:pPr>
            <a:r>
              <a:rPr lang="es-ES" sz="2800" b="1" i="1" dirty="0" smtClean="0">
                <a:solidFill>
                  <a:srgbClr val="FF0000"/>
                </a:solidFill>
              </a:rPr>
              <a:t>Ad </a:t>
            </a:r>
            <a:r>
              <a:rPr lang="es-ES" sz="2800" b="1" i="1" dirty="0" err="1" smtClean="0">
                <a:solidFill>
                  <a:srgbClr val="FF0000"/>
                </a:solidFill>
              </a:rPr>
              <a:t>misericordiam</a:t>
            </a:r>
            <a:r>
              <a:rPr lang="es-ES" sz="2800" b="1" i="1" dirty="0" smtClean="0">
                <a:solidFill>
                  <a:srgbClr val="FF0000"/>
                </a:solidFill>
              </a:rPr>
              <a:t> </a:t>
            </a:r>
            <a:r>
              <a:rPr lang="es-ES" b="1" dirty="0" smtClean="0">
                <a:solidFill>
                  <a:srgbClr val="FF0000"/>
                </a:solidFill>
              </a:rPr>
              <a:t>(a la compasión).  </a:t>
            </a:r>
            <a:r>
              <a:rPr lang="es-ES" b="1" dirty="0" smtClean="0"/>
              <a:t>Persigue convencer a los oyentes apelando a los sentimientos (compasión, afecto…)</a:t>
            </a:r>
          </a:p>
          <a:p>
            <a:pPr marL="0" indent="0">
              <a:buNone/>
            </a:pPr>
            <a:r>
              <a:rPr lang="es-ES" b="1" dirty="0" err="1" smtClean="0">
                <a:solidFill>
                  <a:srgbClr val="00B050"/>
                </a:solidFill>
              </a:rPr>
              <a:t>Ej</a:t>
            </a:r>
            <a:r>
              <a:rPr lang="es-ES" b="1" dirty="0" smtClean="0">
                <a:solidFill>
                  <a:srgbClr val="00B050"/>
                </a:solidFill>
              </a:rPr>
              <a:t>, “</a:t>
            </a:r>
            <a:r>
              <a:rPr lang="es-ES" b="1" dirty="0" err="1" smtClean="0">
                <a:solidFill>
                  <a:srgbClr val="00B050"/>
                </a:solidFill>
              </a:rPr>
              <a:t>Laócrates</a:t>
            </a:r>
            <a:r>
              <a:rPr lang="es-ES" b="1" dirty="0" smtClean="0">
                <a:solidFill>
                  <a:srgbClr val="00B050"/>
                </a:solidFill>
              </a:rPr>
              <a:t> es culpable, sí. Lo ha confesado. Pero, ¿condenaríais a este pobre viejo, a este orador decrépito y enfermo que tantas veces os hizo gozar con sus discursos,…?</a:t>
            </a:r>
          </a:p>
          <a:p>
            <a:pPr marL="0" indent="0">
              <a:buNone/>
            </a:pPr>
            <a:r>
              <a:rPr lang="es-ES" dirty="0"/>
              <a:t>	</a:t>
            </a:r>
            <a:r>
              <a:rPr lang="es-ES" dirty="0" smtClean="0"/>
              <a:t>No se puede establecer la validez de un argumento, o su veracidad, por los sentimientos que nos produce.</a:t>
            </a:r>
            <a:endParaRPr lang="es-ES" dirty="0"/>
          </a:p>
        </p:txBody>
      </p:sp>
      <p:pic>
        <p:nvPicPr>
          <p:cNvPr id="4" name="Imagen 3"/>
          <p:cNvPicPr>
            <a:picLocks noChangeAspect="1"/>
          </p:cNvPicPr>
          <p:nvPr/>
        </p:nvPicPr>
        <p:blipFill rotWithShape="1">
          <a:blip r:embed="rId2"/>
          <a:srcRect l="4035" t="6553" r="4160" b="4233"/>
          <a:stretch/>
        </p:blipFill>
        <p:spPr>
          <a:xfrm>
            <a:off x="6884127" y="2246926"/>
            <a:ext cx="5063412" cy="1449977"/>
          </a:xfrm>
          <a:prstGeom prst="rect">
            <a:avLst/>
          </a:prstGeom>
        </p:spPr>
      </p:pic>
      <p:cxnSp>
        <p:nvCxnSpPr>
          <p:cNvPr id="6" name="Conector recto de flecha 5"/>
          <p:cNvCxnSpPr/>
          <p:nvPr/>
        </p:nvCxnSpPr>
        <p:spPr>
          <a:xfrm>
            <a:off x="293809" y="5279536"/>
            <a:ext cx="287383" cy="20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a:stretch>
            <a:fillRect/>
          </a:stretch>
        </p:blipFill>
        <p:spPr>
          <a:xfrm>
            <a:off x="7318412" y="4310743"/>
            <a:ext cx="4021288" cy="2355598"/>
          </a:xfrm>
          <a:prstGeom prst="rect">
            <a:avLst/>
          </a:prstGeom>
        </p:spPr>
      </p:pic>
      <p:sp>
        <p:nvSpPr>
          <p:cNvPr id="8" name="Llamada ovalada 7"/>
          <p:cNvSpPr/>
          <p:nvPr/>
        </p:nvSpPr>
        <p:spPr>
          <a:xfrm>
            <a:off x="6466114" y="1960967"/>
            <a:ext cx="5725885" cy="2201592"/>
          </a:xfrm>
          <a:prstGeom prst="wedgeEllipseCallout">
            <a:avLst>
              <a:gd name="adj1" fmla="val -18758"/>
              <a:gd name="adj2" fmla="val 82673"/>
            </a:avLst>
          </a:prstGeom>
          <a:noFill/>
          <a:ln w="28575"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ES"/>
          </a:p>
        </p:txBody>
      </p:sp>
    </p:spTree>
    <p:extLst>
      <p:ext uri="{BB962C8B-B14F-4D97-AF65-F5344CB8AC3E}">
        <p14:creationId xmlns:p14="http://schemas.microsoft.com/office/powerpoint/2010/main" val="184349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Las Falacias de pertinencia</a:t>
            </a:r>
          </a:p>
        </p:txBody>
      </p:sp>
      <p:sp>
        <p:nvSpPr>
          <p:cNvPr id="3" name="Marcador de contenido 2"/>
          <p:cNvSpPr>
            <a:spLocks noGrp="1"/>
          </p:cNvSpPr>
          <p:nvPr>
            <p:ph idx="1"/>
          </p:nvPr>
        </p:nvSpPr>
        <p:spPr>
          <a:xfrm>
            <a:off x="581192" y="2180496"/>
            <a:ext cx="6224557" cy="4677504"/>
          </a:xfrm>
        </p:spPr>
        <p:txBody>
          <a:bodyPr/>
          <a:lstStyle/>
          <a:p>
            <a:pPr>
              <a:buFont typeface="Wingdings" panose="05000000000000000000" pitchFamily="2" charset="2"/>
              <a:buChar char="v"/>
            </a:pPr>
            <a:r>
              <a:rPr lang="es-ES" sz="2800" b="1" i="1" dirty="0" smtClean="0">
                <a:solidFill>
                  <a:srgbClr val="FF0000"/>
                </a:solidFill>
              </a:rPr>
              <a:t>Ad </a:t>
            </a:r>
            <a:r>
              <a:rPr lang="es-ES" sz="2800" b="1" i="1" dirty="0" err="1" smtClean="0">
                <a:solidFill>
                  <a:srgbClr val="FF0000"/>
                </a:solidFill>
              </a:rPr>
              <a:t>verecundiam</a:t>
            </a:r>
            <a:r>
              <a:rPr lang="es-ES" sz="2800" b="1" i="1" dirty="0" smtClean="0">
                <a:solidFill>
                  <a:srgbClr val="FF0000"/>
                </a:solidFill>
              </a:rPr>
              <a:t> </a:t>
            </a:r>
            <a:r>
              <a:rPr lang="es-ES" b="1" dirty="0" smtClean="0">
                <a:solidFill>
                  <a:srgbClr val="FF0000"/>
                </a:solidFill>
              </a:rPr>
              <a:t>(a la autoridad). </a:t>
            </a:r>
            <a:r>
              <a:rPr lang="es-ES" b="1" dirty="0" smtClean="0"/>
              <a:t>Esta falacia se refiere a la autoridad intelectual o moral que sobre los temas tratados tiene el especialista, el que sabe de ellos.</a:t>
            </a:r>
          </a:p>
          <a:p>
            <a:pPr marL="0" indent="0">
              <a:buNone/>
            </a:pPr>
            <a:r>
              <a:rPr lang="es-ES" b="1" dirty="0" smtClean="0">
                <a:solidFill>
                  <a:srgbClr val="00B050"/>
                </a:solidFill>
              </a:rPr>
              <a:t>Ej. “No soy yo quien dice que la virtud es contención y mesura, sino </a:t>
            </a:r>
            <a:r>
              <a:rPr lang="es-ES" b="1" dirty="0" err="1" smtClean="0">
                <a:solidFill>
                  <a:srgbClr val="00B050"/>
                </a:solidFill>
              </a:rPr>
              <a:t>Laócrates</a:t>
            </a:r>
            <a:r>
              <a:rPr lang="es-ES" b="1" dirty="0" smtClean="0">
                <a:solidFill>
                  <a:srgbClr val="00B050"/>
                </a:solidFill>
              </a:rPr>
              <a:t>, el más sabio y virtuoso de los hombres”.</a:t>
            </a:r>
          </a:p>
          <a:p>
            <a:pPr marL="0" indent="0">
              <a:buNone/>
            </a:pPr>
            <a:r>
              <a:rPr lang="es-ES" b="1" dirty="0" smtClean="0"/>
              <a:t>	</a:t>
            </a:r>
            <a:r>
              <a:rPr lang="es-ES" dirty="0" smtClean="0"/>
              <a:t>Se pueden utilizar argumentos de autoridad, pero dar por hecho que una persona tiene razón solo por poseer cierta autoridad en el tema o en un tema distinto es una falacia.</a:t>
            </a:r>
          </a:p>
          <a:p>
            <a:pPr marL="0" indent="0">
              <a:buNone/>
            </a:pPr>
            <a:r>
              <a:rPr lang="es-ES" dirty="0" smtClean="0"/>
              <a:t>Observemos que la se diferencia de la falacia </a:t>
            </a:r>
            <a:r>
              <a:rPr lang="es-ES" i="1" dirty="0" smtClean="0"/>
              <a:t>ad </a:t>
            </a:r>
            <a:r>
              <a:rPr lang="es-ES" i="1" dirty="0" err="1" smtClean="0"/>
              <a:t>báculum</a:t>
            </a:r>
            <a:r>
              <a:rPr lang="es-ES" i="1" dirty="0" smtClean="0"/>
              <a:t> </a:t>
            </a:r>
            <a:r>
              <a:rPr lang="es-ES" dirty="0" smtClean="0"/>
              <a:t>en que esta se basa en la autoridad como poder, y el argumento </a:t>
            </a:r>
            <a:r>
              <a:rPr lang="es-ES" i="1" dirty="0" smtClean="0"/>
              <a:t>ad </a:t>
            </a:r>
            <a:r>
              <a:rPr lang="es-ES" i="1" dirty="0" err="1" smtClean="0"/>
              <a:t>verecundiam</a:t>
            </a:r>
            <a:r>
              <a:rPr lang="es-ES" i="1" dirty="0" smtClean="0"/>
              <a:t> </a:t>
            </a:r>
            <a:r>
              <a:rPr lang="es-ES" dirty="0" smtClean="0"/>
              <a:t>en la autoridad como saber.</a:t>
            </a:r>
            <a:endParaRPr lang="es-ES" dirty="0"/>
          </a:p>
        </p:txBody>
      </p:sp>
      <p:pic>
        <p:nvPicPr>
          <p:cNvPr id="4" name="Imagen 3"/>
          <p:cNvPicPr>
            <a:picLocks noChangeAspect="1"/>
          </p:cNvPicPr>
          <p:nvPr/>
        </p:nvPicPr>
        <p:blipFill>
          <a:blip r:embed="rId2"/>
          <a:stretch>
            <a:fillRect/>
          </a:stretch>
        </p:blipFill>
        <p:spPr>
          <a:xfrm>
            <a:off x="6812736" y="3174432"/>
            <a:ext cx="5379264" cy="2689632"/>
          </a:xfrm>
          <a:prstGeom prst="rect">
            <a:avLst/>
          </a:prstGeom>
        </p:spPr>
      </p:pic>
      <p:cxnSp>
        <p:nvCxnSpPr>
          <p:cNvPr id="6" name="Conector recto de flecha 5"/>
          <p:cNvCxnSpPr/>
          <p:nvPr/>
        </p:nvCxnSpPr>
        <p:spPr>
          <a:xfrm>
            <a:off x="796834" y="4728754"/>
            <a:ext cx="222069" cy="235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3"/>
          <a:stretch>
            <a:fillRect/>
          </a:stretch>
        </p:blipFill>
        <p:spPr>
          <a:xfrm>
            <a:off x="130116" y="5864064"/>
            <a:ext cx="451076" cy="451076"/>
          </a:xfrm>
          <a:prstGeom prst="rect">
            <a:avLst/>
          </a:prstGeom>
        </p:spPr>
      </p:pic>
    </p:spTree>
    <p:extLst>
      <p:ext uri="{BB962C8B-B14F-4D97-AF65-F5344CB8AC3E}">
        <p14:creationId xmlns:p14="http://schemas.microsoft.com/office/powerpoint/2010/main" val="398041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Las Falacias de pertinencia</a:t>
            </a:r>
          </a:p>
        </p:txBody>
      </p:sp>
      <p:sp>
        <p:nvSpPr>
          <p:cNvPr id="3" name="Marcador de contenido 2"/>
          <p:cNvSpPr>
            <a:spLocks noGrp="1"/>
          </p:cNvSpPr>
          <p:nvPr>
            <p:ph idx="1"/>
          </p:nvPr>
        </p:nvSpPr>
        <p:spPr>
          <a:xfrm>
            <a:off x="398312" y="2155370"/>
            <a:ext cx="5897985" cy="4467497"/>
          </a:xfrm>
        </p:spPr>
        <p:txBody>
          <a:bodyPr/>
          <a:lstStyle/>
          <a:p>
            <a:pPr>
              <a:buFont typeface="Wingdings" panose="05000000000000000000" pitchFamily="2" charset="2"/>
              <a:buChar char="v"/>
            </a:pPr>
            <a:r>
              <a:rPr lang="es-ES" sz="2800" b="1" i="1" dirty="0" smtClean="0">
                <a:solidFill>
                  <a:srgbClr val="FF0000"/>
                </a:solidFill>
              </a:rPr>
              <a:t>Ad </a:t>
            </a:r>
            <a:r>
              <a:rPr lang="es-ES" sz="2800" b="1" i="1" dirty="0" err="1" smtClean="0">
                <a:solidFill>
                  <a:srgbClr val="FF0000"/>
                </a:solidFill>
              </a:rPr>
              <a:t>populum</a:t>
            </a:r>
            <a:r>
              <a:rPr lang="es-ES" sz="2800" b="1" i="1" dirty="0" smtClean="0">
                <a:solidFill>
                  <a:srgbClr val="FF0000"/>
                </a:solidFill>
              </a:rPr>
              <a:t> </a:t>
            </a:r>
            <a:r>
              <a:rPr lang="es-ES" b="1" dirty="0" smtClean="0">
                <a:solidFill>
                  <a:srgbClr val="FF0000"/>
                </a:solidFill>
              </a:rPr>
              <a:t>(al pueblo). </a:t>
            </a:r>
            <a:r>
              <a:rPr lang="es-ES" b="1" dirty="0" smtClean="0"/>
              <a:t>Consiste en la apelación a los tópicos, a lo que la gente piensa, dándolo como evidentemente verdadero.</a:t>
            </a:r>
          </a:p>
          <a:p>
            <a:pPr marL="0" indent="0">
              <a:buNone/>
            </a:pPr>
            <a:r>
              <a:rPr lang="es-ES" b="1" dirty="0" smtClean="0">
                <a:solidFill>
                  <a:srgbClr val="00B050"/>
                </a:solidFill>
              </a:rPr>
              <a:t>Ej. “Lo diga o no </a:t>
            </a:r>
            <a:r>
              <a:rPr lang="es-ES" b="1" dirty="0" err="1" smtClean="0">
                <a:solidFill>
                  <a:srgbClr val="00B050"/>
                </a:solidFill>
              </a:rPr>
              <a:t>Laócrates</a:t>
            </a:r>
            <a:r>
              <a:rPr lang="es-ES" b="1" dirty="0" smtClean="0">
                <a:solidFill>
                  <a:srgbClr val="00B050"/>
                </a:solidFill>
              </a:rPr>
              <a:t>, eso es así de toda la vida, ¡Todo el mundo lo sabe!.</a:t>
            </a:r>
          </a:p>
          <a:p>
            <a:pPr marL="0" indent="0">
              <a:buNone/>
            </a:pPr>
            <a:r>
              <a:rPr lang="es-ES" dirty="0" smtClean="0"/>
              <a:t>	Lo que “la mayoría” piense no es necesariamente la verdad.</a:t>
            </a:r>
          </a:p>
          <a:p>
            <a:pPr marL="0" indent="0">
              <a:buNone/>
            </a:pPr>
            <a:endParaRPr lang="es-ES" dirty="0"/>
          </a:p>
        </p:txBody>
      </p:sp>
      <p:cxnSp>
        <p:nvCxnSpPr>
          <p:cNvPr id="5" name="Conector recto de flecha 4"/>
          <p:cNvCxnSpPr/>
          <p:nvPr/>
        </p:nvCxnSpPr>
        <p:spPr>
          <a:xfrm>
            <a:off x="581192" y="4820194"/>
            <a:ext cx="300446" cy="195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stretch>
            <a:fillRect/>
          </a:stretch>
        </p:blipFill>
        <p:spPr>
          <a:xfrm>
            <a:off x="6616442" y="3056027"/>
            <a:ext cx="5366118" cy="2666184"/>
          </a:xfrm>
          <a:prstGeom prst="rect">
            <a:avLst/>
          </a:prstGeom>
        </p:spPr>
      </p:pic>
    </p:spTree>
    <p:extLst>
      <p:ext uri="{BB962C8B-B14F-4D97-AF65-F5344CB8AC3E}">
        <p14:creationId xmlns:p14="http://schemas.microsoft.com/office/powerpoint/2010/main" val="2043854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Las Falacias de pertinencia</a:t>
            </a:r>
          </a:p>
        </p:txBody>
      </p:sp>
      <p:sp>
        <p:nvSpPr>
          <p:cNvPr id="3" name="Marcador de contenido 2"/>
          <p:cNvSpPr>
            <a:spLocks noGrp="1"/>
          </p:cNvSpPr>
          <p:nvPr>
            <p:ph idx="1"/>
          </p:nvPr>
        </p:nvSpPr>
        <p:spPr>
          <a:xfrm>
            <a:off x="581192" y="2338250"/>
            <a:ext cx="6381311" cy="4167053"/>
          </a:xfrm>
        </p:spPr>
        <p:txBody>
          <a:bodyPr/>
          <a:lstStyle/>
          <a:p>
            <a:pPr>
              <a:buFont typeface="Wingdings" panose="05000000000000000000" pitchFamily="2" charset="2"/>
              <a:buChar char="v"/>
            </a:pPr>
            <a:r>
              <a:rPr lang="es-ES" sz="2800" b="1" i="1" dirty="0" smtClean="0">
                <a:solidFill>
                  <a:srgbClr val="FF0000"/>
                </a:solidFill>
              </a:rPr>
              <a:t>Ad </a:t>
            </a:r>
            <a:r>
              <a:rPr lang="es-ES" sz="2800" b="1" i="1" dirty="0" err="1" smtClean="0">
                <a:solidFill>
                  <a:srgbClr val="FF0000"/>
                </a:solidFill>
              </a:rPr>
              <a:t>ignoratiam</a:t>
            </a:r>
            <a:r>
              <a:rPr lang="es-ES" sz="2800" b="1" i="1" dirty="0" smtClean="0">
                <a:solidFill>
                  <a:srgbClr val="FF0000"/>
                </a:solidFill>
              </a:rPr>
              <a:t> </a:t>
            </a:r>
            <a:r>
              <a:rPr lang="es-ES" b="1" dirty="0" smtClean="0">
                <a:solidFill>
                  <a:srgbClr val="FF0000"/>
                </a:solidFill>
              </a:rPr>
              <a:t>(por ignorancia): </a:t>
            </a:r>
            <a:r>
              <a:rPr lang="es-ES" b="1" dirty="0" smtClean="0"/>
              <a:t>que recurre a dar por verdadero aquello que el oyente no puede refutar.</a:t>
            </a:r>
          </a:p>
          <a:p>
            <a:pPr marL="0" indent="0">
              <a:buNone/>
            </a:pPr>
            <a:r>
              <a:rPr lang="es-ES" b="1" dirty="0" smtClean="0">
                <a:solidFill>
                  <a:srgbClr val="00B050"/>
                </a:solidFill>
              </a:rPr>
              <a:t>Ej. “</a:t>
            </a:r>
            <a:r>
              <a:rPr lang="es-ES" b="1" dirty="0" err="1" smtClean="0">
                <a:solidFill>
                  <a:srgbClr val="00B050"/>
                </a:solidFill>
              </a:rPr>
              <a:t>Laócrates</a:t>
            </a:r>
            <a:r>
              <a:rPr lang="es-ES" b="1" dirty="0" smtClean="0">
                <a:solidFill>
                  <a:srgbClr val="00B050"/>
                </a:solidFill>
              </a:rPr>
              <a:t> habla a diario con los dioses. Y si no, ¡demuéstramelo!”</a:t>
            </a:r>
          </a:p>
          <a:p>
            <a:pPr marL="0" indent="0">
              <a:buNone/>
            </a:pPr>
            <a:r>
              <a:rPr lang="es-ES" dirty="0"/>
              <a:t>	</a:t>
            </a:r>
            <a:r>
              <a:rPr lang="es-ES" dirty="0" smtClean="0"/>
              <a:t>Se deben demostrar las afirmaciones que se hacen, no presuponer su veracidad por la imposibilidad de su refutación. Es interesante a en este sentido </a:t>
            </a:r>
            <a:r>
              <a:rPr lang="es-ES" smtClean="0"/>
              <a:t>el concepto </a:t>
            </a:r>
            <a:r>
              <a:rPr lang="es-ES" dirty="0" smtClean="0"/>
              <a:t>de “</a:t>
            </a:r>
            <a:r>
              <a:rPr lang="es-ES" dirty="0" err="1" smtClean="0"/>
              <a:t>falsabilidad</a:t>
            </a:r>
            <a:r>
              <a:rPr lang="es-ES" dirty="0" smtClean="0"/>
              <a:t>” de Popper. </a:t>
            </a:r>
          </a:p>
          <a:p>
            <a:pPr marL="0" indent="0">
              <a:buNone/>
            </a:pPr>
            <a:endParaRPr lang="es-ES" dirty="0"/>
          </a:p>
        </p:txBody>
      </p:sp>
      <p:cxnSp>
        <p:nvCxnSpPr>
          <p:cNvPr id="5" name="Conector recto de flecha 4"/>
          <p:cNvCxnSpPr/>
          <p:nvPr/>
        </p:nvCxnSpPr>
        <p:spPr>
          <a:xfrm>
            <a:off x="679269" y="4572000"/>
            <a:ext cx="352697" cy="169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stretch>
            <a:fillRect/>
          </a:stretch>
        </p:blipFill>
        <p:spPr>
          <a:xfrm>
            <a:off x="6961248" y="2957702"/>
            <a:ext cx="5082706" cy="2541353"/>
          </a:xfrm>
          <a:prstGeom prst="rect">
            <a:avLst/>
          </a:prstGeom>
        </p:spPr>
      </p:pic>
    </p:spTree>
    <p:extLst>
      <p:ext uri="{BB962C8B-B14F-4D97-AF65-F5344CB8AC3E}">
        <p14:creationId xmlns:p14="http://schemas.microsoft.com/office/powerpoint/2010/main" val="279546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Las Falacias de pertinencia</a:t>
            </a:r>
          </a:p>
        </p:txBody>
      </p:sp>
      <p:sp>
        <p:nvSpPr>
          <p:cNvPr id="3" name="Marcador de contenido 2"/>
          <p:cNvSpPr>
            <a:spLocks noGrp="1"/>
          </p:cNvSpPr>
          <p:nvPr>
            <p:ph idx="1"/>
          </p:nvPr>
        </p:nvSpPr>
        <p:spPr>
          <a:xfrm>
            <a:off x="581192" y="1920240"/>
            <a:ext cx="5623665" cy="4702629"/>
          </a:xfrm>
        </p:spPr>
        <p:txBody>
          <a:bodyPr/>
          <a:lstStyle/>
          <a:p>
            <a:pPr>
              <a:buFont typeface="Wingdings" panose="05000000000000000000" pitchFamily="2" charset="2"/>
              <a:buChar char="v"/>
            </a:pPr>
            <a:r>
              <a:rPr lang="es-ES" sz="2800" b="1" i="1" dirty="0" smtClean="0">
                <a:solidFill>
                  <a:srgbClr val="FF0000"/>
                </a:solidFill>
              </a:rPr>
              <a:t>Tu </a:t>
            </a:r>
            <a:r>
              <a:rPr lang="es-ES" sz="2800" b="1" i="1" dirty="0" err="1" smtClean="0">
                <a:solidFill>
                  <a:srgbClr val="FF0000"/>
                </a:solidFill>
              </a:rPr>
              <a:t>quoque</a:t>
            </a:r>
            <a:r>
              <a:rPr lang="es-ES" sz="2800" b="1" i="1" dirty="0" smtClean="0">
                <a:solidFill>
                  <a:srgbClr val="FF0000"/>
                </a:solidFill>
              </a:rPr>
              <a:t> </a:t>
            </a:r>
            <a:r>
              <a:rPr lang="es-ES" b="1" dirty="0" smtClean="0">
                <a:solidFill>
                  <a:srgbClr val="FF0000"/>
                </a:solidFill>
              </a:rPr>
              <a:t>(recurso a la hipocresía o tú también): </a:t>
            </a:r>
            <a:r>
              <a:rPr lang="es-ES" dirty="0" smtClean="0"/>
              <a:t>implica contrarrestar una acusación con otra, para desviar la atención del argumento original.</a:t>
            </a:r>
          </a:p>
          <a:p>
            <a:pPr marL="0" indent="0">
              <a:buNone/>
            </a:pPr>
            <a:r>
              <a:rPr lang="es-ES" b="1" dirty="0" smtClean="0">
                <a:solidFill>
                  <a:srgbClr val="00B050"/>
                </a:solidFill>
              </a:rPr>
              <a:t>Ej. John </a:t>
            </a:r>
            <a:r>
              <a:rPr lang="es-ES" b="1" dirty="0">
                <a:solidFill>
                  <a:srgbClr val="00B050"/>
                </a:solidFill>
              </a:rPr>
              <a:t>dice: “</a:t>
            </a:r>
            <a:r>
              <a:rPr lang="es-ES" b="1" i="1" dirty="0">
                <a:solidFill>
                  <a:srgbClr val="00B050"/>
                </a:solidFill>
              </a:rPr>
              <a:t>Este hombre está equivocado porque no tiene integridad; solo pregúntale por qué fue despedido de su último trabajo</a:t>
            </a:r>
            <a:r>
              <a:rPr lang="es-ES" b="1" dirty="0">
                <a:solidFill>
                  <a:srgbClr val="00B050"/>
                </a:solidFill>
              </a:rPr>
              <a:t>”, a lo que Jack replica, “</a:t>
            </a:r>
            <a:r>
              <a:rPr lang="es-ES" b="1" i="1" dirty="0">
                <a:solidFill>
                  <a:srgbClr val="00B050"/>
                </a:solidFill>
              </a:rPr>
              <a:t>Y ¿qué pasa con lo que hablamos de la prima que te llevaste el año pasado a pesar de que se despidió a la mitad de tu compañía</a:t>
            </a:r>
            <a:r>
              <a:rPr lang="es-ES" b="1" i="1" dirty="0" smtClean="0">
                <a:solidFill>
                  <a:srgbClr val="00B050"/>
                </a:solidFill>
              </a:rPr>
              <a:t>?</a:t>
            </a:r>
            <a:r>
              <a:rPr lang="es-ES" b="1" dirty="0" smtClean="0">
                <a:solidFill>
                  <a:srgbClr val="00B050"/>
                </a:solidFill>
              </a:rPr>
              <a:t>”</a:t>
            </a:r>
          </a:p>
          <a:p>
            <a:pPr marL="0" indent="0">
              <a:buNone/>
            </a:pPr>
            <a:r>
              <a:rPr lang="es-ES" dirty="0" smtClean="0">
                <a:solidFill>
                  <a:schemeClr val="tx1"/>
                </a:solidFill>
              </a:rPr>
              <a:t>	El hecho de que se haya dado el caso de que una persona haya estado equivocada en una ocasión no invalida un argumento posterior ni valida un argumento propio.</a:t>
            </a:r>
            <a:endParaRPr lang="es-ES" dirty="0">
              <a:solidFill>
                <a:schemeClr val="tx1"/>
              </a:solidFill>
            </a:endParaRPr>
          </a:p>
        </p:txBody>
      </p:sp>
      <p:pic>
        <p:nvPicPr>
          <p:cNvPr id="4" name="Imagen 3"/>
          <p:cNvPicPr>
            <a:picLocks noChangeAspect="1"/>
          </p:cNvPicPr>
          <p:nvPr/>
        </p:nvPicPr>
        <p:blipFill>
          <a:blip r:embed="rId2"/>
          <a:stretch>
            <a:fillRect/>
          </a:stretch>
        </p:blipFill>
        <p:spPr>
          <a:xfrm>
            <a:off x="6858000" y="2442737"/>
            <a:ext cx="4752808" cy="4085058"/>
          </a:xfrm>
          <a:prstGeom prst="rect">
            <a:avLst/>
          </a:prstGeom>
        </p:spPr>
      </p:pic>
      <p:cxnSp>
        <p:nvCxnSpPr>
          <p:cNvPr id="6" name="Conector recto de flecha 5"/>
          <p:cNvCxnSpPr/>
          <p:nvPr/>
        </p:nvCxnSpPr>
        <p:spPr>
          <a:xfrm>
            <a:off x="757646" y="5264331"/>
            <a:ext cx="235131" cy="20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166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Las falacias de datos insuficientes</a:t>
            </a:r>
            <a:endParaRPr lang="es-ES" dirty="0"/>
          </a:p>
        </p:txBody>
      </p:sp>
      <p:sp>
        <p:nvSpPr>
          <p:cNvPr id="3" name="Marcador de contenido 2"/>
          <p:cNvSpPr>
            <a:spLocks noGrp="1"/>
          </p:cNvSpPr>
          <p:nvPr>
            <p:ph idx="1"/>
          </p:nvPr>
        </p:nvSpPr>
        <p:spPr>
          <a:xfrm>
            <a:off x="235132" y="3164479"/>
            <a:ext cx="6675119" cy="3366949"/>
          </a:xfrm>
        </p:spPr>
        <p:txBody>
          <a:bodyPr>
            <a:normAutofit/>
          </a:bodyPr>
          <a:lstStyle/>
          <a:p>
            <a:pPr>
              <a:buFont typeface="Wingdings" panose="05000000000000000000" pitchFamily="2" charset="2"/>
              <a:buChar char="Ø"/>
            </a:pPr>
            <a:r>
              <a:rPr lang="es-ES" sz="2000" b="1" dirty="0" smtClean="0">
                <a:solidFill>
                  <a:srgbClr val="FF0000"/>
                </a:solidFill>
              </a:rPr>
              <a:t>Generalización inadecuada. </a:t>
            </a:r>
            <a:r>
              <a:rPr lang="es-ES" b="1" dirty="0" smtClean="0">
                <a:solidFill>
                  <a:schemeClr val="tx1"/>
                </a:solidFill>
              </a:rPr>
              <a:t>Se produce en argumentos, normalmente inductivos, que en su conclusión incluyen una generalización –proposición más general que las premisas de las que procede-, pero de forma irregular porque rebasa los límites de las premisas.</a:t>
            </a:r>
          </a:p>
          <a:p>
            <a:pPr marL="0" indent="0">
              <a:buNone/>
            </a:pPr>
            <a:r>
              <a:rPr lang="es-ES" b="1" dirty="0" smtClean="0">
                <a:solidFill>
                  <a:srgbClr val="00B050"/>
                </a:solidFill>
              </a:rPr>
              <a:t>Ej. Atenienses, he conocido a muchos macedonios en mi vida y en todos ellos descubrí gusto por la insidia: creedme si os digo que todos los macedonios son insidiosos por naturaleza</a:t>
            </a:r>
          </a:p>
          <a:p>
            <a:pPr marL="0" indent="0">
              <a:buNone/>
            </a:pPr>
            <a:r>
              <a:rPr lang="es-ES" dirty="0" smtClean="0">
                <a:solidFill>
                  <a:schemeClr val="tx1"/>
                </a:solidFill>
              </a:rPr>
              <a:t>	No podemos extraer una conclusión mucho más amplia que las premisas.</a:t>
            </a:r>
            <a:endParaRPr lang="es-ES" dirty="0">
              <a:solidFill>
                <a:schemeClr val="tx1"/>
              </a:solidFill>
            </a:endParaRPr>
          </a:p>
        </p:txBody>
      </p:sp>
      <p:sp>
        <p:nvSpPr>
          <p:cNvPr id="5" name="CuadroTexto 4"/>
          <p:cNvSpPr txBox="1"/>
          <p:nvPr/>
        </p:nvSpPr>
        <p:spPr>
          <a:xfrm>
            <a:off x="581192" y="1964150"/>
            <a:ext cx="10731242" cy="1200329"/>
          </a:xfrm>
          <a:prstGeom prst="rect">
            <a:avLst/>
          </a:prstGeom>
          <a:noFill/>
        </p:spPr>
        <p:txBody>
          <a:bodyPr wrap="square" rtlCol="0">
            <a:spAutoFit/>
          </a:bodyPr>
          <a:lstStyle/>
          <a:p>
            <a:r>
              <a:rPr lang="es-ES" b="1" dirty="0" smtClean="0">
                <a:solidFill>
                  <a:srgbClr val="FFC000"/>
                </a:solidFill>
              </a:rPr>
              <a:t>Es </a:t>
            </a:r>
            <a:r>
              <a:rPr lang="es-ES" b="1" dirty="0">
                <a:solidFill>
                  <a:srgbClr val="FFC000"/>
                </a:solidFill>
              </a:rPr>
              <a:t>la acción de citar casos individuales o datos que parecen confirmar la verdad de una cierta posición o proposición, a la vez que se ignora una importante cantidad de evidencia de casos relacionados o información que puede contradecir la proposición.</a:t>
            </a:r>
          </a:p>
          <a:p>
            <a:endParaRPr lang="es-ES" dirty="0"/>
          </a:p>
        </p:txBody>
      </p:sp>
      <p:sp>
        <p:nvSpPr>
          <p:cNvPr id="6" name="Flecha derecha 5"/>
          <p:cNvSpPr/>
          <p:nvPr/>
        </p:nvSpPr>
        <p:spPr>
          <a:xfrm>
            <a:off x="235132" y="2090057"/>
            <a:ext cx="346060" cy="209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rotWithShape="1">
          <a:blip r:embed="rId2"/>
          <a:srcRect l="1937" t="21814" r="29306"/>
          <a:stretch/>
        </p:blipFill>
        <p:spPr>
          <a:xfrm>
            <a:off x="7661260" y="3141625"/>
            <a:ext cx="3997234" cy="3412658"/>
          </a:xfrm>
          <a:prstGeom prst="rect">
            <a:avLst/>
          </a:prstGeom>
        </p:spPr>
      </p:pic>
      <p:cxnSp>
        <p:nvCxnSpPr>
          <p:cNvPr id="11" name="Conector recto de flecha 10"/>
          <p:cNvCxnSpPr/>
          <p:nvPr/>
        </p:nvCxnSpPr>
        <p:spPr>
          <a:xfrm>
            <a:off x="408162" y="5799909"/>
            <a:ext cx="297232" cy="248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439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TM03457464[[fn=Dividendo]]</Template>
  <TotalTime>670</TotalTime>
  <Words>984</Words>
  <Application>Microsoft Office PowerPoint</Application>
  <PresentationFormat>Panorámica</PresentationFormat>
  <Paragraphs>81</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Courier New</vt:lpstr>
      <vt:lpstr>Gill Sans MT</vt:lpstr>
      <vt:lpstr>Wingdings</vt:lpstr>
      <vt:lpstr>Wingdings 2</vt:lpstr>
      <vt:lpstr>Dividendo</vt:lpstr>
      <vt:lpstr>Las falacias y paradojas</vt:lpstr>
      <vt:lpstr>Las falacias de pertinencia</vt:lpstr>
      <vt:lpstr>Las falacias de pertinencia</vt:lpstr>
      <vt:lpstr>Las Falacias de pertinencia</vt:lpstr>
      <vt:lpstr>Las Falacias de pertinencia</vt:lpstr>
      <vt:lpstr>Las Falacias de pertinencia</vt:lpstr>
      <vt:lpstr>Las Falacias de pertinencia</vt:lpstr>
      <vt:lpstr>Las Falacias de pertinencia</vt:lpstr>
      <vt:lpstr>Las falacias de datos insuficientes</vt:lpstr>
      <vt:lpstr>Las falacias de datos insuficientes</vt:lpstr>
      <vt:lpstr>Las falacias de datos insuficientes</vt:lpstr>
      <vt:lpstr>Otras falacias</vt:lpstr>
      <vt:lpstr>Otras falacias</vt:lpstr>
      <vt:lpstr>Otras falacias</vt:lpstr>
      <vt:lpstr>Otras falacias</vt:lpstr>
      <vt:lpstr>paradojas</vt:lpstr>
      <vt:lpstr>paradoja</vt:lpstr>
      <vt:lpstr>Paradoja de teseo</vt:lpstr>
      <vt:lpstr>Paradoja de russell</vt:lpstr>
      <vt:lpstr>Paradojas semánticas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falacias y paradojas</dc:title>
  <dc:creator>Mireya Ferrer de Oya</dc:creator>
  <cp:lastModifiedBy>Mireya Ferrer de Oya</cp:lastModifiedBy>
  <cp:revision>43</cp:revision>
  <dcterms:created xsi:type="dcterms:W3CDTF">2018-12-12T08:34:08Z</dcterms:created>
  <dcterms:modified xsi:type="dcterms:W3CDTF">2018-12-19T09:01:29Z</dcterms:modified>
</cp:coreProperties>
</file>