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6/1/2018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6/1/2018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6/1/2018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6/1/2018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6/1/2018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6/1/2018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Ética III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Ud. 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8769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0263" y="0"/>
            <a:ext cx="10657985" cy="1239665"/>
          </a:xfrm>
        </p:spPr>
        <p:txBody>
          <a:bodyPr/>
          <a:lstStyle/>
          <a:p>
            <a:r>
              <a:rPr lang="es-ES" dirty="0" smtClean="0"/>
              <a:t>La justicia como virtud ético-política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65761" y="1239665"/>
            <a:ext cx="11234056" cy="5422392"/>
          </a:xfrm>
        </p:spPr>
        <p:txBody>
          <a:bodyPr>
            <a:normAutofit fontScale="92500" lnSpcReduction="10000"/>
          </a:bodyPr>
          <a:lstStyle/>
          <a:p>
            <a:r>
              <a:rPr lang="es-ES" b="1" dirty="0" smtClean="0"/>
              <a:t>Siglo</a:t>
            </a:r>
            <a:r>
              <a:rPr lang="es-ES" b="1" dirty="0" smtClean="0">
                <a:solidFill>
                  <a:srgbClr val="FF0000"/>
                </a:solidFill>
              </a:rPr>
              <a:t> XX      </a:t>
            </a:r>
            <a:r>
              <a:rPr lang="es-ES" dirty="0" smtClean="0"/>
              <a:t>una serie de </a:t>
            </a:r>
            <a:r>
              <a:rPr lang="es-ES" b="1" dirty="0" smtClean="0"/>
              <a:t>intelectuales de diversos países</a:t>
            </a:r>
            <a:r>
              <a:rPr lang="es-ES" dirty="0" smtClean="0"/>
              <a:t>, conscientes de que los </a:t>
            </a:r>
            <a:r>
              <a:rPr lang="es-ES" b="1" dirty="0" smtClean="0">
                <a:solidFill>
                  <a:srgbClr val="00B050"/>
                </a:solidFill>
              </a:rPr>
              <a:t>intereses de los diferentes individuos en la vida no son los mismos      </a:t>
            </a:r>
            <a:r>
              <a:rPr lang="es-ES" dirty="0" smtClean="0"/>
              <a:t>además, en muchas ocasiones son </a:t>
            </a:r>
            <a:r>
              <a:rPr lang="es-ES" b="1" dirty="0" smtClean="0">
                <a:solidFill>
                  <a:srgbClr val="00B050"/>
                </a:solidFill>
              </a:rPr>
              <a:t>antagónicos y </a:t>
            </a:r>
            <a:r>
              <a:rPr lang="es-ES" dirty="0" smtClean="0">
                <a:solidFill>
                  <a:srgbClr val="FF0000"/>
                </a:solidFill>
              </a:rPr>
              <a:t>opuestos     enlazan la reflexión ética con la política </a:t>
            </a:r>
            <a:r>
              <a:rPr lang="es-ES" dirty="0" smtClean="0"/>
              <a:t>y se esfuerzan en </a:t>
            </a:r>
            <a:r>
              <a:rPr lang="es-ES" b="1" dirty="0" smtClean="0"/>
              <a:t>construir sociedades bien organizadas    </a:t>
            </a:r>
            <a:r>
              <a:rPr lang="es-ES" dirty="0" smtClean="0">
                <a:solidFill>
                  <a:srgbClr val="00B050"/>
                </a:solidFill>
              </a:rPr>
              <a:t> sociedades justas      </a:t>
            </a:r>
            <a:r>
              <a:rPr lang="es-ES" dirty="0" smtClean="0"/>
              <a:t>en la que todos los seres humanos puedan desarrollarse y vivir como personas. </a:t>
            </a:r>
          </a:p>
          <a:p>
            <a:endParaRPr lang="es-ES" dirty="0"/>
          </a:p>
          <a:p>
            <a:r>
              <a:rPr lang="es-ES" b="1" i="1" dirty="0" smtClean="0">
                <a:solidFill>
                  <a:srgbClr val="00B050"/>
                </a:solidFill>
              </a:rPr>
              <a:t>Una teoría de la justicia </a:t>
            </a:r>
            <a:r>
              <a:rPr lang="es-ES" dirty="0" smtClean="0"/>
              <a:t>(1971)      </a:t>
            </a:r>
            <a:r>
              <a:rPr lang="es-ES" sz="2400" b="1" dirty="0" smtClean="0">
                <a:solidFill>
                  <a:srgbClr val="FF0000"/>
                </a:solidFill>
              </a:rPr>
              <a:t>John </a:t>
            </a:r>
            <a:r>
              <a:rPr lang="es-ES" sz="2400" b="1" dirty="0" err="1" smtClean="0">
                <a:solidFill>
                  <a:srgbClr val="FF0000"/>
                </a:solidFill>
              </a:rPr>
              <a:t>Rawls</a:t>
            </a:r>
            <a:r>
              <a:rPr lang="es-ES" sz="2400" b="1" dirty="0" smtClean="0">
                <a:solidFill>
                  <a:srgbClr val="FF0000"/>
                </a:solidFill>
              </a:rPr>
              <a:t>     </a:t>
            </a:r>
            <a:r>
              <a:rPr lang="es-ES" dirty="0" smtClean="0"/>
              <a:t>donde reelabora una </a:t>
            </a:r>
            <a:r>
              <a:rPr lang="es-ES" b="1" dirty="0" smtClean="0">
                <a:solidFill>
                  <a:srgbClr val="00B050"/>
                </a:solidFill>
              </a:rPr>
              <a:t>teoría </a:t>
            </a:r>
            <a:r>
              <a:rPr lang="es-ES" b="1" dirty="0" err="1" smtClean="0">
                <a:solidFill>
                  <a:srgbClr val="00B050"/>
                </a:solidFill>
              </a:rPr>
              <a:t>contractualista</a:t>
            </a:r>
            <a:r>
              <a:rPr lang="es-ES" b="1" dirty="0" smtClean="0">
                <a:solidFill>
                  <a:srgbClr val="00B050"/>
                </a:solidFill>
              </a:rPr>
              <a:t> de la sociedad </a:t>
            </a:r>
            <a:r>
              <a:rPr lang="es-ES" b="1" dirty="0" smtClean="0">
                <a:solidFill>
                  <a:srgbClr val="FF0000"/>
                </a:solidFill>
              </a:rPr>
              <a:t>    </a:t>
            </a:r>
            <a:r>
              <a:rPr lang="es-ES" dirty="0" smtClean="0"/>
              <a:t>fin: dar una solución </a:t>
            </a:r>
            <a:r>
              <a:rPr lang="es-ES" b="1" dirty="0" smtClean="0"/>
              <a:t>al enfrentamiento que se planta en las modernas sociedades democráticas entre</a:t>
            </a:r>
            <a:r>
              <a:rPr lang="es-ES" b="1" dirty="0" smtClean="0">
                <a:solidFill>
                  <a:srgbClr val="FF0000"/>
                </a:solidFill>
              </a:rPr>
              <a:t> </a:t>
            </a:r>
            <a:r>
              <a:rPr lang="es-ES" b="1" dirty="0" smtClean="0">
                <a:solidFill>
                  <a:srgbClr val="00B050"/>
                </a:solidFill>
              </a:rPr>
              <a:t>igualdad</a:t>
            </a:r>
            <a:r>
              <a:rPr lang="es-ES" dirty="0" smtClean="0"/>
              <a:t> y </a:t>
            </a:r>
            <a:r>
              <a:rPr lang="es-ES" b="1" dirty="0" smtClean="0">
                <a:solidFill>
                  <a:srgbClr val="00B050"/>
                </a:solidFill>
              </a:rPr>
              <a:t>libertad</a:t>
            </a:r>
            <a:r>
              <a:rPr lang="es-ES" b="1" dirty="0" smtClean="0">
                <a:solidFill>
                  <a:srgbClr val="FF0000"/>
                </a:solidFill>
              </a:rPr>
              <a:t>       </a:t>
            </a:r>
            <a:r>
              <a:rPr lang="es-ES" dirty="0" smtClean="0"/>
              <a:t>se hace de la </a:t>
            </a:r>
            <a:r>
              <a:rPr lang="es-ES" b="1" dirty="0" smtClean="0">
                <a:solidFill>
                  <a:srgbClr val="FFC000"/>
                </a:solidFill>
              </a:rPr>
              <a:t>justicia una virtud que se encuentra en la base tanto de la ética como de la política.</a:t>
            </a:r>
          </a:p>
          <a:p>
            <a:endParaRPr lang="es-ES" sz="2400" b="1" dirty="0">
              <a:solidFill>
                <a:srgbClr val="FFC000"/>
              </a:solidFill>
            </a:endParaRPr>
          </a:p>
          <a:p>
            <a:r>
              <a:rPr lang="es-ES" dirty="0" smtClean="0"/>
              <a:t>En la línea de Kant, concibe el </a:t>
            </a:r>
            <a:r>
              <a:rPr lang="es-ES" b="1" dirty="0" smtClean="0">
                <a:solidFill>
                  <a:srgbClr val="00B050"/>
                </a:solidFill>
              </a:rPr>
              <a:t>contrato social </a:t>
            </a:r>
            <a:r>
              <a:rPr lang="es-ES" dirty="0" smtClean="0"/>
              <a:t>como un pacto </a:t>
            </a:r>
            <a:r>
              <a:rPr lang="es-ES" b="1" dirty="0" smtClean="0">
                <a:solidFill>
                  <a:srgbClr val="00B050"/>
                </a:solidFill>
              </a:rPr>
              <a:t>fundacional, imparcial y razonable</a:t>
            </a:r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dirty="0" smtClean="0"/>
              <a:t>El pacto posee </a:t>
            </a:r>
            <a:r>
              <a:rPr lang="es-ES" b="1" dirty="0" smtClean="0">
                <a:solidFill>
                  <a:srgbClr val="FF0000"/>
                </a:solidFill>
              </a:rPr>
              <a:t>dos vertientes</a:t>
            </a:r>
            <a:r>
              <a:rPr lang="es-ES" dirty="0" smtClean="0"/>
              <a:t>:</a:t>
            </a:r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dirty="0" smtClean="0"/>
              <a:t>1. se establecen en él </a:t>
            </a:r>
            <a:r>
              <a:rPr lang="es-ES" b="1" dirty="0" smtClean="0"/>
              <a:t>los principios de justicia que ha de regir la estructura de la sociedad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dirty="0" smtClean="0"/>
              <a:t>2. Los </a:t>
            </a:r>
            <a:r>
              <a:rPr lang="es-ES" b="1" dirty="0" smtClean="0"/>
              <a:t>procedimientos racionales y los criterios que hay que seguir para aplicar esos criterios.</a:t>
            </a:r>
            <a:endParaRPr lang="es-ES" b="1" dirty="0"/>
          </a:p>
        </p:txBody>
      </p:sp>
      <p:cxnSp>
        <p:nvCxnSpPr>
          <p:cNvPr id="5" name="Conector recto de flecha 4"/>
          <p:cNvCxnSpPr/>
          <p:nvPr/>
        </p:nvCxnSpPr>
        <p:spPr>
          <a:xfrm>
            <a:off x="1672046" y="1384663"/>
            <a:ext cx="3396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 flipV="1">
            <a:off x="7027817" y="1645920"/>
            <a:ext cx="326572" cy="13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>
            <a:off x="3357154" y="1854926"/>
            <a:ext cx="2481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/>
          <p:nvPr/>
        </p:nvCxnSpPr>
        <p:spPr>
          <a:xfrm>
            <a:off x="4036423" y="2076994"/>
            <a:ext cx="3396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>
            <a:off x="6374675" y="2076994"/>
            <a:ext cx="3004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>
            <a:off x="4167051" y="3135085"/>
            <a:ext cx="3396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/>
          <p:nvPr/>
        </p:nvCxnSpPr>
        <p:spPr>
          <a:xfrm flipV="1">
            <a:off x="6035040" y="3122023"/>
            <a:ext cx="339635" cy="13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/>
          <p:cNvCxnSpPr/>
          <p:nvPr/>
        </p:nvCxnSpPr>
        <p:spPr>
          <a:xfrm>
            <a:off x="6675121" y="3566160"/>
            <a:ext cx="352696" cy="261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/>
          <p:nvPr/>
        </p:nvCxnSpPr>
        <p:spPr>
          <a:xfrm>
            <a:off x="992777" y="5081451"/>
            <a:ext cx="287383" cy="1828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de flecha 5"/>
          <p:cNvCxnSpPr/>
          <p:nvPr/>
        </p:nvCxnSpPr>
        <p:spPr>
          <a:xfrm>
            <a:off x="2338251" y="3383280"/>
            <a:ext cx="3004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159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7018" y="118872"/>
            <a:ext cx="10723299" cy="1252728"/>
          </a:xfrm>
        </p:spPr>
        <p:txBody>
          <a:bodyPr/>
          <a:lstStyle/>
          <a:p>
            <a:r>
              <a:rPr lang="es-ES" dirty="0"/>
              <a:t>La justicia como virtud ético-política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87383" y="1136469"/>
            <a:ext cx="10840866" cy="5721531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Para</a:t>
            </a:r>
            <a:r>
              <a:rPr lang="es-ES" b="1" dirty="0" smtClean="0"/>
              <a:t> fundamentar </a:t>
            </a:r>
            <a:r>
              <a:rPr lang="es-ES" dirty="0" smtClean="0"/>
              <a:t>el pacto, lo primero que hace es </a:t>
            </a:r>
            <a:r>
              <a:rPr lang="es-ES" b="1" dirty="0" smtClean="0">
                <a:solidFill>
                  <a:srgbClr val="00B050"/>
                </a:solidFill>
              </a:rPr>
              <a:t>determinar la situación en la que deben estar todos los participantes en el acuerdo</a:t>
            </a:r>
            <a:r>
              <a:rPr lang="es-ES" dirty="0" smtClean="0"/>
              <a:t>     con el propósito de elegir las </a:t>
            </a:r>
            <a:r>
              <a:rPr lang="es-ES" b="1" dirty="0" smtClean="0">
                <a:solidFill>
                  <a:srgbClr val="00B050"/>
                </a:solidFill>
              </a:rPr>
              <a:t>condiciones óptimas de racionalidad y de sentido </a:t>
            </a:r>
            <a:r>
              <a:rPr lang="es-ES" dirty="0" smtClean="0"/>
              <a:t>moral para poder elegir.</a:t>
            </a:r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dirty="0" smtClean="0"/>
              <a:t>En primer lugar, intentó abordar esta teoría desde el </a:t>
            </a:r>
            <a:r>
              <a:rPr lang="es-ES" dirty="0" smtClean="0">
                <a:solidFill>
                  <a:srgbClr val="FF0000"/>
                </a:solidFill>
              </a:rPr>
              <a:t>“egoísmo racional”     </a:t>
            </a:r>
            <a:r>
              <a:rPr lang="es-ES" dirty="0" smtClean="0"/>
              <a:t>en el pacto, </a:t>
            </a:r>
            <a:r>
              <a:rPr lang="es-ES" b="1" dirty="0" smtClean="0"/>
              <a:t>cada uno buscaría la mejor salida para él  </a:t>
            </a:r>
            <a:r>
              <a:rPr lang="es-ES" dirty="0" smtClean="0"/>
              <a:t>  pero la falta de sentido moral de esta decisión le llevó a adoptar una posición anterior a toda posición concreta 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dirty="0" smtClean="0"/>
              <a:t>		 </a:t>
            </a:r>
            <a:r>
              <a:rPr lang="es-ES" b="1" dirty="0" smtClean="0">
                <a:solidFill>
                  <a:srgbClr val="FF0000"/>
                </a:solidFill>
              </a:rPr>
              <a:t>“EL VELO DE LA IGNORANCIA”</a:t>
            </a:r>
          </a:p>
          <a:p>
            <a:pPr marL="0" indent="0">
              <a:buNone/>
            </a:pPr>
            <a:r>
              <a:rPr lang="es-ES" b="1" dirty="0">
                <a:solidFill>
                  <a:srgbClr val="FF0000"/>
                </a:solidFill>
              </a:rPr>
              <a:t>	</a:t>
            </a:r>
            <a:r>
              <a:rPr lang="es-ES" b="1" dirty="0" smtClean="0">
                <a:solidFill>
                  <a:srgbClr val="FFC000"/>
                </a:solidFill>
              </a:rPr>
              <a:t>Este se da cuando los que realizan el acuerdo desconocen el lugar de cada uno en la sociedad, la clase y el status social, las dotes naturales e, incluso, el plan de vida personal y la concepción del bien de cada uno.</a:t>
            </a:r>
          </a:p>
          <a:p>
            <a:pPr marL="0" indent="0">
              <a:buNone/>
            </a:pPr>
            <a:endParaRPr lang="es-ES" b="1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s-ES" dirty="0" smtClean="0"/>
              <a:t>Se pretende de sesta </a:t>
            </a:r>
            <a:r>
              <a:rPr lang="es-ES" b="1" dirty="0" smtClean="0"/>
              <a:t>manera liberar del egoísmo a los que elaboran el contrato     </a:t>
            </a:r>
            <a:r>
              <a:rPr lang="es-ES" dirty="0" smtClean="0"/>
              <a:t>de modo que puedan participar </a:t>
            </a:r>
            <a:r>
              <a:rPr lang="es-ES" b="1" dirty="0" smtClean="0">
                <a:solidFill>
                  <a:srgbClr val="00B050"/>
                </a:solidFill>
              </a:rPr>
              <a:t>en condiciones de imparcialidad </a:t>
            </a:r>
            <a:r>
              <a:rPr lang="es-ES" dirty="0" smtClean="0"/>
              <a:t>en la elaboración de los principios que rigen una sociedad     </a:t>
            </a:r>
            <a:r>
              <a:rPr lang="es-ES" b="1" dirty="0" smtClean="0">
                <a:solidFill>
                  <a:srgbClr val="FF0000"/>
                </a:solidFill>
              </a:rPr>
              <a:t>justicia entendida como imparcialidad     </a:t>
            </a:r>
            <a:r>
              <a:rPr lang="es-ES" dirty="0" smtClean="0"/>
              <a:t>noción de justicia procedimental (depende del procedimiento mediante el que se establece).</a:t>
            </a:r>
          </a:p>
          <a:p>
            <a:pPr marL="0" indent="0">
              <a:buNone/>
            </a:pPr>
            <a:r>
              <a:rPr lang="es-ES" b="1" dirty="0" smtClean="0"/>
              <a:t>	La posición original de los realizadores del pacto aseguran unos principios de justicia en los que se garantiza la cooperación social de una forma superior a la que lo haría el criterio de utilidad.</a:t>
            </a:r>
          </a:p>
        </p:txBody>
      </p:sp>
      <p:cxnSp>
        <p:nvCxnSpPr>
          <p:cNvPr id="5" name="Conector recto de flecha 4"/>
          <p:cNvCxnSpPr/>
          <p:nvPr/>
        </p:nvCxnSpPr>
        <p:spPr>
          <a:xfrm>
            <a:off x="5616376" y="1489166"/>
            <a:ext cx="1959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>
            <a:off x="796834" y="2018212"/>
            <a:ext cx="404949" cy="2220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>
            <a:off x="9248503" y="2220686"/>
            <a:ext cx="2873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echa abajo 9"/>
          <p:cNvSpPr/>
          <p:nvPr/>
        </p:nvSpPr>
        <p:spPr>
          <a:xfrm>
            <a:off x="5159829" y="4441371"/>
            <a:ext cx="554519" cy="3657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Flecha abajo 10"/>
          <p:cNvSpPr/>
          <p:nvPr/>
        </p:nvSpPr>
        <p:spPr>
          <a:xfrm>
            <a:off x="5251269" y="2795451"/>
            <a:ext cx="365107" cy="3788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3" name="Conector recto de flecha 12"/>
          <p:cNvCxnSpPr/>
          <p:nvPr/>
        </p:nvCxnSpPr>
        <p:spPr>
          <a:xfrm>
            <a:off x="9535886" y="4990011"/>
            <a:ext cx="2743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>
            <a:off x="3017520" y="5447211"/>
            <a:ext cx="274320" cy="261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/>
          <p:nvPr/>
        </p:nvCxnSpPr>
        <p:spPr>
          <a:xfrm>
            <a:off x="5251269" y="2389197"/>
            <a:ext cx="3651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/>
          <p:cNvCxnSpPr/>
          <p:nvPr/>
        </p:nvCxnSpPr>
        <p:spPr>
          <a:xfrm>
            <a:off x="627018" y="5904411"/>
            <a:ext cx="574765" cy="1567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/>
          <p:nvPr/>
        </p:nvCxnSpPr>
        <p:spPr>
          <a:xfrm>
            <a:off x="7929154" y="5447211"/>
            <a:ext cx="2481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082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922" y="118872"/>
            <a:ext cx="11482251" cy="1030659"/>
          </a:xfrm>
        </p:spPr>
        <p:txBody>
          <a:bodyPr/>
          <a:lstStyle/>
          <a:p>
            <a:r>
              <a:rPr lang="es-ES" dirty="0"/>
              <a:t>La justicia como virtud ético-política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61703" y="1410789"/>
            <a:ext cx="11377747" cy="5447211"/>
          </a:xfrm>
        </p:spPr>
        <p:txBody>
          <a:bodyPr>
            <a:normAutofit/>
          </a:bodyPr>
          <a:lstStyle/>
          <a:p>
            <a:r>
              <a:rPr lang="es-ES" dirty="0" smtClean="0"/>
              <a:t>Los dos </a:t>
            </a:r>
            <a:r>
              <a:rPr lang="es-ES" sz="2400" b="1" dirty="0" smtClean="0">
                <a:solidFill>
                  <a:srgbClr val="FF0000"/>
                </a:solidFill>
              </a:rPr>
              <a:t>principios fundamentales </a:t>
            </a:r>
            <a:r>
              <a:rPr lang="es-ES" dirty="0" smtClean="0"/>
              <a:t>de justicia establecidos en el pacto fundacional son:</a:t>
            </a:r>
          </a:p>
          <a:p>
            <a:pPr marL="0" indent="0">
              <a:buNone/>
            </a:pPr>
            <a:r>
              <a:rPr lang="es-ES" b="1" dirty="0"/>
              <a:t>	</a:t>
            </a:r>
            <a:r>
              <a:rPr lang="es-ES" b="1" dirty="0" smtClean="0"/>
              <a:t>a) “Toda persona posee </a:t>
            </a:r>
            <a:r>
              <a:rPr lang="es-ES" b="1" dirty="0" smtClean="0">
                <a:solidFill>
                  <a:srgbClr val="00B050"/>
                </a:solidFill>
              </a:rPr>
              <a:t>igual derecho a la más amplia libertad</a:t>
            </a:r>
            <a:r>
              <a:rPr lang="es-ES" b="1" dirty="0" smtClean="0"/>
              <a:t>, compatible con una igual libertad para todos.”</a:t>
            </a:r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b="1" dirty="0" smtClean="0"/>
              <a:t>b) Las </a:t>
            </a:r>
            <a:r>
              <a:rPr lang="es-ES" b="1" dirty="0" smtClean="0">
                <a:solidFill>
                  <a:srgbClr val="00B050"/>
                </a:solidFill>
              </a:rPr>
              <a:t>desigualdades</a:t>
            </a:r>
            <a:r>
              <a:rPr lang="es-ES" b="1" dirty="0" smtClean="0"/>
              <a:t> solo se pueden aceptar si es razonable esperar, primero, que actuarán en</a:t>
            </a:r>
            <a:r>
              <a:rPr lang="es-ES" b="1" dirty="0" smtClean="0">
                <a:solidFill>
                  <a:srgbClr val="00B050"/>
                </a:solidFill>
              </a:rPr>
              <a:t> beneficio de todos</a:t>
            </a:r>
            <a:r>
              <a:rPr lang="es-ES" b="1" dirty="0" smtClean="0"/>
              <a:t>, y, segundo, que las posiciones o los oficios a los que se vinculan estén abiertos a todos.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	Por el primer principio se aseguran </a:t>
            </a:r>
            <a:r>
              <a:rPr lang="es-ES" dirty="0" smtClean="0">
                <a:solidFill>
                  <a:srgbClr val="00B050"/>
                </a:solidFill>
              </a:rPr>
              <a:t>las libertades básicas de todos.</a:t>
            </a:r>
          </a:p>
          <a:p>
            <a:pPr marL="0" indent="0">
              <a:buNone/>
            </a:pPr>
            <a:r>
              <a:rPr lang="es-ES" dirty="0" smtClean="0"/>
              <a:t>	Por el segundo, se aceptan las</a:t>
            </a:r>
            <a:r>
              <a:rPr lang="es-ES" dirty="0" smtClean="0">
                <a:solidFill>
                  <a:srgbClr val="00B050"/>
                </a:solidFill>
              </a:rPr>
              <a:t> desigualdades cuando sean justas, </a:t>
            </a:r>
            <a:r>
              <a:rPr lang="es-ES" dirty="0" smtClean="0"/>
              <a:t>esto es, cuando estemos en un sistema social en el que se favorece el bienestar de los menos afortunados         </a:t>
            </a:r>
            <a:r>
              <a:rPr lang="es-ES" i="1" dirty="0" smtClean="0">
                <a:solidFill>
                  <a:schemeClr val="tx2">
                    <a:lumMod val="75000"/>
                  </a:schemeClr>
                </a:solidFill>
              </a:rPr>
              <a:t>“todos los bienes sociales “primarios” – libertad, oportunidades, ingresos, riquezas, y bases de autoestima – deben ser distribuidos por igual, al menos que una distribución desigual de alguno o de todos, produzca ventajas a los menos favorecidos</a:t>
            </a:r>
            <a:r>
              <a:rPr lang="es-ES" dirty="0" smtClean="0"/>
              <a:t>”.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			</a:t>
            </a:r>
            <a:r>
              <a:rPr lang="es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PRIORIDAD ES LA LIBERTAD ABSOLUTA.</a:t>
            </a:r>
            <a:endParaRPr lang="es-ES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lecha curvada hacia la derecha 3"/>
          <p:cNvSpPr/>
          <p:nvPr/>
        </p:nvSpPr>
        <p:spPr>
          <a:xfrm>
            <a:off x="195944" y="1920240"/>
            <a:ext cx="1058090" cy="2560320"/>
          </a:xfrm>
          <a:prstGeom prst="curv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Flecha abajo 4"/>
          <p:cNvSpPr/>
          <p:nvPr/>
        </p:nvSpPr>
        <p:spPr>
          <a:xfrm>
            <a:off x="5982789" y="5852160"/>
            <a:ext cx="627017" cy="4833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Flecha curvada hacia la derecha 5"/>
          <p:cNvSpPr/>
          <p:nvPr/>
        </p:nvSpPr>
        <p:spPr>
          <a:xfrm>
            <a:off x="195944" y="2651760"/>
            <a:ext cx="966650" cy="219456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01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1886" y="210312"/>
            <a:ext cx="10932305" cy="1200477"/>
          </a:xfrm>
        </p:spPr>
        <p:txBody>
          <a:bodyPr/>
          <a:lstStyle/>
          <a:p>
            <a:r>
              <a:rPr lang="es-ES" dirty="0"/>
              <a:t>La justicia </a:t>
            </a:r>
            <a:r>
              <a:rPr lang="es-ES" dirty="0" smtClean="0"/>
              <a:t>como </a:t>
            </a:r>
            <a:r>
              <a:rPr lang="es-ES" dirty="0"/>
              <a:t>virtud ético-política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1886" y="1410789"/>
            <a:ext cx="11247120" cy="5225142"/>
          </a:xfrm>
        </p:spPr>
        <p:txBody>
          <a:bodyPr>
            <a:normAutofit lnSpcReduction="10000"/>
          </a:bodyPr>
          <a:lstStyle/>
          <a:p>
            <a:r>
              <a:rPr lang="es-ES" b="1" dirty="0" smtClean="0">
                <a:solidFill>
                  <a:srgbClr val="FF0000"/>
                </a:solidFill>
              </a:rPr>
              <a:t>LAS ÉTICAS DIALÓGICAS</a:t>
            </a:r>
          </a:p>
          <a:p>
            <a:pPr marL="0" indent="0">
              <a:buNone/>
            </a:pPr>
            <a:r>
              <a:rPr lang="es-ES" dirty="0" smtClean="0"/>
              <a:t>Sitúan la </a:t>
            </a:r>
            <a:r>
              <a:rPr lang="es-ES" b="1" dirty="0" smtClean="0">
                <a:solidFill>
                  <a:srgbClr val="00B050"/>
                </a:solidFill>
              </a:rPr>
              <a:t>bondad moral </a:t>
            </a:r>
            <a:r>
              <a:rPr lang="es-ES" dirty="0" smtClean="0"/>
              <a:t>de las acciones en el </a:t>
            </a:r>
            <a:r>
              <a:rPr lang="es-ES" b="1" dirty="0" smtClean="0">
                <a:solidFill>
                  <a:srgbClr val="00B050"/>
                </a:solidFill>
              </a:rPr>
              <a:t>cumplimiento del deber      </a:t>
            </a:r>
            <a:r>
              <a:rPr lang="es-ES" dirty="0" err="1" smtClean="0"/>
              <a:t>deber</a:t>
            </a:r>
            <a:r>
              <a:rPr lang="es-ES" dirty="0" smtClean="0"/>
              <a:t> que tiene su origen en una </a:t>
            </a:r>
            <a:r>
              <a:rPr lang="es-ES" b="1" dirty="0" smtClean="0"/>
              <a:t>reflexión centrada en lo colectivo, no en lo individual.</a:t>
            </a:r>
            <a:endParaRPr lang="es-ES" dirty="0" smtClean="0"/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dirty="0" smtClean="0"/>
              <a:t>Sitúan los mandatos que constituyen el deber que los hombres deben cumplir en las </a:t>
            </a:r>
            <a:r>
              <a:rPr lang="es-ES" b="1" dirty="0" smtClean="0">
                <a:solidFill>
                  <a:srgbClr val="FF0000"/>
                </a:solidFill>
              </a:rPr>
              <a:t>normas que resulten del acuerdo </a:t>
            </a:r>
            <a:r>
              <a:rPr lang="es-ES" dirty="0" smtClean="0"/>
              <a:t>al que se haya llegado después de haber </a:t>
            </a:r>
            <a:r>
              <a:rPr lang="es-ES" b="1" dirty="0" smtClean="0"/>
              <a:t>argumentado racionalmente </a:t>
            </a:r>
            <a:r>
              <a:rPr lang="es-ES" dirty="0" smtClean="0"/>
              <a:t>cada uno de ellos en defensa de su posición.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En las éticas dialógicas se produce un desplazamiento de la pretendida universalidad individual kantiana a la</a:t>
            </a:r>
            <a:r>
              <a:rPr lang="es-ES" b="1" dirty="0" smtClean="0">
                <a:solidFill>
                  <a:srgbClr val="00B050"/>
                </a:solidFill>
              </a:rPr>
              <a:t> universalidad producto del común acuerdo     </a:t>
            </a:r>
            <a:r>
              <a:rPr lang="es-ES" dirty="0" smtClean="0"/>
              <a:t>en ellas, la persona moralmente buena es aquella dispuesta a tener como normas que le digan cómo actuar aquellas que se hayan establecido después de un </a:t>
            </a:r>
            <a:r>
              <a:rPr lang="es-ES" sz="2400" b="1" dirty="0" smtClean="0">
                <a:solidFill>
                  <a:srgbClr val="FF0000"/>
                </a:solidFill>
              </a:rPr>
              <a:t>diálogo racional encaminado al consenso    </a:t>
            </a:r>
            <a:r>
              <a:rPr lang="es-ES" dirty="0" smtClean="0"/>
              <a:t>y está dispuesta a comportarse de acuerdo a lo establecido en ese consenso.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La fundamentación de estas normas morales se encuentran en el diálogo racional      y solo son de verdad cuando “</a:t>
            </a:r>
            <a:r>
              <a:rPr lang="es-ES" b="1" dirty="0" err="1" smtClean="0">
                <a:solidFill>
                  <a:srgbClr val="00B050"/>
                </a:solidFill>
              </a:rPr>
              <a:t>autoobligan</a:t>
            </a:r>
            <a:r>
              <a:rPr lang="es-ES" dirty="0" smtClean="0"/>
              <a:t>”, </a:t>
            </a:r>
            <a:r>
              <a:rPr lang="es-ES" b="1" dirty="0" smtClean="0"/>
              <a:t>cuando los que las poseen lo consideran correctas, y no cuando se imponen desde fuera.</a:t>
            </a:r>
            <a:endParaRPr lang="es-ES" b="1" dirty="0"/>
          </a:p>
        </p:txBody>
      </p:sp>
      <p:cxnSp>
        <p:nvCxnSpPr>
          <p:cNvPr id="5" name="Conector recto de flecha 4"/>
          <p:cNvCxnSpPr/>
          <p:nvPr/>
        </p:nvCxnSpPr>
        <p:spPr>
          <a:xfrm>
            <a:off x="8869680" y="1985554"/>
            <a:ext cx="378823" cy="261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>
            <a:off x="809897" y="2364377"/>
            <a:ext cx="496389" cy="2468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>
            <a:off x="8621486" y="4140926"/>
            <a:ext cx="352697" cy="13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/>
          <p:nvPr/>
        </p:nvCxnSpPr>
        <p:spPr>
          <a:xfrm flipV="1">
            <a:off x="1907177" y="4924697"/>
            <a:ext cx="209006" cy="261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 flipV="1">
            <a:off x="10006149" y="5839097"/>
            <a:ext cx="339634" cy="13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echa abajo 13"/>
          <p:cNvSpPr/>
          <p:nvPr/>
        </p:nvSpPr>
        <p:spPr>
          <a:xfrm>
            <a:off x="5185954" y="3291840"/>
            <a:ext cx="522515" cy="4310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Flecha abajo 14"/>
          <p:cNvSpPr/>
          <p:nvPr/>
        </p:nvSpPr>
        <p:spPr>
          <a:xfrm>
            <a:off x="5185954" y="5185953"/>
            <a:ext cx="522515" cy="4180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718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r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TM03090434[[fn=Madera]]</Template>
  <TotalTime>106</TotalTime>
  <Words>256</Words>
  <Application>Microsoft Office PowerPoint</Application>
  <PresentationFormat>Panorámica</PresentationFormat>
  <Paragraphs>37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Rockwell</vt:lpstr>
      <vt:lpstr>Rockwell Condensed</vt:lpstr>
      <vt:lpstr>Wingdings</vt:lpstr>
      <vt:lpstr>Tipo de madera</vt:lpstr>
      <vt:lpstr>Ética III</vt:lpstr>
      <vt:lpstr>La justicia como virtud ético-política</vt:lpstr>
      <vt:lpstr>La justicia como virtud ético-política</vt:lpstr>
      <vt:lpstr>La justicia como virtud ético-política</vt:lpstr>
      <vt:lpstr>La justicia como virtud ético-política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Ética III</dc:title>
  <dc:creator>Mireya Ferrer de Oya</dc:creator>
  <cp:lastModifiedBy>Mireya Ferrer de Oya</cp:lastModifiedBy>
  <cp:revision>8</cp:revision>
  <dcterms:created xsi:type="dcterms:W3CDTF">2018-05-30T08:26:43Z</dcterms:created>
  <dcterms:modified xsi:type="dcterms:W3CDTF">2018-06-01T13:06:25Z</dcterms:modified>
</cp:coreProperties>
</file>