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ética II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Tema 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811" y="333103"/>
            <a:ext cx="10136777" cy="855617"/>
          </a:xfrm>
        </p:spPr>
        <p:txBody>
          <a:bodyPr/>
          <a:lstStyle/>
          <a:p>
            <a:r>
              <a:rPr lang="es-ES" dirty="0"/>
              <a:t>La búsqueda de la felicidad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589" y="1188721"/>
            <a:ext cx="10763794" cy="553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Para Epicuro, existen 3 tipos de </a:t>
            </a:r>
            <a:r>
              <a:rPr lang="es-ES" sz="2400" b="1" dirty="0" smtClean="0">
                <a:solidFill>
                  <a:srgbClr val="FF0000"/>
                </a:solidFill>
              </a:rPr>
              <a:t>deseos o apetitos       </a:t>
            </a:r>
            <a:r>
              <a:rPr lang="es-ES" dirty="0" smtClean="0"/>
              <a:t>y, por lo mismo, 3 tipos de </a:t>
            </a:r>
            <a:r>
              <a:rPr lang="es-ES" b="1" dirty="0" smtClean="0">
                <a:solidFill>
                  <a:srgbClr val="00B050"/>
                </a:solidFill>
              </a:rPr>
              <a:t>placeres</a:t>
            </a:r>
            <a:r>
              <a:rPr lang="es-ES" dirty="0" smtClean="0"/>
              <a:t>:</a:t>
            </a:r>
          </a:p>
          <a:p>
            <a:pPr marL="457200" indent="-457200">
              <a:buAutoNum type="arabicPeriod"/>
            </a:pPr>
            <a:r>
              <a:rPr lang="es-ES" b="1" i="1" dirty="0" smtClean="0">
                <a:solidFill>
                  <a:srgbClr val="00B050"/>
                </a:solidFill>
              </a:rPr>
              <a:t>Naturales y necesarios</a:t>
            </a:r>
            <a:r>
              <a:rPr lang="es-ES" dirty="0" smtClean="0"/>
              <a:t>: como la satisfacción que se siente al tener sed y beber.</a:t>
            </a:r>
          </a:p>
          <a:p>
            <a:pPr marL="457200" indent="-457200">
              <a:buAutoNum type="arabicPeriod"/>
            </a:pPr>
            <a:r>
              <a:rPr lang="es-ES" b="1" i="1" dirty="0" smtClean="0">
                <a:solidFill>
                  <a:srgbClr val="00B050"/>
                </a:solidFill>
              </a:rPr>
              <a:t>Naturales, pero no necesarios</a:t>
            </a:r>
            <a:r>
              <a:rPr lang="es-ES" dirty="0" smtClean="0"/>
              <a:t>: por ejemplo, los placeres eróticos.</a:t>
            </a:r>
          </a:p>
          <a:p>
            <a:pPr marL="457200" indent="-457200">
              <a:buAutoNum type="arabicPeriod"/>
            </a:pPr>
            <a:r>
              <a:rPr lang="es-ES" b="1" i="1" dirty="0" smtClean="0">
                <a:solidFill>
                  <a:srgbClr val="00B050"/>
                </a:solidFill>
              </a:rPr>
              <a:t>Los que no son ni naturales ni necesarios</a:t>
            </a:r>
            <a:r>
              <a:rPr lang="es-ES" dirty="0" smtClean="0"/>
              <a:t>: como el que puede sentir un fumador al encender un cigarrillo.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Para que el ser humano pueda vivir feliz disfrutando del </a:t>
            </a:r>
            <a:r>
              <a:rPr lang="es-ES" dirty="0">
                <a:solidFill>
                  <a:srgbClr val="FFC000"/>
                </a:solidFill>
              </a:rPr>
              <a:t>p</a:t>
            </a:r>
            <a:r>
              <a:rPr lang="es-ES" dirty="0" smtClean="0">
                <a:solidFill>
                  <a:srgbClr val="FFC000"/>
                </a:solidFill>
              </a:rPr>
              <a:t>lacer y sin dolor, tiene que acostumbrarse </a:t>
            </a:r>
            <a:r>
              <a:rPr lang="es-ES" b="1" dirty="0" smtClean="0">
                <a:solidFill>
                  <a:srgbClr val="FFC000"/>
                </a:solidFill>
              </a:rPr>
              <a:t>a disfrutar plenamente de los placeres naturales y necesarios </a:t>
            </a:r>
            <a:r>
              <a:rPr lang="es-ES" dirty="0" smtClean="0">
                <a:solidFill>
                  <a:srgbClr val="FFC000"/>
                </a:solidFill>
              </a:rPr>
              <a:t>y con </a:t>
            </a:r>
            <a:r>
              <a:rPr lang="es-ES" b="1" dirty="0" smtClean="0">
                <a:solidFill>
                  <a:srgbClr val="FFC000"/>
                </a:solidFill>
              </a:rPr>
              <a:t>mucho cuidado y prudencia, de los naturales y no necesarios. </a:t>
            </a:r>
            <a:r>
              <a:rPr lang="es-ES" b="1" dirty="0">
                <a:solidFill>
                  <a:srgbClr val="FFC000"/>
                </a:solidFill>
              </a:rPr>
              <a:t>D</a:t>
            </a:r>
            <a:r>
              <a:rPr lang="es-ES" b="1" dirty="0" smtClean="0">
                <a:solidFill>
                  <a:srgbClr val="FFC000"/>
                </a:solidFill>
              </a:rPr>
              <a:t>e los que no son ni naturales ni necesarios, es mejor abstenerse.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El que vive de esta manera, alcanza la paz exterior, la </a:t>
            </a:r>
            <a:r>
              <a:rPr lang="es-ES" b="1" dirty="0" smtClean="0">
                <a:solidFill>
                  <a:srgbClr val="FF0000"/>
                </a:solidFill>
              </a:rPr>
              <a:t>ataraxia</a:t>
            </a:r>
            <a:r>
              <a:rPr lang="es-ES" dirty="0" smtClean="0">
                <a:solidFill>
                  <a:schemeClr val="tx1"/>
                </a:solidFill>
              </a:rPr>
              <a:t> o imperturbabilidad ante los apetitos      también consigue la libertad interior, la </a:t>
            </a:r>
            <a:r>
              <a:rPr lang="es-ES" b="1" dirty="0" err="1" smtClean="0">
                <a:solidFill>
                  <a:srgbClr val="FF0000"/>
                </a:solidFill>
              </a:rPr>
              <a:t>autoarquía</a:t>
            </a:r>
            <a:r>
              <a:rPr lang="es-ES" dirty="0" smtClean="0">
                <a:solidFill>
                  <a:schemeClr val="tx1"/>
                </a:solidFill>
              </a:rPr>
              <a:t>, que le permite gobernar su vida     disfrutando de esta manera de la mayor felicidad a la que puede aspirar el ser humano.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	</a:t>
            </a:r>
            <a:r>
              <a:rPr lang="es-ES" dirty="0" smtClean="0">
                <a:solidFill>
                  <a:schemeClr val="tx1"/>
                </a:solidFill>
              </a:rPr>
              <a:t>Epicuro pensaba que la </a:t>
            </a:r>
            <a:r>
              <a:rPr lang="es-ES" b="1" dirty="0" smtClean="0">
                <a:solidFill>
                  <a:srgbClr val="00B050"/>
                </a:solidFill>
              </a:rPr>
              <a:t>amistad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era una de las fuentes más grandes de placer</a:t>
            </a:r>
            <a:r>
              <a:rPr lang="es-ES" dirty="0" smtClean="0">
                <a:solidFill>
                  <a:schemeClr val="tx1"/>
                </a:solidFill>
              </a:rPr>
              <a:t>: preocupación por los demás, el compromiso con la sociedad.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805749" y="1449977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1920240" y="5512526"/>
            <a:ext cx="339634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103811" y="5995851"/>
            <a:ext cx="711926" cy="313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abajo 9"/>
          <p:cNvSpPr/>
          <p:nvPr/>
        </p:nvSpPr>
        <p:spPr>
          <a:xfrm>
            <a:off x="5473337" y="2952206"/>
            <a:ext cx="692332" cy="313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0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7907" y="202474"/>
            <a:ext cx="10097589" cy="881743"/>
          </a:xfrm>
        </p:spPr>
        <p:txBody>
          <a:bodyPr/>
          <a:lstStyle/>
          <a:p>
            <a:r>
              <a:rPr lang="es-ES" dirty="0"/>
              <a:t>La búsqueda de la felicidad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9714" y="1084217"/>
            <a:ext cx="10907485" cy="5773783"/>
          </a:xfrm>
        </p:spPr>
        <p:txBody>
          <a:bodyPr>
            <a:normAutofit lnSpcReduction="10000"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EL UTILITARISMO</a:t>
            </a:r>
          </a:p>
          <a:p>
            <a:pPr marL="0" indent="0">
              <a:buNone/>
            </a:pPr>
            <a:r>
              <a:rPr lang="es-ES" dirty="0" smtClean="0"/>
              <a:t>El antecedente inmediato de las éticas utilitaristas del s. XIX se encuentra en </a:t>
            </a:r>
            <a:r>
              <a:rPr lang="es-ES" b="1" dirty="0" err="1" smtClean="0">
                <a:solidFill>
                  <a:srgbClr val="FF0000"/>
                </a:solidFill>
              </a:rPr>
              <a:t>Hume</a:t>
            </a:r>
            <a:r>
              <a:rPr lang="es-ES" dirty="0"/>
              <a:t> </a:t>
            </a:r>
            <a:r>
              <a:rPr lang="es-ES" dirty="0" smtClean="0"/>
              <a:t>(pensador escocés del S. </a:t>
            </a:r>
            <a:r>
              <a:rPr lang="es-ES" b="1" dirty="0" smtClean="0"/>
              <a:t>XVIII</a:t>
            </a:r>
            <a:r>
              <a:rPr lang="es-ES" dirty="0" smtClean="0"/>
              <a:t>)        para él, los preceptos y las normas de la moral no encuentran su fundamento último en la razón, sino en los</a:t>
            </a:r>
            <a:r>
              <a:rPr lang="es-ES" b="1" dirty="0" smtClean="0">
                <a:solidFill>
                  <a:srgbClr val="00B050"/>
                </a:solidFill>
              </a:rPr>
              <a:t> sentimientos      </a:t>
            </a:r>
            <a:r>
              <a:rPr lang="es-ES" b="1" dirty="0" smtClean="0"/>
              <a:t>eso es lo lleva al ser humano a hablar de comportamientos buenos y malos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b="1" dirty="0" smtClean="0">
                <a:solidFill>
                  <a:srgbClr val="00B050"/>
                </a:solidFill>
              </a:rPr>
              <a:t>Cuando un ser humano siente “agrado” ante un comportamiento, lo aprueba y lo califica de bueno     si siente “desagrado”, lo reprueba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smtClean="0">
                <a:solidFill>
                  <a:srgbClr val="00B050"/>
                </a:solidFill>
              </a:rPr>
              <a:t> y lo </a:t>
            </a:r>
            <a:r>
              <a:rPr lang="es-ES" b="1" dirty="0">
                <a:solidFill>
                  <a:srgbClr val="00B050"/>
                </a:solidFill>
              </a:rPr>
              <a:t>califica de </a:t>
            </a:r>
            <a:r>
              <a:rPr lang="es-ES" b="1" dirty="0" smtClean="0">
                <a:solidFill>
                  <a:srgbClr val="00B050"/>
                </a:solidFill>
              </a:rPr>
              <a:t>malo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b="1" dirty="0" smtClean="0"/>
              <a:t>¿Qué tipo de comportamientos agradan al que los observa y le lleva a aprobarlos y a considerarlos buenos?</a:t>
            </a:r>
          </a:p>
          <a:p>
            <a:pPr marL="0" indent="0">
              <a:buNone/>
            </a:pPr>
            <a:r>
              <a:rPr lang="es-ES" dirty="0" smtClean="0"/>
              <a:t>Los </a:t>
            </a:r>
            <a:r>
              <a:rPr lang="es-ES" b="1" dirty="0" smtClean="0">
                <a:solidFill>
                  <a:srgbClr val="FF0000"/>
                </a:solidFill>
              </a:rPr>
              <a:t>útiles</a:t>
            </a:r>
            <a:r>
              <a:rPr lang="es-ES" dirty="0" smtClean="0"/>
              <a:t>: aquellos comportamientos que benefician a alguien      </a:t>
            </a:r>
            <a:r>
              <a:rPr lang="es-ES" b="1" dirty="0" smtClean="0">
                <a:solidFill>
                  <a:srgbClr val="00B050"/>
                </a:solidFill>
              </a:rPr>
              <a:t>Los comportamientos buenos son aquellos que me benefician a mí y a los demás y los malos, los contrarios.</a:t>
            </a:r>
          </a:p>
          <a:p>
            <a:pPr marL="0" indent="0">
              <a:buNone/>
            </a:pPr>
            <a:endParaRPr lang="es-E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dirty="0" smtClean="0"/>
              <a:t>El motivo es que en todo ser humano existe un </a:t>
            </a:r>
            <a:r>
              <a:rPr lang="es-ES" b="1" dirty="0" smtClean="0">
                <a:solidFill>
                  <a:srgbClr val="FF0000"/>
                </a:solidFill>
              </a:rPr>
              <a:t>sentimiento de simpatía </a:t>
            </a:r>
            <a:r>
              <a:rPr lang="es-ES" dirty="0" smtClean="0"/>
              <a:t>(empatía)   </a:t>
            </a:r>
            <a:r>
              <a:rPr lang="es-ES" b="1" dirty="0" smtClean="0"/>
              <a:t>de “sentir con”   hacia los demás hombres y hacia la humanidad en conjunto.</a:t>
            </a:r>
          </a:p>
          <a:p>
            <a:pPr marL="0" indent="0">
              <a:buNone/>
            </a:pPr>
            <a:r>
              <a:rPr lang="es-ES" b="1" dirty="0"/>
              <a:t>	</a:t>
            </a:r>
            <a:endParaRPr lang="es-ES" b="1" dirty="0" smtClean="0"/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b="1" dirty="0" smtClean="0">
                <a:solidFill>
                  <a:srgbClr val="FFC000"/>
                </a:solidFill>
              </a:rPr>
              <a:t>Lo buen oes lo “útil” para la sociedad y los demás.</a:t>
            </a:r>
            <a:endParaRPr lang="es-ES" b="1" dirty="0">
              <a:solidFill>
                <a:srgbClr val="FFC00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3226526" y="1959429"/>
            <a:ext cx="313508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7158446" y="2259874"/>
            <a:ext cx="235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227907" y="2651760"/>
            <a:ext cx="705396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7759337" y="4232366"/>
            <a:ext cx="313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9849394" y="5264331"/>
            <a:ext cx="18288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echa abajo 13"/>
          <p:cNvSpPr/>
          <p:nvPr/>
        </p:nvSpPr>
        <p:spPr>
          <a:xfrm>
            <a:off x="4754880" y="5839097"/>
            <a:ext cx="692331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2155371" y="3148150"/>
            <a:ext cx="261258" cy="13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0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54726"/>
            <a:ext cx="10319657" cy="881743"/>
          </a:xfrm>
        </p:spPr>
        <p:txBody>
          <a:bodyPr/>
          <a:lstStyle/>
          <a:p>
            <a:r>
              <a:rPr lang="es-ES" dirty="0"/>
              <a:t>La búsqueda de la felicidad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3405" y="1136469"/>
            <a:ext cx="10267405" cy="5368834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Estas ideas de </a:t>
            </a:r>
            <a:r>
              <a:rPr lang="es-ES" dirty="0" err="1" smtClean="0"/>
              <a:t>Hume</a:t>
            </a:r>
            <a:r>
              <a:rPr lang="es-ES" dirty="0" smtClean="0"/>
              <a:t>, se desarrollan en </a:t>
            </a:r>
            <a:r>
              <a:rPr lang="es-ES" b="1" dirty="0" err="1" smtClean="0">
                <a:solidFill>
                  <a:srgbClr val="FF0000"/>
                </a:solidFill>
              </a:rPr>
              <a:t>Betham</a:t>
            </a:r>
            <a:r>
              <a:rPr lang="es-ES" dirty="0" smtClean="0"/>
              <a:t> en el </a:t>
            </a:r>
            <a:r>
              <a:rPr lang="es-ES" b="1" dirty="0" smtClean="0"/>
              <a:t>s. XIX       </a:t>
            </a:r>
            <a:r>
              <a:rPr lang="es-ES" dirty="0" smtClean="0"/>
              <a:t>primero en sistematizar el rigor de las ideas utilitaristas.      Y John </a:t>
            </a:r>
            <a:r>
              <a:rPr lang="es-ES" b="1" dirty="0" smtClean="0">
                <a:solidFill>
                  <a:srgbClr val="FF0000"/>
                </a:solidFill>
              </a:rPr>
              <a:t>Stuart </a:t>
            </a:r>
            <a:r>
              <a:rPr lang="es-ES" b="1" dirty="0" err="1" smtClean="0">
                <a:solidFill>
                  <a:srgbClr val="FF0000"/>
                </a:solidFill>
              </a:rPr>
              <a:t>Mill</a:t>
            </a:r>
            <a:r>
              <a:rPr lang="es-ES" b="1" dirty="0" smtClean="0">
                <a:solidFill>
                  <a:srgbClr val="FF0000"/>
                </a:solidFill>
              </a:rPr>
              <a:t>      </a:t>
            </a:r>
            <a:r>
              <a:rPr lang="es-ES" dirty="0" smtClean="0"/>
              <a:t>ambos trataron de hacer de la moralidad una ciencia exacta.</a:t>
            </a:r>
          </a:p>
          <a:p>
            <a:pPr marL="0" indent="0">
              <a:buNone/>
            </a:pPr>
            <a:r>
              <a:rPr lang="es-ES" dirty="0" smtClean="0"/>
              <a:t>	Para ello pretendieron basarla en </a:t>
            </a:r>
            <a:r>
              <a:rPr lang="es-ES" b="1" dirty="0" smtClean="0">
                <a:solidFill>
                  <a:srgbClr val="00B050"/>
                </a:solidFill>
              </a:rPr>
              <a:t>hechos reales que pudieran ser medidos </a:t>
            </a:r>
            <a:r>
              <a:rPr lang="es-ES" dirty="0" smtClean="0"/>
              <a:t>y que tuvieran entre ellos </a:t>
            </a:r>
            <a:r>
              <a:rPr lang="es-ES" b="1" dirty="0" smtClean="0">
                <a:solidFill>
                  <a:srgbClr val="00B050"/>
                </a:solidFill>
              </a:rPr>
              <a:t>relaciones precisas      </a:t>
            </a:r>
            <a:r>
              <a:rPr lang="es-ES" dirty="0" smtClean="0"/>
              <a:t>los únicos hechos medibles que encuentran son el placer y el dolor.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 smtClean="0">
                <a:solidFill>
                  <a:srgbClr val="FFC000"/>
                </a:solidFill>
              </a:rPr>
              <a:t>Afirmaron que la conducta del hombre está determinada por la espera de placer y el temor al dolor.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Betham</a:t>
            </a:r>
            <a:r>
              <a:rPr lang="es-ES" dirty="0" smtClean="0"/>
              <a:t> estableció como primer principio de la ética el </a:t>
            </a:r>
            <a:r>
              <a:rPr lang="es-ES" b="1" dirty="0" smtClean="0">
                <a:solidFill>
                  <a:srgbClr val="00B050"/>
                </a:solidFill>
              </a:rPr>
              <a:t>interés</a:t>
            </a:r>
            <a:r>
              <a:rPr lang="es-ES" dirty="0" smtClean="0"/>
              <a:t>: </a:t>
            </a:r>
            <a:r>
              <a:rPr lang="es-ES" b="1" dirty="0" smtClean="0"/>
              <a:t>el hombre busca siempre su propio interés que consiste en la búsqueda de placer y la huida del dolor.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El principio del interés es también un principio de felicidad      </a:t>
            </a:r>
            <a:r>
              <a:rPr lang="es-ES" dirty="0" smtClean="0"/>
              <a:t>“es buena la acción que produce la mayor felicidad posible para el mayor número de personas”     se tiene en cuenta el bienestar de todos los seres humanos.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615646" y="1293223"/>
            <a:ext cx="431074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4362994" y="1632857"/>
            <a:ext cx="326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6688183" y="1606731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1502229" y="2142309"/>
            <a:ext cx="496388" cy="195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echa abajo 11"/>
          <p:cNvSpPr/>
          <p:nvPr/>
        </p:nvSpPr>
        <p:spPr>
          <a:xfrm>
            <a:off x="5617028" y="2997926"/>
            <a:ext cx="914400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5525588" y="4206240"/>
            <a:ext cx="1005840" cy="561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5525588" y="2664823"/>
            <a:ext cx="2481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7615646" y="5708469"/>
            <a:ext cx="215537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8712926" y="5969726"/>
            <a:ext cx="28738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9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buena voluntad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2778" y="1750422"/>
            <a:ext cx="10816046" cy="4781007"/>
          </a:xfrm>
        </p:spPr>
        <p:txBody>
          <a:bodyPr/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LAS ÉTICAS DEL DEBER</a:t>
            </a:r>
          </a:p>
          <a:p>
            <a:pPr marL="0" indent="0">
              <a:buNone/>
            </a:pPr>
            <a:r>
              <a:rPr lang="es-ES" dirty="0" smtClean="0"/>
              <a:t>También han existido a lo largo de la historia las éticas de la buena voluntad o éticas del deber     para las </a:t>
            </a:r>
            <a:r>
              <a:rPr lang="es-ES" b="1" dirty="0" smtClean="0">
                <a:solidFill>
                  <a:srgbClr val="00B050"/>
                </a:solidFill>
              </a:rPr>
              <a:t>que lo bueno y lo malo dependen del modo, de cómo realizan las acciones, más que del contenido o materia de las mismas.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En estas éticas cuenta más la </a:t>
            </a:r>
            <a:r>
              <a:rPr lang="es-ES" b="1" dirty="0" smtClean="0">
                <a:solidFill>
                  <a:srgbClr val="00B050"/>
                </a:solidFill>
              </a:rPr>
              <a:t>intención</a:t>
            </a:r>
            <a:r>
              <a:rPr lang="es-ES" dirty="0" smtClean="0"/>
              <a:t>, </a:t>
            </a:r>
            <a:r>
              <a:rPr lang="es-ES" b="1" dirty="0" smtClean="0">
                <a:solidFill>
                  <a:srgbClr val="00B050"/>
                </a:solidFill>
              </a:rPr>
              <a:t>la buena voluntad</a:t>
            </a:r>
            <a:r>
              <a:rPr lang="es-ES" dirty="0" smtClean="0"/>
              <a:t>, que la </a:t>
            </a:r>
            <a:r>
              <a:rPr lang="es-ES" b="1" dirty="0" smtClean="0"/>
              <a:t>acción concreta </a:t>
            </a:r>
            <a:r>
              <a:rPr lang="es-ES" dirty="0" smtClean="0"/>
              <a:t>que se realiza.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Si las éticas de fines se consideran como reflejo del ideal griego de vida      </a:t>
            </a:r>
            <a:r>
              <a:rPr lang="es-ES" b="1" dirty="0" smtClean="0"/>
              <a:t>las éticas del deber son expresión del ideal del hebreo</a:t>
            </a:r>
            <a:r>
              <a:rPr lang="es-ES" dirty="0" smtClean="0"/>
              <a:t>*      Existen también éticas del deber en la filosofía griega, aunque la más representativa es la de </a:t>
            </a:r>
            <a:r>
              <a:rPr lang="es-ES" b="1" dirty="0" smtClean="0">
                <a:solidFill>
                  <a:srgbClr val="00B050"/>
                </a:solidFill>
              </a:rPr>
              <a:t>Kant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8721" y="6051509"/>
            <a:ext cx="1081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*Griegos: les preocupaba cómo vivir para ser felices.</a:t>
            </a:r>
          </a:p>
          <a:p>
            <a:r>
              <a:rPr lang="es-ES" dirty="0" smtClean="0"/>
              <a:t>Hebreos: entendían la vida como obediencia y cumplimiento de leyes.</a:t>
            </a:r>
            <a:endParaRPr lang="es-ES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769325" y="5914630"/>
            <a:ext cx="6805749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32" y="79874"/>
            <a:ext cx="2009775" cy="2276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17" y="5271802"/>
            <a:ext cx="1785281" cy="1442507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>
            <a:off x="1371600" y="3271152"/>
            <a:ext cx="444137" cy="20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9204007" y="4650377"/>
            <a:ext cx="371067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225143" y="4933138"/>
            <a:ext cx="3788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5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345962"/>
            <a:ext cx="9601200" cy="1485900"/>
          </a:xfrm>
        </p:spPr>
        <p:txBody>
          <a:bodyPr/>
          <a:lstStyle/>
          <a:p>
            <a:r>
              <a:rPr lang="es-ES" dirty="0"/>
              <a:t>La buena </a:t>
            </a:r>
            <a:r>
              <a:rPr lang="es-ES" dirty="0" smtClean="0"/>
              <a:t>voluntad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0709" y="1358537"/>
            <a:ext cx="11194868" cy="5499463"/>
          </a:xfrm>
        </p:spPr>
        <p:txBody>
          <a:bodyPr>
            <a:normAutofit lnSpcReduction="10000"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LA ÉTICA DE KANT</a:t>
            </a:r>
          </a:p>
          <a:p>
            <a:pPr marL="0" indent="0">
              <a:buNone/>
            </a:pPr>
            <a:r>
              <a:rPr lang="es-ES" dirty="0" smtClean="0"/>
              <a:t>Filósofo del</a:t>
            </a:r>
            <a:r>
              <a:rPr lang="es-ES" b="1" dirty="0" smtClean="0"/>
              <a:t> s. XVIII      </a:t>
            </a:r>
            <a:r>
              <a:rPr lang="es-ES" dirty="0" smtClean="0"/>
              <a:t>Ideas de la </a:t>
            </a:r>
            <a:r>
              <a:rPr lang="es-ES" b="1" dirty="0" smtClean="0">
                <a:solidFill>
                  <a:srgbClr val="00B050"/>
                </a:solidFill>
              </a:rPr>
              <a:t>Ilustración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Humanidad había vivido hasta esa época en una</a:t>
            </a:r>
            <a:r>
              <a:rPr lang="es-ES" b="1" dirty="0" smtClean="0">
                <a:solidFill>
                  <a:srgbClr val="00B050"/>
                </a:solidFill>
              </a:rPr>
              <a:t> “minoría de edad”    </a:t>
            </a:r>
            <a:r>
              <a:rPr lang="es-ES" dirty="0" smtClean="0"/>
              <a:t>sin ejercer su libertad y sometida a la opresión política y de conciencia o religiosa.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2400" b="1" dirty="0" smtClean="0">
                <a:solidFill>
                  <a:srgbClr val="FFC000"/>
                </a:solidFill>
              </a:rPr>
              <a:t>“ATRÉVETE A PENSAR SIEMPRE POR TI MISMO”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/>
              <a:t>espíritu de la Ilustración     </a:t>
            </a:r>
            <a:r>
              <a:rPr lang="es-ES" dirty="0" smtClean="0"/>
              <a:t>Atreverse a pensar por uno mismo consiste </a:t>
            </a:r>
            <a:r>
              <a:rPr lang="es-ES" b="1" dirty="0" smtClean="0"/>
              <a:t>en buscar el fundamento de todo en la </a:t>
            </a:r>
            <a:r>
              <a:rPr lang="es-ES" b="1" dirty="0" smtClean="0">
                <a:solidFill>
                  <a:srgbClr val="FF0000"/>
                </a:solidFill>
              </a:rPr>
              <a:t>razón</a:t>
            </a:r>
            <a:r>
              <a:rPr lang="es-ES" dirty="0" smtClean="0"/>
              <a:t>     Solo de esta forma el ser humano se liberará de la superstición y podrá ejercer su </a:t>
            </a:r>
            <a:r>
              <a:rPr lang="es-ES" b="1" dirty="0" smtClean="0">
                <a:solidFill>
                  <a:srgbClr val="00B050"/>
                </a:solidFill>
              </a:rPr>
              <a:t>libertad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Al aplicar estos ideales a la moral, afirma que </a:t>
            </a:r>
            <a:r>
              <a:rPr lang="es-ES" b="1" dirty="0" smtClean="0">
                <a:solidFill>
                  <a:srgbClr val="00B050"/>
                </a:solidFill>
              </a:rPr>
              <a:t>la ética no se puede imponer desde fuera     </a:t>
            </a:r>
            <a:r>
              <a:rPr lang="es-ES" dirty="0" smtClean="0"/>
              <a:t>esto sería eliminar su libertad y su dignidad        Tiene que provenir de uno mismo       de su propia razón.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	</a:t>
            </a:r>
            <a:r>
              <a:rPr lang="es-ES" b="1" dirty="0" smtClean="0">
                <a:solidFill>
                  <a:srgbClr val="00B050"/>
                </a:solidFill>
              </a:rPr>
              <a:t>Ser autónomo     </a:t>
            </a:r>
            <a:r>
              <a:rPr lang="es-ES" dirty="0" smtClean="0"/>
              <a:t>Cuando obedece las normas que se da uno mismo.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	</a:t>
            </a:r>
            <a:r>
              <a:rPr lang="es-ES" b="1" dirty="0" smtClean="0">
                <a:solidFill>
                  <a:srgbClr val="00B050"/>
                </a:solidFill>
              </a:rPr>
              <a:t>Ser heterónomo    </a:t>
            </a:r>
            <a:r>
              <a:rPr lang="es-ES" dirty="0" smtClean="0"/>
              <a:t>Obedecer mandatos que provienen de “otro”     no viene de la </a:t>
            </a:r>
            <a:r>
              <a:rPr lang="es-ES" dirty="0" smtClean="0"/>
              <a:t>moral,  </a:t>
            </a:r>
            <a:r>
              <a:rPr lang="es-ES" dirty="0" smtClean="0"/>
              <a:t>incompatible con la moral humana.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43" y="143692"/>
            <a:ext cx="3250230" cy="189044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2913017" y="2034132"/>
            <a:ext cx="2090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992777" y="2142309"/>
            <a:ext cx="627017" cy="248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506686" y="5499463"/>
            <a:ext cx="391885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8974183" y="2390503"/>
            <a:ext cx="287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10332720" y="5251269"/>
            <a:ext cx="287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8556171" y="5499463"/>
            <a:ext cx="313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331029" y="5930537"/>
            <a:ext cx="26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3513909" y="6309360"/>
            <a:ext cx="209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cha abajo 20"/>
          <p:cNvSpPr/>
          <p:nvPr/>
        </p:nvSpPr>
        <p:spPr>
          <a:xfrm>
            <a:off x="6368143" y="2806677"/>
            <a:ext cx="633548" cy="378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bajo 21"/>
          <p:cNvSpPr/>
          <p:nvPr/>
        </p:nvSpPr>
        <p:spPr>
          <a:xfrm>
            <a:off x="6368143" y="3732507"/>
            <a:ext cx="646611" cy="391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513909" y="4323806"/>
            <a:ext cx="209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2612571" y="4637314"/>
            <a:ext cx="300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8556171" y="6309360"/>
            <a:ext cx="2090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0159" y="0"/>
            <a:ext cx="9771017" cy="1025434"/>
          </a:xfrm>
        </p:spPr>
        <p:txBody>
          <a:bodyPr/>
          <a:lstStyle/>
          <a:p>
            <a:r>
              <a:rPr lang="es-ES" dirty="0"/>
              <a:t>La buena </a:t>
            </a:r>
            <a:r>
              <a:rPr lang="es-ES" dirty="0" smtClean="0"/>
              <a:t>voluntad: Kant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023" y="705394"/>
            <a:ext cx="10659291" cy="5964283"/>
          </a:xfrm>
        </p:spPr>
        <p:txBody>
          <a:bodyPr/>
          <a:lstStyle/>
          <a:p>
            <a:r>
              <a:rPr lang="es-ES" dirty="0" smtClean="0"/>
              <a:t>El </a:t>
            </a:r>
            <a:r>
              <a:rPr lang="es-ES" b="1" dirty="0" smtClean="0">
                <a:solidFill>
                  <a:srgbClr val="FF0000"/>
                </a:solidFill>
              </a:rPr>
              <a:t>deber proviene de la razón     </a:t>
            </a:r>
            <a:r>
              <a:rPr lang="es-ES" dirty="0" smtClean="0"/>
              <a:t>obrar moralmente consiste en cumplir la ley por el simple respeto de la ley misma      </a:t>
            </a:r>
            <a:r>
              <a:rPr lang="es-ES" b="1" dirty="0" smtClean="0">
                <a:solidFill>
                  <a:srgbClr val="00B050"/>
                </a:solidFill>
              </a:rPr>
              <a:t>cumplir el deber porque es el deber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>
                <a:solidFill>
                  <a:srgbClr val="FFC000"/>
                </a:solidFill>
              </a:rPr>
              <a:t>La moral o malicia de las acciones depende de la </a:t>
            </a:r>
            <a:r>
              <a:rPr lang="es-ES" b="1" dirty="0" smtClean="0">
                <a:solidFill>
                  <a:srgbClr val="FFC000"/>
                </a:solidFill>
              </a:rPr>
              <a:t>intención</a:t>
            </a:r>
            <a:r>
              <a:rPr lang="es-ES" dirty="0" smtClean="0">
                <a:solidFill>
                  <a:srgbClr val="FFC000"/>
                </a:solidFill>
              </a:rPr>
              <a:t>, de la voluntad al actuar.</a:t>
            </a:r>
          </a:p>
          <a:p>
            <a:pPr marL="0" indent="0">
              <a:buNone/>
            </a:pPr>
            <a:r>
              <a:rPr lang="es-ES" dirty="0" smtClean="0"/>
              <a:t>Si el ser humano al actuar posee una voluntad distinta de la del puro cumplimiento del deber, su actuación no será moralmente buena     por no ser racional.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Las motivaciones no racionales corrompen el orden moral </a:t>
            </a:r>
            <a:r>
              <a:rPr lang="es-ES" dirty="0" smtClean="0"/>
              <a:t>haciendo brotar imperativos hipotéticos donde habría de darse imperativos categóricos    </a:t>
            </a:r>
            <a:r>
              <a:rPr lang="es-ES" b="1" dirty="0" smtClean="0"/>
              <a:t>“solo es buena una buena voluntad”</a:t>
            </a:r>
          </a:p>
          <a:p>
            <a:pPr marL="0" indent="0">
              <a:buNone/>
            </a:pPr>
            <a:r>
              <a:rPr lang="es-ES" dirty="0" smtClean="0"/>
              <a:t>	Su moral es una </a:t>
            </a:r>
            <a:r>
              <a:rPr lang="es-ES" b="1" dirty="0" smtClean="0">
                <a:solidFill>
                  <a:srgbClr val="FF0000"/>
                </a:solidFill>
              </a:rPr>
              <a:t>moral formal </a:t>
            </a:r>
            <a:r>
              <a:rPr lang="es-ES" dirty="0" smtClean="0"/>
              <a:t>en la que lo importante no es tanto “lo que” se hace, el contenido, sino la intención, la “forma”.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4564380"/>
            <a:ext cx="3415499" cy="22936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46" y="3711065"/>
            <a:ext cx="4075611" cy="3052774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4402183" y="862149"/>
            <a:ext cx="300446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397726" y="1397726"/>
            <a:ext cx="326571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866606" y="1201783"/>
            <a:ext cx="287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976949" y="2364377"/>
            <a:ext cx="19594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280159" y="3278777"/>
            <a:ext cx="444138" cy="248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7249886" y="3095897"/>
            <a:ext cx="261257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2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9349" y="0"/>
            <a:ext cx="10045337" cy="790303"/>
          </a:xfrm>
        </p:spPr>
        <p:txBody>
          <a:bodyPr/>
          <a:lstStyle/>
          <a:p>
            <a:r>
              <a:rPr lang="es-ES" dirty="0"/>
              <a:t>La buena voluntad: Kant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2149" y="790303"/>
            <a:ext cx="11329851" cy="5897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Solo una </a:t>
            </a:r>
            <a:r>
              <a:rPr lang="es-ES" b="1" dirty="0" smtClean="0">
                <a:solidFill>
                  <a:srgbClr val="FF0000"/>
                </a:solidFill>
              </a:rPr>
              <a:t>ética autónoma       </a:t>
            </a:r>
            <a:r>
              <a:rPr lang="es-ES" dirty="0" smtClean="0"/>
              <a:t>una ética donde el ser humano se da a sí mismo la ley    es compatible con la </a:t>
            </a:r>
            <a:r>
              <a:rPr lang="es-ES" b="1" dirty="0" smtClean="0">
                <a:solidFill>
                  <a:srgbClr val="00B050"/>
                </a:solidFill>
              </a:rPr>
              <a:t>dignidad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Al obedecer a otro, el ser humano se convierte en un instrumento a servicio de otro, en un “medio” para el “fin” que es el otro     pero </a:t>
            </a:r>
            <a:r>
              <a:rPr lang="es-ES" b="1" dirty="0" smtClean="0">
                <a:solidFill>
                  <a:srgbClr val="00B050"/>
                </a:solidFill>
              </a:rPr>
              <a:t>el ser humano solo posee dignidad (imprescindible para comportarse bien moralmente), cuando él mismo es el “fin” de su comportamiento     </a:t>
            </a:r>
            <a:r>
              <a:rPr lang="es-ES" dirty="0" smtClean="0"/>
              <a:t>cuando se cumple “</a:t>
            </a:r>
            <a:r>
              <a:rPr lang="es-ES" b="1" dirty="0" smtClean="0"/>
              <a:t>el deber por el deber”.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Este carácter formal de su ética se puede apreciar al analizar los </a:t>
            </a:r>
            <a:r>
              <a:rPr lang="es-ES" b="1" dirty="0" smtClean="0">
                <a:solidFill>
                  <a:srgbClr val="FF0000"/>
                </a:solidFill>
              </a:rPr>
              <a:t>imperativos</a:t>
            </a:r>
            <a:r>
              <a:rPr lang="es-ES" dirty="0" smtClean="0"/>
              <a:t> de los que habla      </a:t>
            </a:r>
            <a:r>
              <a:rPr lang="es-ES" b="1" dirty="0" smtClean="0"/>
              <a:t>No posee un contenido concreto</a:t>
            </a:r>
            <a:r>
              <a:rPr lang="es-ES" dirty="0" smtClean="0"/>
              <a:t>, por ejemplo “no matarás”     son imperativos meramente </a:t>
            </a:r>
            <a:r>
              <a:rPr lang="es-ES" b="1" dirty="0" smtClean="0"/>
              <a:t>formales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EL EJEMPLO MÁS CLARO DEL CARÁCTER FORMAL DE LOS IMPERATIVOS KANTIANOS: </a:t>
            </a:r>
            <a:r>
              <a:rPr lang="es-ES" b="1" dirty="0" smtClean="0">
                <a:solidFill>
                  <a:srgbClr val="FFC000"/>
                </a:solidFill>
              </a:rPr>
              <a:t>“OBRA DE TAL MANERA QUE TRATES SIEMPRE A LA HUMANIDAD, TANTO EN TU PERSONA COMO EN LA DE LOS DEMÁS, COMO FIN Y NUNCA COMO MEDIO”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En este imperativo se recoge magistralmente la relación entre moral y dignidad humana: </a:t>
            </a:r>
            <a:r>
              <a:rPr lang="es-ES" b="1" dirty="0" smtClean="0"/>
              <a:t>no se dice qué hay que hacer o evitar (contenido) simplemente cómo hay que actuar (forma).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Para Kant </a:t>
            </a:r>
            <a:r>
              <a:rPr lang="es-ES" b="1" dirty="0" smtClean="0">
                <a:solidFill>
                  <a:srgbClr val="FF0000"/>
                </a:solidFill>
              </a:rPr>
              <a:t>la razón</a:t>
            </a:r>
            <a:r>
              <a:rPr lang="es-ES" b="1" dirty="0" smtClean="0">
                <a:solidFill>
                  <a:schemeClr val="tx1"/>
                </a:solidFill>
              </a:rPr>
              <a:t> era la misma para todos los seres humanos      </a:t>
            </a:r>
            <a:r>
              <a:rPr lang="es-ES" dirty="0" smtClean="0"/>
              <a:t>por lo que </a:t>
            </a:r>
            <a:r>
              <a:rPr lang="es-ES" b="1" dirty="0" smtClean="0">
                <a:solidFill>
                  <a:srgbClr val="FF0000"/>
                </a:solidFill>
              </a:rPr>
              <a:t>la moral es autónoma y universal </a:t>
            </a:r>
            <a:r>
              <a:rPr lang="es-ES" dirty="0" smtClean="0"/>
              <a:t>     común para toda la humanidad      </a:t>
            </a:r>
            <a:r>
              <a:rPr lang="es-ES" b="1" dirty="0" smtClean="0">
                <a:solidFill>
                  <a:srgbClr val="FFC000"/>
                </a:solidFill>
              </a:rPr>
              <a:t>“obra de tal modo que la máxima de tu voluntad pueda valer siempre al mismo tiempo como principio de legislación universal”.</a:t>
            </a:r>
            <a:endParaRPr lang="es-ES" b="1" dirty="0">
              <a:solidFill>
                <a:srgbClr val="FFC00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3657600" y="927463"/>
            <a:ext cx="365760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9927771" y="966651"/>
            <a:ext cx="182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110343" y="1410789"/>
            <a:ext cx="666206" cy="209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4702629" y="1867989"/>
            <a:ext cx="261257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9927771" y="2142309"/>
            <a:ext cx="182880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110343" y="4519749"/>
            <a:ext cx="666206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echa abajo 15"/>
          <p:cNvSpPr/>
          <p:nvPr/>
        </p:nvSpPr>
        <p:spPr>
          <a:xfrm>
            <a:off x="5839097" y="3291840"/>
            <a:ext cx="679269" cy="39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7772400" y="5904411"/>
            <a:ext cx="19594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5721531" y="6126480"/>
            <a:ext cx="339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985554" y="6126480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8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origen de la ética occidental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2593" y="1685109"/>
            <a:ext cx="10920549" cy="4950822"/>
          </a:xfrm>
        </p:spPr>
        <p:txBody>
          <a:bodyPr/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LOS SOFISTAS</a:t>
            </a:r>
          </a:p>
          <a:p>
            <a:pPr marL="0" indent="0">
              <a:buNone/>
            </a:pPr>
            <a:r>
              <a:rPr lang="es-ES" dirty="0" smtClean="0"/>
              <a:t>Establecimiento de la </a:t>
            </a:r>
            <a:r>
              <a:rPr lang="es-ES" b="1" dirty="0" smtClean="0"/>
              <a:t>democracia en Grecia      </a:t>
            </a:r>
            <a:r>
              <a:rPr lang="es-ES" dirty="0" smtClean="0"/>
              <a:t>sofistas (S.V): introdujeron nievas ideas y contribuyeron a al la llamada </a:t>
            </a:r>
            <a:r>
              <a:rPr lang="es-ES" b="1" dirty="0" smtClean="0">
                <a:solidFill>
                  <a:srgbClr val="00B050"/>
                </a:solidFill>
              </a:rPr>
              <a:t>“ilustración griega”.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En el momento de su aparición eran vistos como </a:t>
            </a:r>
            <a:r>
              <a:rPr lang="es-ES" b="1" dirty="0" smtClean="0"/>
              <a:t>sabios que habían viajado mucho y que conocían las costumbres y creencias de muchos pueblos.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Más tarde, por la </a:t>
            </a:r>
            <a:r>
              <a:rPr lang="es-ES" b="1" dirty="0" smtClean="0">
                <a:solidFill>
                  <a:srgbClr val="00B050"/>
                </a:solidFill>
              </a:rPr>
              <a:t>reacción de Sócrates (y luego Platón), </a:t>
            </a:r>
            <a:r>
              <a:rPr lang="es-ES" dirty="0" smtClean="0"/>
              <a:t>contra su pensamiento, pasaron a ser considerados </a:t>
            </a:r>
            <a:r>
              <a:rPr lang="es-ES" b="1" dirty="0" smtClean="0"/>
              <a:t>vendedores de una sabiduría más aparente que verdad.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Con los sofistas, </a:t>
            </a:r>
            <a:r>
              <a:rPr lang="es-ES" b="1" dirty="0" smtClean="0">
                <a:solidFill>
                  <a:srgbClr val="00B050"/>
                </a:solidFill>
              </a:rPr>
              <a:t>el pensamiento griego se centró en el ser humano </a:t>
            </a:r>
            <a:r>
              <a:rPr lang="es-ES" dirty="0" smtClean="0"/>
              <a:t>(</a:t>
            </a:r>
            <a:r>
              <a:rPr lang="es-ES" b="1" dirty="0" smtClean="0"/>
              <a:t>se pasa de una filosofía cosmológica a una antropológica</a:t>
            </a:r>
            <a:r>
              <a:rPr lang="es-ES" dirty="0" smtClean="0"/>
              <a:t>)      Las necesidades de una nueva burguesía llevaron a que su reflexión se dirigieran más a los asuntos sociales y políticos que a los cosmológicos.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246" y="30565"/>
            <a:ext cx="2782388" cy="21411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5969726" y="2312126"/>
            <a:ext cx="352697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4898571" y="6126480"/>
            <a:ext cx="326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 abajo 8"/>
          <p:cNvSpPr/>
          <p:nvPr/>
        </p:nvSpPr>
        <p:spPr>
          <a:xfrm>
            <a:off x="5773783" y="2821577"/>
            <a:ext cx="548640" cy="41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abajo 9"/>
          <p:cNvSpPr/>
          <p:nvPr/>
        </p:nvSpPr>
        <p:spPr>
          <a:xfrm>
            <a:off x="5682343" y="3979733"/>
            <a:ext cx="640080" cy="487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abajo 10"/>
          <p:cNvSpPr/>
          <p:nvPr/>
        </p:nvSpPr>
        <p:spPr>
          <a:xfrm>
            <a:off x="5878286" y="5185954"/>
            <a:ext cx="54864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1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origen de la ética occidental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6651" y="1541417"/>
            <a:ext cx="10933612" cy="531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Aunque dentro de ellos hubo posiciones muy diferentes, en general se puede afirmar que su </a:t>
            </a:r>
            <a:r>
              <a:rPr lang="es-ES" sz="2400" b="1" dirty="0" smtClean="0">
                <a:solidFill>
                  <a:srgbClr val="FF0000"/>
                </a:solidFill>
              </a:rPr>
              <a:t>pensamiento tenía dos características fundamentales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El </a:t>
            </a:r>
            <a:r>
              <a:rPr lang="es-ES" b="1" dirty="0" smtClean="0">
                <a:solidFill>
                  <a:srgbClr val="00B050"/>
                </a:solidFill>
              </a:rPr>
              <a:t>escepticismo</a:t>
            </a:r>
            <a:r>
              <a:rPr lang="es-ES" dirty="0" smtClean="0"/>
              <a:t>: Posición filosófica que mantiene que </a:t>
            </a:r>
            <a:r>
              <a:rPr lang="es-ES" b="1" dirty="0" smtClean="0"/>
              <a:t>el ser humano no puede alcanzar la verdad</a:t>
            </a:r>
            <a:r>
              <a:rPr lang="es-ES" dirty="0" smtClean="0"/>
              <a:t> y que, por este motivo, lo que piensa son solo opiniones, todas ellas con el mismo valor.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</a:t>
            </a:r>
            <a:r>
              <a:rPr lang="es-ES" dirty="0" smtClean="0">
                <a:solidFill>
                  <a:srgbClr val="00B050"/>
                </a:solidFill>
              </a:rPr>
              <a:t>intelectual</a:t>
            </a:r>
            <a:r>
              <a:rPr lang="es-ES" dirty="0" smtClean="0"/>
              <a:t>: solo relacionado a temas teóricos.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</a:t>
            </a:r>
            <a:r>
              <a:rPr lang="es-ES" dirty="0" smtClean="0">
                <a:solidFill>
                  <a:srgbClr val="00B050"/>
                </a:solidFill>
              </a:rPr>
              <a:t>Moral</a:t>
            </a:r>
            <a:r>
              <a:rPr lang="es-ES" dirty="0" smtClean="0"/>
              <a:t>: se extiende a la conducta.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El </a:t>
            </a:r>
            <a:r>
              <a:rPr lang="es-ES" b="1" dirty="0" smtClean="0">
                <a:solidFill>
                  <a:srgbClr val="00B050"/>
                </a:solidFill>
              </a:rPr>
              <a:t>relativismo</a:t>
            </a:r>
            <a:r>
              <a:rPr lang="es-ES" dirty="0" smtClean="0"/>
              <a:t>: (en los primeros sofistas fue solo teórico) </a:t>
            </a:r>
            <a:r>
              <a:rPr lang="es-ES" b="1" dirty="0" smtClean="0"/>
              <a:t>negaban la existencia de verdades absolutas con una validez universal.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</a:t>
            </a:r>
            <a:r>
              <a:rPr lang="es-ES" dirty="0">
                <a:solidFill>
                  <a:srgbClr val="00B050"/>
                </a:solidFill>
              </a:rPr>
              <a:t>T</a:t>
            </a:r>
            <a:r>
              <a:rPr lang="es-ES" dirty="0" smtClean="0">
                <a:solidFill>
                  <a:srgbClr val="00B050"/>
                </a:solidFill>
              </a:rPr>
              <a:t>eórico</a:t>
            </a:r>
            <a:r>
              <a:rPr lang="es-ES" dirty="0" smtClean="0"/>
              <a:t>: Para cada uno es verdad lo que le parece a él verdad      solo existen </a:t>
            </a:r>
            <a:r>
              <a:rPr lang="es-ES" b="1" dirty="0" smtClean="0"/>
              <a:t>opiniones personales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		</a:t>
            </a:r>
            <a:r>
              <a:rPr lang="es-ES" dirty="0" smtClean="0">
                <a:solidFill>
                  <a:srgbClr val="00B050"/>
                </a:solidFill>
              </a:rPr>
              <a:t>Práctico</a:t>
            </a:r>
            <a:r>
              <a:rPr lang="es-ES" dirty="0" smtClean="0"/>
              <a:t>: Para cada uno es bueno lo que le parece bueno     no se puede señalar como debe vivir el ser humano      </a:t>
            </a:r>
            <a:r>
              <a:rPr lang="es-ES" b="1" dirty="0" smtClean="0"/>
              <a:t>arbitrariedad y convencionalismo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Ej. </a:t>
            </a:r>
            <a:r>
              <a:rPr lang="es-ES" sz="2400" b="1" dirty="0" smtClean="0">
                <a:solidFill>
                  <a:srgbClr val="FF0000"/>
                </a:solidFill>
              </a:rPr>
              <a:t>Protágoras: </a:t>
            </a:r>
            <a:r>
              <a:rPr lang="es-ES" dirty="0" smtClean="0">
                <a:solidFill>
                  <a:schemeClr val="tx1"/>
                </a:solidFill>
              </a:rPr>
              <a:t>Pericles le encargó la elaboración de la constitución para una colonia ateniense y, por </a:t>
            </a:r>
            <a:r>
              <a:rPr lang="es-ES" b="1" dirty="0" smtClean="0">
                <a:solidFill>
                  <a:schemeClr val="tx1"/>
                </a:solidFill>
              </a:rPr>
              <a:t>primera vez en la historia, se estableció la educación púbica y obligatoria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1162595" y="6113417"/>
            <a:ext cx="640080" cy="35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9509760" y="4833257"/>
            <a:ext cx="313509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9078686" y="5564777"/>
            <a:ext cx="209005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362994" y="5878286"/>
            <a:ext cx="326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566" y="445598"/>
            <a:ext cx="9601200" cy="1485900"/>
          </a:xfrm>
        </p:spPr>
        <p:txBody>
          <a:bodyPr/>
          <a:lstStyle/>
          <a:p>
            <a:r>
              <a:rPr lang="es-ES" dirty="0" smtClean="0"/>
              <a:t>La reacción socrática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5029" y="1959429"/>
            <a:ext cx="10554788" cy="4794068"/>
          </a:xfrm>
        </p:spPr>
        <p:txBody>
          <a:bodyPr>
            <a:normAutofit lnSpcReduction="10000"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SÓCRATES</a:t>
            </a:r>
          </a:p>
          <a:p>
            <a:pPr marL="0" indent="0">
              <a:buNone/>
            </a:pPr>
            <a:r>
              <a:rPr lang="es-ES" dirty="0" smtClean="0"/>
              <a:t>Frente a los sofistas      La razón humana es capaz de llegar a una definición, después de analizar una serie de casos particulares      </a:t>
            </a:r>
            <a:r>
              <a:rPr lang="es-ES" b="1" dirty="0" smtClean="0">
                <a:solidFill>
                  <a:srgbClr val="00B050"/>
                </a:solidFill>
              </a:rPr>
              <a:t>inducción</a:t>
            </a:r>
            <a:r>
              <a:rPr lang="es-ES" dirty="0" smtClean="0"/>
              <a:t>       En esa definición el ser humano </a:t>
            </a:r>
            <a:r>
              <a:rPr lang="es-ES" b="1" dirty="0" smtClean="0"/>
              <a:t>alcanza la esencia de la realidad y obtiene un conocimiento universal, necesario e inmutable</a:t>
            </a:r>
            <a:r>
              <a:rPr lang="es-ES" dirty="0" smtClean="0"/>
              <a:t>       un </a:t>
            </a:r>
            <a:r>
              <a:rPr lang="es-ES" dirty="0" smtClean="0">
                <a:solidFill>
                  <a:srgbClr val="00B050"/>
                </a:solidFill>
              </a:rPr>
              <a:t>conocimiento científico</a:t>
            </a:r>
            <a:r>
              <a:rPr lang="es-ES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b="1" i="0" dirty="0" smtClean="0">
                <a:solidFill>
                  <a:schemeClr val="tx1"/>
                </a:solidFill>
              </a:rPr>
              <a:t>Si el ser humano se queda en lo particular, </a:t>
            </a:r>
            <a:r>
              <a:rPr lang="es-ES" i="0" dirty="0" smtClean="0"/>
              <a:t>en los objetos que capta a través de los sentidos          posee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00B050"/>
                </a:solidFill>
              </a:rPr>
              <a:t>opinión</a:t>
            </a:r>
            <a:r>
              <a:rPr lang="es-ES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i="0" dirty="0" smtClean="0"/>
              <a:t>La </a:t>
            </a:r>
            <a:r>
              <a:rPr lang="es-ES" b="1" i="0" dirty="0" smtClean="0">
                <a:solidFill>
                  <a:srgbClr val="00B050"/>
                </a:solidFill>
              </a:rPr>
              <a:t>ciencia</a:t>
            </a:r>
            <a:r>
              <a:rPr lang="es-ES" i="0" dirty="0" smtClean="0"/>
              <a:t> se da cuando se alcanza la</a:t>
            </a:r>
            <a:r>
              <a:rPr lang="es-ES" b="1" i="0" dirty="0" smtClean="0"/>
              <a:t> </a:t>
            </a:r>
            <a:r>
              <a:rPr lang="es-ES" b="1" dirty="0" smtClean="0"/>
              <a:t>esencia</a:t>
            </a:r>
            <a:r>
              <a:rPr lang="es-ES" b="1" i="0" dirty="0" smtClean="0"/>
              <a:t> de las cosas       </a:t>
            </a:r>
            <a:r>
              <a:rPr lang="es-ES" i="0" dirty="0" smtClean="0"/>
              <a:t>por eso la ciencia es un </a:t>
            </a:r>
            <a:r>
              <a:rPr lang="es-ES" i="0" dirty="0" smtClean="0">
                <a:solidFill>
                  <a:srgbClr val="00B050"/>
                </a:solidFill>
              </a:rPr>
              <a:t>conocimiento racional, universal y necesario </a:t>
            </a:r>
            <a:r>
              <a:rPr lang="es-ES" i="0" dirty="0" smtClean="0"/>
              <a:t>(en lugar de ser particular y variable como el de los sentidos)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Cuando Sócrates hablaba de </a:t>
            </a:r>
            <a:r>
              <a:rPr lang="es-ES" b="1" dirty="0" smtClean="0"/>
              <a:t>ciencia</a:t>
            </a:r>
            <a:r>
              <a:rPr lang="es-ES" dirty="0" smtClean="0"/>
              <a:t> se refería solo a la </a:t>
            </a:r>
            <a:r>
              <a:rPr lang="es-ES" b="1" dirty="0" smtClean="0">
                <a:solidFill>
                  <a:srgbClr val="FF0000"/>
                </a:solidFill>
              </a:rPr>
              <a:t>ética</a:t>
            </a:r>
            <a:r>
              <a:rPr lang="es-ES" dirty="0" smtClean="0"/>
              <a:t>       se consideraba a sí mismo un “</a:t>
            </a:r>
            <a:r>
              <a:rPr lang="es-ES" b="1" dirty="0" smtClean="0"/>
              <a:t>reformador de la moral</a:t>
            </a:r>
            <a:r>
              <a:rPr lang="es-ES" dirty="0" smtClean="0"/>
              <a:t>”       las cuestiones sobre la naturaleza no le atraían        la principal preocupación socrática fue la de averiguar cómo se tienen que comportar el ser humano      </a:t>
            </a:r>
            <a:r>
              <a:rPr lang="es-ES" b="1" dirty="0" smtClean="0">
                <a:solidFill>
                  <a:srgbClr val="00B050"/>
                </a:solidFill>
              </a:rPr>
              <a:t>la ciencia sobre la moral.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995" y="112926"/>
            <a:ext cx="3779313" cy="208988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2991394" y="3971109"/>
            <a:ext cx="470263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8464731" y="4323806"/>
            <a:ext cx="36576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 abajo 8"/>
          <p:cNvSpPr/>
          <p:nvPr/>
        </p:nvSpPr>
        <p:spPr>
          <a:xfrm>
            <a:off x="5695406" y="4924697"/>
            <a:ext cx="731520" cy="509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3226525" y="2579828"/>
            <a:ext cx="431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421086" y="2834640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6884126" y="2834640"/>
            <a:ext cx="352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7720149" y="5656217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775166" y="5930537"/>
            <a:ext cx="404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9409714" y="5891349"/>
            <a:ext cx="374366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7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7908" y="254726"/>
            <a:ext cx="10319658" cy="907868"/>
          </a:xfrm>
        </p:spPr>
        <p:txBody>
          <a:bodyPr/>
          <a:lstStyle/>
          <a:p>
            <a:r>
              <a:rPr lang="es-ES" dirty="0"/>
              <a:t>La reacción socrática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1154" y="1410790"/>
            <a:ext cx="11120846" cy="530352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Sócrates no solo identifica la </a:t>
            </a:r>
            <a:r>
              <a:rPr lang="es-ES" b="1" dirty="0" smtClean="0"/>
              <a:t>ciencia</a:t>
            </a:r>
            <a:r>
              <a:rPr lang="es-ES" dirty="0" smtClean="0"/>
              <a:t> con la ética         identifica la ciencia también con la </a:t>
            </a:r>
            <a:r>
              <a:rPr lang="es-ES" sz="2400" b="1" dirty="0" smtClean="0">
                <a:solidFill>
                  <a:srgbClr val="FF0000"/>
                </a:solidFill>
              </a:rPr>
              <a:t>virtud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 smtClean="0">
                <a:solidFill>
                  <a:srgbClr val="00B050"/>
                </a:solidFill>
              </a:rPr>
              <a:t>Ser virtuoso </a:t>
            </a:r>
            <a:r>
              <a:rPr lang="es-ES" dirty="0" smtClean="0"/>
              <a:t>consiste en hacer el bien       </a:t>
            </a:r>
            <a:r>
              <a:rPr lang="es-ES" b="1" dirty="0" smtClean="0"/>
              <a:t>nadie hace el mal a sabiendas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b="1" dirty="0">
              <a:solidFill>
                <a:srgbClr val="00B050"/>
              </a:solidFill>
            </a:endParaRPr>
          </a:p>
          <a:p>
            <a:r>
              <a:rPr lang="es-ES" b="1" dirty="0" smtClean="0">
                <a:solidFill>
                  <a:srgbClr val="00B050"/>
                </a:solidFill>
              </a:rPr>
              <a:t>Todos los seres vivos buscan el bien </a:t>
            </a:r>
            <a:r>
              <a:rPr lang="es-ES" dirty="0" smtClean="0"/>
              <a:t>para sí         nadie busca destruirse a sí mismo.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 smtClean="0"/>
              <a:t>Las personas que actúan mal</a:t>
            </a:r>
            <a:r>
              <a:rPr lang="es-ES" dirty="0" smtClean="0"/>
              <a:t>, por lo tanto, tienen que hacerlo por </a:t>
            </a:r>
            <a:r>
              <a:rPr lang="es-ES" sz="2400" b="1" dirty="0" smtClean="0">
                <a:solidFill>
                  <a:srgbClr val="FF0000"/>
                </a:solidFill>
              </a:rPr>
              <a:t>ignorancia</a:t>
            </a:r>
            <a:r>
              <a:rPr lang="es-ES" dirty="0" smtClean="0"/>
              <a:t> (sería absurdo que alguien hiciese el mal conscientemente)       </a:t>
            </a:r>
            <a:r>
              <a:rPr lang="es-ES" b="1" dirty="0" smtClean="0"/>
              <a:t>si lo hace, es porque cree que obra bien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 smtClean="0">
                <a:solidFill>
                  <a:srgbClr val="00B050"/>
                </a:solidFill>
              </a:rPr>
              <a:t>Obrar mal es fruto de la ignorancia       </a:t>
            </a:r>
            <a:r>
              <a:rPr lang="es-ES" dirty="0" smtClean="0"/>
              <a:t>cuando se conoce qué es lo bueno, </a:t>
            </a:r>
            <a:r>
              <a:rPr lang="es-ES" b="1" dirty="0" smtClean="0"/>
              <a:t>necesariamente</a:t>
            </a:r>
            <a:r>
              <a:rPr lang="es-ES" dirty="0" smtClean="0"/>
              <a:t> se hace.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		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DONDE HAY CIENCIA HAY VIRTUD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6792686" y="164592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577840" y="2455817"/>
            <a:ext cx="326571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6257109" y="3317966"/>
            <a:ext cx="535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5329646" y="5251269"/>
            <a:ext cx="411479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904411" y="4389120"/>
            <a:ext cx="352698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 abajo 14"/>
          <p:cNvSpPr/>
          <p:nvPr/>
        </p:nvSpPr>
        <p:spPr>
          <a:xfrm>
            <a:off x="5741125" y="5551714"/>
            <a:ext cx="646612" cy="522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83" y="5420474"/>
            <a:ext cx="1960223" cy="13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280852"/>
            <a:ext cx="10110651" cy="1077685"/>
          </a:xfrm>
        </p:spPr>
        <p:txBody>
          <a:bodyPr/>
          <a:lstStyle/>
          <a:p>
            <a:r>
              <a:rPr lang="es-ES" dirty="0" smtClean="0"/>
              <a:t>La búsqueda de la felicidad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599" y="1358537"/>
            <a:ext cx="10476412" cy="5225143"/>
          </a:xfrm>
        </p:spPr>
        <p:txBody>
          <a:bodyPr/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LA ÉTICA DE FINES</a:t>
            </a:r>
          </a:p>
          <a:p>
            <a:pPr marL="0" indent="0">
              <a:buNone/>
            </a:pPr>
            <a:r>
              <a:rPr lang="es-ES" dirty="0" smtClean="0"/>
              <a:t>A lo largo de la historia se han dado una serie de éticas que, de una manera u otra, han señalado que </a:t>
            </a:r>
            <a:r>
              <a:rPr lang="es-ES" b="1" dirty="0" smtClean="0">
                <a:solidFill>
                  <a:srgbClr val="00B050"/>
                </a:solidFill>
              </a:rPr>
              <a:t>el ser humano tenía que vivir para conseguir ser feliz          </a:t>
            </a:r>
            <a:r>
              <a:rPr lang="es-ES" b="1" dirty="0" smtClean="0"/>
              <a:t>ética de “fines”.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Estas éticas de “fines” parten de una determinada concepción del ser </a:t>
            </a:r>
            <a:r>
              <a:rPr lang="es-ES" b="1" dirty="0" smtClean="0">
                <a:solidFill>
                  <a:srgbClr val="00B050"/>
                </a:solidFill>
              </a:rPr>
              <a:t>humano       le asignan una “esencia”, “naturaleza” o modo de ser</a:t>
            </a:r>
            <a:r>
              <a:rPr lang="es-ES" dirty="0" smtClean="0"/>
              <a:t>         después </a:t>
            </a:r>
            <a:r>
              <a:rPr lang="es-ES" b="1" dirty="0" smtClean="0"/>
              <a:t>convierten el modo de ser en el objetivo ético que el hombre tiene que realizar en su vida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Establecen de esta manera un ideal que compendia lo que debe hacer el hombre para alcanzar su plenitud, su autodesarrollo y su perfección.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8712926" y="2338251"/>
            <a:ext cx="47026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9914709" y="3226526"/>
            <a:ext cx="37882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6100354" y="3513909"/>
            <a:ext cx="4702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abajo 9"/>
          <p:cNvSpPr/>
          <p:nvPr/>
        </p:nvSpPr>
        <p:spPr>
          <a:xfrm>
            <a:off x="5917474" y="4036423"/>
            <a:ext cx="653143" cy="444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057" y="5107578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473" y="189411"/>
            <a:ext cx="9731829" cy="1103812"/>
          </a:xfrm>
        </p:spPr>
        <p:txBody>
          <a:bodyPr/>
          <a:lstStyle/>
          <a:p>
            <a:r>
              <a:rPr lang="es-ES" dirty="0"/>
              <a:t>La búsqueda de la felicidad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5029" y="1567543"/>
            <a:ext cx="10672353" cy="4966062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LA ÉTICA DE ARISTÓTELES </a:t>
            </a:r>
          </a:p>
          <a:p>
            <a:pPr marL="0" indent="0">
              <a:buNone/>
            </a:pPr>
            <a:r>
              <a:rPr lang="es-ES" dirty="0" smtClean="0"/>
              <a:t>Filósofo del S. V a. C.      fue el primer filósofo en escribir una obra dedicada exclusivamente a reflexiones de carácter ético       </a:t>
            </a:r>
            <a:r>
              <a:rPr lang="es-ES" b="1" i="1" dirty="0" smtClean="0">
                <a:solidFill>
                  <a:srgbClr val="00B050"/>
                </a:solidFill>
              </a:rPr>
              <a:t>Ética a Nicómaco </a:t>
            </a:r>
            <a:r>
              <a:rPr lang="es-ES" dirty="0" smtClean="0"/>
              <a:t>(nombre de uno de sus hijos)        por eso se le llama el “padre” de la ética.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En esta obra dice Aristóteles que </a:t>
            </a:r>
            <a:r>
              <a:rPr lang="es-ES" b="1" dirty="0" smtClean="0">
                <a:solidFill>
                  <a:srgbClr val="00B050"/>
                </a:solidFill>
              </a:rPr>
              <a:t>cada actividad tiene un “fin”, que es su “bien”</a:t>
            </a:r>
            <a:r>
              <a:rPr lang="es-ES" dirty="0" smtClean="0"/>
              <a:t>      Ej. El fin de beber es quitar la sed.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Los fines que los hombres buscan en sus acciones tienen distinta importancia       están </a:t>
            </a:r>
            <a:r>
              <a:rPr lang="es-ES" b="1" dirty="0" smtClean="0">
                <a:solidFill>
                  <a:srgbClr val="00B050"/>
                </a:solidFill>
              </a:rPr>
              <a:t>jerarquizados</a:t>
            </a:r>
            <a:r>
              <a:rPr lang="es-ES" dirty="0" smtClean="0"/>
              <a:t>     </a:t>
            </a:r>
            <a:r>
              <a:rPr lang="es-ES" b="1" dirty="0" smtClean="0"/>
              <a:t>¿Cuál es su “bien supremo”?       </a:t>
            </a:r>
            <a:r>
              <a:rPr lang="es-ES" dirty="0" smtClean="0"/>
              <a:t>La</a:t>
            </a:r>
            <a:r>
              <a:rPr lang="es-ES" b="1" dirty="0" smtClean="0">
                <a:solidFill>
                  <a:srgbClr val="FF0000"/>
                </a:solidFill>
              </a:rPr>
              <a:t> felicidad      </a:t>
            </a:r>
            <a:r>
              <a:rPr lang="es-ES" dirty="0" smtClean="0"/>
              <a:t>pues la felicidad se busca por sí misma, mientras que otras cosas se buscan por ella       pero,</a:t>
            </a:r>
            <a:r>
              <a:rPr lang="es-ES" b="1" dirty="0" smtClean="0"/>
              <a:t> ¿en qué consiste la felicidad?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/>
              <a:t>No hay acuerdo</a:t>
            </a:r>
            <a:r>
              <a:rPr lang="es-ES" dirty="0" smtClean="0"/>
              <a:t>: unos la identifican con el placer, otras con la riqueza, otros con los honores…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404" y="281259"/>
            <a:ext cx="3009900" cy="151447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4153989" y="2481943"/>
            <a:ext cx="391885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9692640" y="2455817"/>
            <a:ext cx="391886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9679577" y="3655627"/>
            <a:ext cx="230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061166" y="5055326"/>
            <a:ext cx="320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7759337" y="5133703"/>
            <a:ext cx="27432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6727371" y="5368834"/>
            <a:ext cx="36576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echa abajo 16"/>
          <p:cNvSpPr/>
          <p:nvPr/>
        </p:nvSpPr>
        <p:spPr>
          <a:xfrm>
            <a:off x="5473337" y="5656217"/>
            <a:ext cx="587829" cy="39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8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02474"/>
            <a:ext cx="9914709" cy="842554"/>
          </a:xfrm>
        </p:spPr>
        <p:txBody>
          <a:bodyPr/>
          <a:lstStyle/>
          <a:p>
            <a:r>
              <a:rPr lang="es-ES" dirty="0" smtClean="0"/>
              <a:t>La búsqueda de la felicidad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599" y="1358537"/>
            <a:ext cx="10019211" cy="5303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La felicidad, según Aristóteles, no se encuentra en ninguna de estas </a:t>
            </a:r>
            <a:r>
              <a:rPr lang="es-ES" b="1" dirty="0" smtClean="0"/>
              <a:t>cosas       aceptarlos sería confundir medios con fines</a:t>
            </a:r>
            <a:r>
              <a:rPr lang="es-ES" dirty="0" smtClean="0"/>
              <a:t>     aunque es cierto que el hombre necesitas estas cosas para su felicidad.</a:t>
            </a:r>
          </a:p>
          <a:p>
            <a:pPr marL="0" indent="0">
              <a:buNone/>
            </a:pPr>
            <a:r>
              <a:rPr lang="es-ES" dirty="0" smtClean="0"/>
              <a:t>Para responder, Aristóteles recurre a su concepción de la </a:t>
            </a:r>
            <a:r>
              <a:rPr lang="es-ES" sz="2400" b="1" dirty="0" smtClean="0">
                <a:solidFill>
                  <a:srgbClr val="FF0000"/>
                </a:solidFill>
              </a:rPr>
              <a:t>naturaleza</a:t>
            </a:r>
            <a:r>
              <a:rPr lang="es-ES" dirty="0" smtClean="0"/>
              <a:t>     </a:t>
            </a:r>
            <a:r>
              <a:rPr lang="es-ES" b="1" dirty="0" smtClean="0">
                <a:solidFill>
                  <a:srgbClr val="00B050"/>
                </a:solidFill>
              </a:rPr>
              <a:t>el fin de cada uno solo puede consistir en la realización de la función que le es propia </a:t>
            </a:r>
            <a:r>
              <a:rPr lang="es-ES" dirty="0" smtClean="0"/>
              <a:t>    por lo que el fin del ser humano solo puede consistir en desarrollar de forma excelente aquellas actividades que le son propias     en eso consiste su “</a:t>
            </a:r>
            <a:r>
              <a:rPr lang="es-ES" b="1" dirty="0" smtClean="0">
                <a:solidFill>
                  <a:srgbClr val="FF0000"/>
                </a:solidFill>
              </a:rPr>
              <a:t>virtud</a:t>
            </a:r>
            <a:r>
              <a:rPr lang="es-ES" dirty="0" smtClean="0"/>
              <a:t>”      </a:t>
            </a:r>
            <a:r>
              <a:rPr lang="es-ES" b="1" dirty="0" smtClean="0"/>
              <a:t>¿cuál es la función propia del ser humano?</a:t>
            </a:r>
          </a:p>
          <a:p>
            <a:pPr marL="0" indent="0">
              <a:buNone/>
            </a:pPr>
            <a:r>
              <a:rPr lang="es-ES" b="1" dirty="0" smtClean="0"/>
              <a:t>Respuesta compleja</a:t>
            </a:r>
            <a:r>
              <a:rPr lang="es-ES" dirty="0" smtClean="0"/>
              <a:t>: 1) porque </a:t>
            </a:r>
            <a:r>
              <a:rPr lang="es-ES" b="1" dirty="0" smtClean="0">
                <a:solidFill>
                  <a:srgbClr val="00B050"/>
                </a:solidFill>
              </a:rPr>
              <a:t>posee diversas funciones </a:t>
            </a:r>
            <a:r>
              <a:rPr lang="es-ES" dirty="0" smtClean="0"/>
              <a:t>dependiendo de edad, sexo… y 2) por la </a:t>
            </a:r>
            <a:r>
              <a:rPr lang="es-ES" b="1" dirty="0" smtClean="0">
                <a:solidFill>
                  <a:srgbClr val="00B050"/>
                </a:solidFill>
              </a:rPr>
              <a:t>complejidad misma del ser humano</a:t>
            </a:r>
            <a:r>
              <a:rPr lang="es-ES" dirty="0" smtClean="0"/>
              <a:t>, que tiene diversos tipos de funciones (</a:t>
            </a:r>
            <a:r>
              <a:rPr lang="es-ES" b="1" i="1" dirty="0" smtClean="0"/>
              <a:t>vegetativas</a:t>
            </a:r>
            <a:r>
              <a:rPr lang="es-ES" b="1" dirty="0" smtClean="0"/>
              <a:t>, </a:t>
            </a:r>
            <a:r>
              <a:rPr lang="es-ES" b="1" i="1" dirty="0" smtClean="0"/>
              <a:t>sensitivas</a:t>
            </a:r>
            <a:r>
              <a:rPr lang="es-ES" b="1" dirty="0" smtClean="0"/>
              <a:t> y </a:t>
            </a:r>
            <a:r>
              <a:rPr lang="es-ES" b="1" i="1" dirty="0" smtClean="0"/>
              <a:t>racionales</a:t>
            </a:r>
            <a:r>
              <a:rPr lang="es-ES" dirty="0" smtClean="0"/>
              <a:t>)     la mayor felicidad se obtiene con la realización de la </a:t>
            </a:r>
            <a:r>
              <a:rPr lang="es-ES" b="1" dirty="0" smtClean="0">
                <a:solidFill>
                  <a:srgbClr val="FF0000"/>
                </a:solidFill>
              </a:rPr>
              <a:t>función racional     </a:t>
            </a:r>
            <a:r>
              <a:rPr lang="es-ES" dirty="0" smtClean="0"/>
              <a:t>se obtiene cuando </a:t>
            </a:r>
            <a:r>
              <a:rPr lang="es-ES" b="1" dirty="0" smtClean="0"/>
              <a:t>el ser humano se dedica a la sabiduría y la vida contemplativa.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Según Aristóteles </a:t>
            </a:r>
            <a:r>
              <a:rPr lang="es-ES" b="1" dirty="0" smtClean="0">
                <a:solidFill>
                  <a:srgbClr val="00B050"/>
                </a:solidFill>
              </a:rPr>
              <a:t>no todos los seres humanos pueden acceder a la vida contemplativa    </a:t>
            </a:r>
            <a:r>
              <a:rPr lang="es-ES" dirty="0" smtClean="0"/>
              <a:t>excluye expresamente a </a:t>
            </a:r>
            <a:r>
              <a:rPr lang="es-ES" b="1" dirty="0" smtClean="0"/>
              <a:t>las “pasivas mujeres”, a los “esclavos” y a los “embrutecidos por el trabajo manual”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9457509" y="1528354"/>
            <a:ext cx="431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4990011" y="1776549"/>
            <a:ext cx="261258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9065623" y="2495006"/>
            <a:ext cx="19594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8660674" y="2730137"/>
            <a:ext cx="32657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474720" y="3265714"/>
            <a:ext cx="2481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6609806" y="3304903"/>
            <a:ext cx="352697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381897" y="4493623"/>
            <a:ext cx="18288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226526" y="4663440"/>
            <a:ext cx="248194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echa abajo 19"/>
          <p:cNvSpPr/>
          <p:nvPr/>
        </p:nvSpPr>
        <p:spPr>
          <a:xfrm>
            <a:off x="5812971" y="5055326"/>
            <a:ext cx="796835" cy="483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4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280851"/>
            <a:ext cx="9614263" cy="894807"/>
          </a:xfrm>
        </p:spPr>
        <p:txBody>
          <a:bodyPr/>
          <a:lstStyle/>
          <a:p>
            <a:r>
              <a:rPr lang="es-ES" dirty="0" smtClean="0"/>
              <a:t>La búsqueda de la felicidad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898" y="1346428"/>
            <a:ext cx="11382102" cy="551157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LA ÉTICA DE EPICURO</a:t>
            </a:r>
          </a:p>
          <a:p>
            <a:pPr marL="0" indent="0">
              <a:buNone/>
            </a:pPr>
            <a:r>
              <a:rPr lang="es-ES" dirty="0" smtClean="0"/>
              <a:t>S, III a.C.      Epicuro sostenía que </a:t>
            </a:r>
            <a:r>
              <a:rPr lang="es-ES" b="1" dirty="0" smtClean="0">
                <a:solidFill>
                  <a:srgbClr val="00B050"/>
                </a:solidFill>
              </a:rPr>
              <a:t>lo único lo que existía era la materia      </a:t>
            </a:r>
            <a:r>
              <a:rPr lang="es-ES" dirty="0" smtClean="0"/>
              <a:t>Todo se reduce en el universo a átomos materiales de distintos tamaños que se mueven en el espacio vacío  y dan lugar a sucesivos e innumerables mundos.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Negaba la existencia de lo sobrenatural     </a:t>
            </a:r>
            <a:r>
              <a:rPr lang="es-ES" b="1" dirty="0" smtClean="0">
                <a:solidFill>
                  <a:srgbClr val="00B050"/>
                </a:solidFill>
              </a:rPr>
              <a:t>trató de luchar contra toda clase de mitos y supersticiones       </a:t>
            </a:r>
            <a:r>
              <a:rPr lang="es-ES" b="1" dirty="0" smtClean="0"/>
              <a:t>porque eran origen de temores y, por ende, de infelicidad.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Al no existir más que materia, </a:t>
            </a:r>
            <a:r>
              <a:rPr lang="es-ES" b="1" dirty="0" smtClean="0">
                <a:solidFill>
                  <a:srgbClr val="00B050"/>
                </a:solidFill>
              </a:rPr>
              <a:t>la vida del ser humano acaba del todo con la muerte</a:t>
            </a:r>
            <a:r>
              <a:rPr lang="es-ES" dirty="0" smtClean="0"/>
              <a:t>      por este motivo su objetivo no puede ser otro que tratar de vivir felizmente su corta existencia      esto lo consigue </a:t>
            </a:r>
            <a:r>
              <a:rPr lang="es-ES" b="1" dirty="0" smtClean="0">
                <a:solidFill>
                  <a:srgbClr val="00B050"/>
                </a:solidFill>
              </a:rPr>
              <a:t>buscando el placer con sus acciones</a:t>
            </a:r>
            <a:r>
              <a:rPr lang="es-ES" dirty="0" smtClean="0"/>
              <a:t>, disfrutando     esto es lo que hacen los animales y los niños     unos y otros buscan el placer y  rehúyen el dolor     </a:t>
            </a:r>
            <a:r>
              <a:rPr lang="es-ES" sz="2400" b="1" dirty="0" smtClean="0">
                <a:solidFill>
                  <a:srgbClr val="FF0000"/>
                </a:solidFill>
              </a:rPr>
              <a:t>  Hedonismo </a:t>
            </a:r>
            <a:r>
              <a:rPr lang="es-ES" dirty="0" smtClean="0"/>
              <a:t>(</a:t>
            </a:r>
            <a:r>
              <a:rPr lang="es-ES" i="1" dirty="0" err="1"/>
              <a:t>h</a:t>
            </a:r>
            <a:r>
              <a:rPr lang="es-ES" i="1" dirty="0" err="1" smtClean="0"/>
              <a:t>edoné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 smtClean="0"/>
              <a:t>	Pero </a:t>
            </a:r>
            <a:r>
              <a:rPr lang="es-ES" b="1" dirty="0" smtClean="0">
                <a:solidFill>
                  <a:srgbClr val="00B050"/>
                </a:solidFill>
              </a:rPr>
              <a:t>para vivir una vida feliz disfrutando del placer había que guiarse por la inteligencia     </a:t>
            </a:r>
            <a:r>
              <a:rPr lang="es-ES" dirty="0" smtClean="0"/>
              <a:t>el disfrute indiscriminado de placer puede dar origen a sufrimiento, sobre todo con el paso del tiempo.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328" y="78378"/>
            <a:ext cx="2781300" cy="164782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8441328" y="2059305"/>
            <a:ext cx="310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5159829" y="3500845"/>
            <a:ext cx="287382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9831978" y="4637314"/>
            <a:ext cx="330925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9209314" y="4650377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178730" y="4911634"/>
            <a:ext cx="322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061166" y="5199017"/>
            <a:ext cx="339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940526" y="5786846"/>
            <a:ext cx="705394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11222628" y="6061166"/>
            <a:ext cx="246561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559</TotalTime>
  <Words>1530</Words>
  <Application>Microsoft Office PowerPoint</Application>
  <PresentationFormat>Panorámica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Franklin Gothic Book</vt:lpstr>
      <vt:lpstr>Wingdings</vt:lpstr>
      <vt:lpstr>Crop</vt:lpstr>
      <vt:lpstr>La ética II</vt:lpstr>
      <vt:lpstr>El origen de la ética occidental</vt:lpstr>
      <vt:lpstr>El origen de la ética occidental</vt:lpstr>
      <vt:lpstr>La reacción socrática</vt:lpstr>
      <vt:lpstr>La reacción socrática</vt:lpstr>
      <vt:lpstr>La búsqueda de la felicidad</vt:lpstr>
      <vt:lpstr>La búsqueda de la felicidad</vt:lpstr>
      <vt:lpstr>La búsqueda de la felicidad</vt:lpstr>
      <vt:lpstr>La búsqueda de la felicidad</vt:lpstr>
      <vt:lpstr>La búsqueda de la felicidad</vt:lpstr>
      <vt:lpstr>La búsqueda de la felicidad</vt:lpstr>
      <vt:lpstr>La búsqueda de la felicidad</vt:lpstr>
      <vt:lpstr>La buena voluntad</vt:lpstr>
      <vt:lpstr>La buena voluntad</vt:lpstr>
      <vt:lpstr>La buena voluntad: Kant</vt:lpstr>
      <vt:lpstr>La buena voluntad: Kant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ética II</dc:title>
  <dc:creator>Mireya Ferrer de Oya</dc:creator>
  <cp:lastModifiedBy>Mireya Ferrer de Oya</cp:lastModifiedBy>
  <cp:revision>32</cp:revision>
  <dcterms:created xsi:type="dcterms:W3CDTF">2018-05-10T07:37:39Z</dcterms:created>
  <dcterms:modified xsi:type="dcterms:W3CDTF">2018-05-31T09:12:51Z</dcterms:modified>
</cp:coreProperties>
</file>