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ética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Tema 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77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1772" y="91249"/>
            <a:ext cx="10058400" cy="1609344"/>
          </a:xfrm>
        </p:spPr>
        <p:txBody>
          <a:bodyPr/>
          <a:lstStyle/>
          <a:p>
            <a:r>
              <a:rPr lang="es-ES" dirty="0" smtClean="0"/>
              <a:t>El ser humano y la ética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476102" y="3304249"/>
            <a:ext cx="2142309" cy="1685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SER HUMANO</a:t>
            </a:r>
            <a:endParaRPr lang="es-ES" dirty="0"/>
          </a:p>
        </p:txBody>
      </p:sp>
      <p:sp>
        <p:nvSpPr>
          <p:cNvPr id="5" name="Flecha derecha 4"/>
          <p:cNvSpPr/>
          <p:nvPr/>
        </p:nvSpPr>
        <p:spPr>
          <a:xfrm>
            <a:off x="3801292" y="3954779"/>
            <a:ext cx="744583" cy="444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4637316" y="3500845"/>
            <a:ext cx="1240971" cy="13520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¿LIBRE?</a:t>
            </a:r>
            <a:endParaRPr lang="es-ES" dirty="0"/>
          </a:p>
        </p:txBody>
      </p:sp>
      <p:sp>
        <p:nvSpPr>
          <p:cNvPr id="9" name="Flecha derecha 8"/>
          <p:cNvSpPr/>
          <p:nvPr/>
        </p:nvSpPr>
        <p:spPr>
          <a:xfrm>
            <a:off x="6244049" y="3954779"/>
            <a:ext cx="653143" cy="453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6974913" y="3628207"/>
            <a:ext cx="1528354" cy="1097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TIENE QUE ELEGIR</a:t>
            </a:r>
            <a:endParaRPr lang="es-ES" dirty="0"/>
          </a:p>
        </p:txBody>
      </p:sp>
      <p:cxnSp>
        <p:nvCxnSpPr>
          <p:cNvPr id="12" name="Conector recto de flecha 11"/>
          <p:cNvCxnSpPr/>
          <p:nvPr/>
        </p:nvCxnSpPr>
        <p:spPr>
          <a:xfrm flipH="1" flipV="1">
            <a:off x="7739090" y="3016866"/>
            <a:ext cx="13063" cy="574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8503267" y="4189910"/>
            <a:ext cx="705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7739090" y="4852850"/>
            <a:ext cx="0" cy="588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6805750" y="2312126"/>
            <a:ext cx="1697518" cy="548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CONOCER EL VALOR</a:t>
            </a:r>
            <a:endParaRPr lang="es-ES" dirty="0"/>
          </a:p>
        </p:txBody>
      </p:sp>
      <p:sp>
        <p:nvSpPr>
          <p:cNvPr id="18" name="Rectángulo 17"/>
          <p:cNvSpPr/>
          <p:nvPr/>
        </p:nvSpPr>
        <p:spPr>
          <a:xfrm>
            <a:off x="6517714" y="5483785"/>
            <a:ext cx="2443406" cy="877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CONOCER LAS DISTINTAS POSIBILIDADES</a:t>
            </a:r>
            <a:endParaRPr lang="es-ES" dirty="0"/>
          </a:p>
        </p:txBody>
      </p:sp>
      <p:sp>
        <p:nvSpPr>
          <p:cNvPr id="20" name="Rectángulo 19"/>
          <p:cNvSpPr/>
          <p:nvPr/>
        </p:nvSpPr>
        <p:spPr>
          <a:xfrm>
            <a:off x="9280506" y="3500845"/>
            <a:ext cx="2384623" cy="1224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RESPONSABILIDAD</a:t>
            </a:r>
            <a:endParaRPr lang="es-ES" dirty="0"/>
          </a:p>
        </p:txBody>
      </p:sp>
      <p:sp>
        <p:nvSpPr>
          <p:cNvPr id="21" name="Triángulo isósceles 20"/>
          <p:cNvSpPr/>
          <p:nvPr/>
        </p:nvSpPr>
        <p:spPr>
          <a:xfrm>
            <a:off x="1541740" y="2111610"/>
            <a:ext cx="2011031" cy="110642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MORAL</a:t>
            </a:r>
            <a:endParaRPr lang="es-ES" dirty="0"/>
          </a:p>
        </p:txBody>
      </p:sp>
      <p:sp>
        <p:nvSpPr>
          <p:cNvPr id="22" name="Triángulo isósceles 21"/>
          <p:cNvSpPr/>
          <p:nvPr/>
        </p:nvSpPr>
        <p:spPr>
          <a:xfrm rot="10800000">
            <a:off x="1491782" y="5075573"/>
            <a:ext cx="2060989" cy="96762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ÉTICA</a:t>
            </a:r>
            <a:endParaRPr lang="es-ES" dirty="0"/>
          </a:p>
        </p:txBody>
      </p:sp>
      <p:sp>
        <p:nvSpPr>
          <p:cNvPr id="23" name="Cara sonriente 22"/>
          <p:cNvSpPr/>
          <p:nvPr/>
        </p:nvSpPr>
        <p:spPr>
          <a:xfrm>
            <a:off x="548640" y="2327146"/>
            <a:ext cx="692331" cy="548640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ara sonriente 23"/>
          <p:cNvSpPr/>
          <p:nvPr/>
        </p:nvSpPr>
        <p:spPr>
          <a:xfrm>
            <a:off x="836023" y="5441333"/>
            <a:ext cx="418011" cy="358576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ara sonriente 24"/>
          <p:cNvSpPr/>
          <p:nvPr/>
        </p:nvSpPr>
        <p:spPr>
          <a:xfrm>
            <a:off x="1491781" y="5620621"/>
            <a:ext cx="297830" cy="302077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ara sonriente 25"/>
          <p:cNvSpPr/>
          <p:nvPr/>
        </p:nvSpPr>
        <p:spPr>
          <a:xfrm>
            <a:off x="1045028" y="5922698"/>
            <a:ext cx="391886" cy="276933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ara sonriente 26"/>
          <p:cNvSpPr/>
          <p:nvPr/>
        </p:nvSpPr>
        <p:spPr>
          <a:xfrm>
            <a:off x="1476102" y="5342709"/>
            <a:ext cx="313509" cy="216678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Pergamino horizontal 27"/>
          <p:cNvSpPr/>
          <p:nvPr/>
        </p:nvSpPr>
        <p:spPr>
          <a:xfrm>
            <a:off x="281355" y="2938163"/>
            <a:ext cx="1155560" cy="36608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INDIVIDUO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Pergamino horizontal 28"/>
          <p:cNvSpPr/>
          <p:nvPr/>
        </p:nvSpPr>
        <p:spPr>
          <a:xfrm>
            <a:off x="836024" y="6266151"/>
            <a:ext cx="1142156" cy="36608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SOCIEDAD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1" name="Conector recto de flecha 30"/>
          <p:cNvCxnSpPr/>
          <p:nvPr/>
        </p:nvCxnSpPr>
        <p:spPr>
          <a:xfrm flipH="1" flipV="1">
            <a:off x="5223462" y="3016866"/>
            <a:ext cx="7370" cy="391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redondeado 31"/>
          <p:cNvSpPr/>
          <p:nvPr/>
        </p:nvSpPr>
        <p:spPr>
          <a:xfrm>
            <a:off x="4689894" y="2404543"/>
            <a:ext cx="1067136" cy="53362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Ej. RAZÓN</a:t>
            </a:r>
            <a:endParaRPr lang="es-ES" dirty="0"/>
          </a:p>
        </p:txBody>
      </p:sp>
      <p:sp>
        <p:nvSpPr>
          <p:cNvPr id="33" name="Marcador de contenido 32"/>
          <p:cNvSpPr>
            <a:spLocks noGrp="1"/>
          </p:cNvSpPr>
          <p:nvPr>
            <p:ph idx="1"/>
          </p:nvPr>
        </p:nvSpPr>
        <p:spPr>
          <a:xfrm>
            <a:off x="4391796" y="5491423"/>
            <a:ext cx="1663332" cy="7082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s-ES" dirty="0" smtClean="0"/>
              <a:t>Ej. INSTINTO</a:t>
            </a:r>
            <a:endParaRPr lang="es-ES" dirty="0"/>
          </a:p>
        </p:txBody>
      </p:sp>
      <p:cxnSp>
        <p:nvCxnSpPr>
          <p:cNvPr id="35" name="Conector recto de flecha 34"/>
          <p:cNvCxnSpPr/>
          <p:nvPr/>
        </p:nvCxnSpPr>
        <p:spPr>
          <a:xfrm>
            <a:off x="5230832" y="4985625"/>
            <a:ext cx="0" cy="397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65214"/>
            <a:ext cx="10058400" cy="1609344"/>
          </a:xfrm>
        </p:spPr>
        <p:txBody>
          <a:bodyPr/>
          <a:lstStyle/>
          <a:p>
            <a:r>
              <a:rPr lang="es-ES" dirty="0"/>
              <a:t>El ser humano y la ética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6775" y="1955409"/>
            <a:ext cx="10551473" cy="421679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476102" y="3304249"/>
            <a:ext cx="2142309" cy="1685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SER HUMANO</a:t>
            </a:r>
            <a:endParaRPr lang="es-ES" dirty="0"/>
          </a:p>
        </p:txBody>
      </p:sp>
      <p:sp>
        <p:nvSpPr>
          <p:cNvPr id="5" name="Flecha derecha 4"/>
          <p:cNvSpPr/>
          <p:nvPr/>
        </p:nvSpPr>
        <p:spPr>
          <a:xfrm>
            <a:off x="3801292" y="3954779"/>
            <a:ext cx="744583" cy="444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4637316" y="3500845"/>
            <a:ext cx="1240971" cy="13520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ACCIÓN</a:t>
            </a:r>
          </a:p>
          <a:p>
            <a:pPr algn="ctr"/>
            <a:r>
              <a:rPr lang="es-ES" dirty="0" smtClean="0"/>
              <a:t>MORAL</a:t>
            </a:r>
            <a:endParaRPr lang="es-ES" dirty="0"/>
          </a:p>
        </p:txBody>
      </p:sp>
      <p:sp>
        <p:nvSpPr>
          <p:cNvPr id="7" name="Flecha derecha 6"/>
          <p:cNvSpPr/>
          <p:nvPr/>
        </p:nvSpPr>
        <p:spPr>
          <a:xfrm>
            <a:off x="6244049" y="3954779"/>
            <a:ext cx="653143" cy="453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6974912" y="3628207"/>
            <a:ext cx="1986207" cy="1097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UNIVERSALIDAD</a:t>
            </a:r>
            <a:endParaRPr lang="es-ES" dirty="0"/>
          </a:p>
        </p:txBody>
      </p:sp>
      <p:cxnSp>
        <p:nvCxnSpPr>
          <p:cNvPr id="9" name="Conector recto de flecha 8"/>
          <p:cNvCxnSpPr/>
          <p:nvPr/>
        </p:nvCxnSpPr>
        <p:spPr>
          <a:xfrm flipH="1" flipV="1">
            <a:off x="7739090" y="3016866"/>
            <a:ext cx="13063" cy="574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8721969" y="4189910"/>
            <a:ext cx="705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739090" y="4852850"/>
            <a:ext cx="0" cy="588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6654019" y="2111610"/>
            <a:ext cx="2067950" cy="7491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AUTOBLIGACIÓN</a:t>
            </a:r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6517714" y="5483785"/>
            <a:ext cx="2762792" cy="877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INCONDICIONALIDAD</a:t>
            </a:r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9280506" y="3500845"/>
            <a:ext cx="2384623" cy="1224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RESPONSABILIDAD</a:t>
            </a:r>
          </a:p>
          <a:p>
            <a:pPr algn="ctr"/>
            <a:r>
              <a:rPr lang="es-ES" dirty="0" smtClean="0"/>
              <a:t>MORAL/ÉTICA</a:t>
            </a:r>
            <a:endParaRPr lang="es-ES" dirty="0"/>
          </a:p>
        </p:txBody>
      </p:sp>
      <p:sp>
        <p:nvSpPr>
          <p:cNvPr id="15" name="Triángulo isósceles 14"/>
          <p:cNvSpPr/>
          <p:nvPr/>
        </p:nvSpPr>
        <p:spPr>
          <a:xfrm>
            <a:off x="1541740" y="2111610"/>
            <a:ext cx="2011031" cy="110642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MORAL</a:t>
            </a:r>
            <a:endParaRPr lang="es-ES" dirty="0"/>
          </a:p>
        </p:txBody>
      </p:sp>
      <p:sp>
        <p:nvSpPr>
          <p:cNvPr id="16" name="Triángulo isósceles 15"/>
          <p:cNvSpPr/>
          <p:nvPr/>
        </p:nvSpPr>
        <p:spPr>
          <a:xfrm rot="10800000">
            <a:off x="1491782" y="5075573"/>
            <a:ext cx="2060989" cy="96762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ÉTICA</a:t>
            </a:r>
            <a:endParaRPr lang="es-ES" dirty="0"/>
          </a:p>
        </p:txBody>
      </p:sp>
      <p:sp>
        <p:nvSpPr>
          <p:cNvPr id="17" name="Cara sonriente 16"/>
          <p:cNvSpPr/>
          <p:nvPr/>
        </p:nvSpPr>
        <p:spPr>
          <a:xfrm>
            <a:off x="548640" y="2327146"/>
            <a:ext cx="692331" cy="548640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ara sonriente 17"/>
          <p:cNvSpPr/>
          <p:nvPr/>
        </p:nvSpPr>
        <p:spPr>
          <a:xfrm>
            <a:off x="836023" y="5441333"/>
            <a:ext cx="418011" cy="358576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ara sonriente 18"/>
          <p:cNvSpPr/>
          <p:nvPr/>
        </p:nvSpPr>
        <p:spPr>
          <a:xfrm>
            <a:off x="1491781" y="5620621"/>
            <a:ext cx="297830" cy="302077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ara sonriente 19"/>
          <p:cNvSpPr/>
          <p:nvPr/>
        </p:nvSpPr>
        <p:spPr>
          <a:xfrm>
            <a:off x="1045028" y="5922698"/>
            <a:ext cx="391886" cy="276933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ara sonriente 20"/>
          <p:cNvSpPr/>
          <p:nvPr/>
        </p:nvSpPr>
        <p:spPr>
          <a:xfrm>
            <a:off x="1476102" y="5342709"/>
            <a:ext cx="313509" cy="216678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Pergamino horizontal 21"/>
          <p:cNvSpPr/>
          <p:nvPr/>
        </p:nvSpPr>
        <p:spPr>
          <a:xfrm>
            <a:off x="281355" y="2938163"/>
            <a:ext cx="1155560" cy="36608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INDIVIDUO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Conector recto de flecha 22"/>
          <p:cNvCxnSpPr/>
          <p:nvPr/>
        </p:nvCxnSpPr>
        <p:spPr>
          <a:xfrm flipH="1" flipV="1">
            <a:off x="5223462" y="3016866"/>
            <a:ext cx="7370" cy="391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4247741" y="1927978"/>
            <a:ext cx="1996308" cy="105263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/>
              <a:t>Ej</a:t>
            </a:r>
            <a:r>
              <a:rPr lang="es-ES" b="1" dirty="0" smtClean="0"/>
              <a:t> “ES”. CONSCIENTE Y LIBRE</a:t>
            </a:r>
            <a:endParaRPr lang="es-ES" b="1" dirty="0"/>
          </a:p>
        </p:txBody>
      </p:sp>
      <p:sp>
        <p:nvSpPr>
          <p:cNvPr id="25" name="Marcador de contenido 32"/>
          <p:cNvSpPr txBox="1">
            <a:spLocks/>
          </p:cNvSpPr>
          <p:nvPr/>
        </p:nvSpPr>
        <p:spPr>
          <a:xfrm>
            <a:off x="3945171" y="5383228"/>
            <a:ext cx="2232045" cy="14747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dirty="0" err="1" smtClean="0"/>
              <a:t>Ej</a:t>
            </a:r>
            <a:r>
              <a:rPr lang="es-ES" dirty="0" smtClean="0"/>
              <a:t> “NO ES”. INCOSNCIENTE  E INVOLUNTARIA</a:t>
            </a:r>
            <a:endParaRPr lang="es-ES" dirty="0"/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5230832" y="4985625"/>
            <a:ext cx="0" cy="397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rgamino horizontal 26"/>
          <p:cNvSpPr/>
          <p:nvPr/>
        </p:nvSpPr>
        <p:spPr>
          <a:xfrm>
            <a:off x="669893" y="6332057"/>
            <a:ext cx="1142156" cy="366086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SOCIEDAD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231414"/>
            <a:ext cx="10058400" cy="1609344"/>
          </a:xfrm>
        </p:spPr>
        <p:txBody>
          <a:bodyPr/>
          <a:lstStyle/>
          <a:p>
            <a:r>
              <a:rPr lang="es-ES" dirty="0" smtClean="0"/>
              <a:t>LAS RAÍCES DE LA MORALIDAD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5926" y="1730327"/>
            <a:ext cx="10804691" cy="4230858"/>
          </a:xfrm>
        </p:spPr>
        <p:txBody>
          <a:bodyPr/>
          <a:lstStyle/>
          <a:p>
            <a:r>
              <a:rPr lang="es-ES" dirty="0" smtClean="0"/>
              <a:t>PRIMERA PREGUNTA EN LA </a:t>
            </a:r>
            <a:r>
              <a:rPr lang="es-ES" b="1" dirty="0" smtClean="0"/>
              <a:t>REFLEXIÓN ÉTICA          </a:t>
            </a:r>
            <a:r>
              <a:rPr lang="es-ES" sz="3200" b="1" dirty="0" smtClean="0">
                <a:solidFill>
                  <a:srgbClr val="FF0000"/>
                </a:solidFill>
              </a:rPr>
              <a:t>¿debe el ser humano ajustar su comportamiento a unas normas?</a:t>
            </a:r>
          </a:p>
          <a:p>
            <a:r>
              <a:rPr lang="es-ES" dirty="0" smtClean="0"/>
              <a:t>LA RESPUESTA ES PRÁCTICAMNETE UNÁNIME        </a:t>
            </a:r>
            <a:r>
              <a:rPr lang="es-ES" b="1" dirty="0" smtClean="0"/>
              <a:t>el ser humano necesita poseer unas normas de comportamiento porque es </a:t>
            </a:r>
            <a:r>
              <a:rPr lang="es-ES" b="1" dirty="0" smtClean="0">
                <a:solidFill>
                  <a:srgbClr val="FF0000"/>
                </a:solidFill>
              </a:rPr>
              <a:t>libre</a:t>
            </a:r>
            <a:r>
              <a:rPr lang="es-ES" b="1" dirty="0" smtClean="0"/>
              <a:t> y porque es </a:t>
            </a:r>
            <a:r>
              <a:rPr lang="es-ES" b="1" dirty="0" smtClean="0">
                <a:solidFill>
                  <a:srgbClr val="FF0000"/>
                </a:solidFill>
              </a:rPr>
              <a:t>social</a:t>
            </a:r>
            <a:r>
              <a:rPr lang="es-ES" b="1" dirty="0" smtClean="0"/>
              <a:t>.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sz="2400" b="1" dirty="0" smtClean="0">
                <a:solidFill>
                  <a:srgbClr val="00B050"/>
                </a:solidFill>
              </a:rPr>
              <a:t>La libertad y la sociabilidad humana son las raíces de la moralidad.</a:t>
            </a:r>
            <a:endParaRPr lang="es-ES" sz="2400" b="1" dirty="0">
              <a:solidFill>
                <a:srgbClr val="00B05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6935373" y="1997612"/>
            <a:ext cx="548640" cy="14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echa abajo 5"/>
          <p:cNvSpPr/>
          <p:nvPr/>
        </p:nvSpPr>
        <p:spPr>
          <a:xfrm>
            <a:off x="5669280" y="3446585"/>
            <a:ext cx="429768" cy="37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6668086" y="2926080"/>
            <a:ext cx="4220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696" y="4423409"/>
            <a:ext cx="2746806" cy="228900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569" y="4889035"/>
            <a:ext cx="2847975" cy="160972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1757" y="4343948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7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3916" y="92137"/>
            <a:ext cx="10058400" cy="1001472"/>
          </a:xfrm>
        </p:spPr>
        <p:txBody>
          <a:bodyPr/>
          <a:lstStyle/>
          <a:p>
            <a:r>
              <a:rPr lang="es-ES" dirty="0" smtClean="0"/>
              <a:t>Libertad, moralidad Y SOCIEDAD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2440742" y="2843844"/>
            <a:ext cx="1941341" cy="156151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 HUMANO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5653921" y="3009060"/>
            <a:ext cx="2179789" cy="13392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ANIMAL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9200975" y="3009060"/>
            <a:ext cx="1941341" cy="156151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MÁQUINA</a:t>
            </a:r>
            <a:endParaRPr lang="es-ES" dirty="0"/>
          </a:p>
        </p:txBody>
      </p:sp>
      <p:sp>
        <p:nvSpPr>
          <p:cNvPr id="7" name="Cerrar llave 6"/>
          <p:cNvSpPr/>
          <p:nvPr/>
        </p:nvSpPr>
        <p:spPr>
          <a:xfrm rot="5400000">
            <a:off x="3171535" y="5199809"/>
            <a:ext cx="408313" cy="15615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errar llave 7"/>
          <p:cNvSpPr/>
          <p:nvPr/>
        </p:nvSpPr>
        <p:spPr>
          <a:xfrm rot="16200000">
            <a:off x="7952724" y="-266188"/>
            <a:ext cx="725373" cy="58802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2848624" y="6291014"/>
            <a:ext cx="175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LIBRE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383075" y="6263261"/>
            <a:ext cx="175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LIBRE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651756" y="4793582"/>
            <a:ext cx="1519314" cy="4417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RAZÓN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6003734" y="4586056"/>
            <a:ext cx="1519314" cy="4417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INSTINTO</a:t>
            </a:r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8862647" y="4843437"/>
            <a:ext cx="2164080" cy="4417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PROGRAMACIÓN</a:t>
            </a:r>
            <a:endParaRPr lang="es-ES" dirty="0"/>
          </a:p>
        </p:txBody>
      </p:sp>
      <p:sp>
        <p:nvSpPr>
          <p:cNvPr id="14" name="Cerrar llave 13"/>
          <p:cNvSpPr/>
          <p:nvPr/>
        </p:nvSpPr>
        <p:spPr>
          <a:xfrm rot="5400000">
            <a:off x="7896103" y="3097040"/>
            <a:ext cx="725373" cy="57670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errar llave 14"/>
          <p:cNvSpPr/>
          <p:nvPr/>
        </p:nvSpPr>
        <p:spPr>
          <a:xfrm rot="16200000">
            <a:off x="3048725" y="1340496"/>
            <a:ext cx="725373" cy="25603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192725" y="2443127"/>
            <a:ext cx="175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ESTÍMULO</a:t>
            </a:r>
            <a:endParaRPr lang="es-ES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602515" y="1775453"/>
            <a:ext cx="2581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ELECCIÓN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992815" y="1801731"/>
            <a:ext cx="3739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ACCIÓN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REACCIÓN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322374" y="1473002"/>
            <a:ext cx="1357328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MEDIO</a:t>
            </a:r>
            <a:endParaRPr lang="es-ES" dirty="0"/>
          </a:p>
        </p:txBody>
      </p:sp>
      <p:sp>
        <p:nvSpPr>
          <p:cNvPr id="21" name="Elipse 20"/>
          <p:cNvSpPr/>
          <p:nvPr/>
        </p:nvSpPr>
        <p:spPr>
          <a:xfrm>
            <a:off x="70333" y="5066166"/>
            <a:ext cx="1943227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SOCIEDAD</a:t>
            </a:r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0333" y="6074044"/>
            <a:ext cx="2182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MORALIDAD</a:t>
            </a:r>
            <a:endParaRPr lang="es-ES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recto de flecha 23"/>
          <p:cNvCxnSpPr/>
          <p:nvPr/>
        </p:nvCxnSpPr>
        <p:spPr>
          <a:xfrm>
            <a:off x="963624" y="3074352"/>
            <a:ext cx="14068" cy="1784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3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1713" y="20054"/>
            <a:ext cx="10058400" cy="1609344"/>
          </a:xfrm>
        </p:spPr>
        <p:txBody>
          <a:bodyPr/>
          <a:lstStyle/>
          <a:p>
            <a:r>
              <a:rPr lang="es-ES" dirty="0" smtClean="0"/>
              <a:t>EL SER HUMANO COMO SER RESPONSABLE</a:t>
            </a:r>
            <a:endParaRPr lang="es-ES" dirty="0"/>
          </a:p>
        </p:txBody>
      </p:sp>
      <p:sp>
        <p:nvSpPr>
          <p:cNvPr id="5" name="Cara sonriente 4"/>
          <p:cNvSpPr/>
          <p:nvPr/>
        </p:nvSpPr>
        <p:spPr>
          <a:xfrm>
            <a:off x="801858" y="2504050"/>
            <a:ext cx="1969477" cy="1800665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ergamino horizontal 5"/>
          <p:cNvSpPr/>
          <p:nvPr/>
        </p:nvSpPr>
        <p:spPr>
          <a:xfrm>
            <a:off x="732351" y="4560044"/>
            <a:ext cx="2208628" cy="956603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 HUMANO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62164" y="2778369"/>
            <a:ext cx="133643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3474719" y="4690116"/>
            <a:ext cx="1757631" cy="856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heurón 8"/>
          <p:cNvSpPr/>
          <p:nvPr/>
        </p:nvSpPr>
        <p:spPr>
          <a:xfrm>
            <a:off x="3136680" y="2982351"/>
            <a:ext cx="338039" cy="6893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984" y="4602247"/>
            <a:ext cx="365792" cy="701101"/>
          </a:xfrm>
          <a:prstGeom prst="rect">
            <a:avLst/>
          </a:prstGeom>
        </p:spPr>
      </p:pic>
      <p:sp>
        <p:nvSpPr>
          <p:cNvPr id="11" name="Redondear rectángulo de esquina diagonal 10"/>
          <p:cNvSpPr/>
          <p:nvPr/>
        </p:nvSpPr>
        <p:spPr>
          <a:xfrm>
            <a:off x="5689423" y="3756073"/>
            <a:ext cx="2243094" cy="52050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heurón 11"/>
          <p:cNvSpPr/>
          <p:nvPr/>
        </p:nvSpPr>
        <p:spPr>
          <a:xfrm>
            <a:off x="5291867" y="3671668"/>
            <a:ext cx="338039" cy="6893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Bisel 12"/>
          <p:cNvSpPr/>
          <p:nvPr/>
        </p:nvSpPr>
        <p:spPr>
          <a:xfrm>
            <a:off x="8568811" y="2778369"/>
            <a:ext cx="3136214" cy="2339903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ACCIÓN</a:t>
            </a:r>
          </a:p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CONSECUNECIAS</a:t>
            </a:r>
          </a:p>
          <a:p>
            <a:pPr algn="ctr"/>
            <a:r>
              <a:rPr lang="es-ES" dirty="0" smtClean="0"/>
              <a:t>(SON SUYAS)</a:t>
            </a:r>
            <a:endParaRPr lang="es-ES" dirty="0"/>
          </a:p>
        </p:txBody>
      </p:sp>
      <p:sp>
        <p:nvSpPr>
          <p:cNvPr id="15" name="Cerrar llave 14"/>
          <p:cNvSpPr/>
          <p:nvPr/>
        </p:nvSpPr>
        <p:spPr>
          <a:xfrm>
            <a:off x="7724778" y="1885069"/>
            <a:ext cx="915986" cy="46142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 arriba 15"/>
          <p:cNvSpPr/>
          <p:nvPr/>
        </p:nvSpPr>
        <p:spPr>
          <a:xfrm>
            <a:off x="6633974" y="2982350"/>
            <a:ext cx="271410" cy="6963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 abajo 17"/>
          <p:cNvSpPr/>
          <p:nvPr/>
        </p:nvSpPr>
        <p:spPr>
          <a:xfrm>
            <a:off x="6632121" y="4360985"/>
            <a:ext cx="273263" cy="757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Proceso alternativo 18"/>
          <p:cNvSpPr/>
          <p:nvPr/>
        </p:nvSpPr>
        <p:spPr>
          <a:xfrm>
            <a:off x="5664453" y="2021173"/>
            <a:ext cx="2164763" cy="90385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INTERNA: NOS DEFINEN, CONSTRUYEN…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roceso alternativo 19"/>
          <p:cNvSpPr/>
          <p:nvPr/>
        </p:nvSpPr>
        <p:spPr>
          <a:xfrm>
            <a:off x="5430129" y="5319878"/>
            <a:ext cx="2484451" cy="103871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EXTERNA: DEJAN HUELLA EN EL MUNDO QUE NOS RODEA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lecha curvada hacia la izquierda 20"/>
          <p:cNvSpPr/>
          <p:nvPr/>
        </p:nvSpPr>
        <p:spPr>
          <a:xfrm rot="10800000">
            <a:off x="317012" y="1567493"/>
            <a:ext cx="576072" cy="1139484"/>
          </a:xfrm>
          <a:prstGeom prst="curvedLeftArrow">
            <a:avLst>
              <a:gd name="adj1" fmla="val 25000"/>
              <a:gd name="adj2" fmla="val 50000"/>
              <a:gd name="adj3" fmla="val 57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Flecha curvada hacia la izquierda 21"/>
          <p:cNvSpPr/>
          <p:nvPr/>
        </p:nvSpPr>
        <p:spPr>
          <a:xfrm rot="10800000" flipH="1">
            <a:off x="2862484" y="1599469"/>
            <a:ext cx="699680" cy="1155644"/>
          </a:xfrm>
          <a:prstGeom prst="curvedLeftArrow">
            <a:avLst>
              <a:gd name="adj1" fmla="val 25000"/>
              <a:gd name="adj2" fmla="val 50000"/>
              <a:gd name="adj3" fmla="val 57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043609" y="1431080"/>
            <a:ext cx="109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 los demás</a:t>
            </a:r>
            <a:endParaRPr lang="es-E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13847" y="1381649"/>
            <a:ext cx="109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Consigo mismo</a:t>
            </a:r>
            <a:endParaRPr lang="es-ES" dirty="0"/>
          </a:p>
        </p:txBody>
      </p:sp>
      <p:sp>
        <p:nvSpPr>
          <p:cNvPr id="25" name="Explosión 1 24"/>
          <p:cNvSpPr/>
          <p:nvPr/>
        </p:nvSpPr>
        <p:spPr>
          <a:xfrm>
            <a:off x="1701106" y="1578038"/>
            <a:ext cx="331845" cy="31775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ara sonriente 25"/>
          <p:cNvSpPr/>
          <p:nvPr/>
        </p:nvSpPr>
        <p:spPr>
          <a:xfrm>
            <a:off x="2236763" y="5992837"/>
            <a:ext cx="355485" cy="365759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ara sonriente 26"/>
          <p:cNvSpPr/>
          <p:nvPr/>
        </p:nvSpPr>
        <p:spPr>
          <a:xfrm>
            <a:off x="1786596" y="5743886"/>
            <a:ext cx="355485" cy="365759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ara sonriente 27"/>
          <p:cNvSpPr/>
          <p:nvPr/>
        </p:nvSpPr>
        <p:spPr>
          <a:xfrm>
            <a:off x="1842685" y="6208118"/>
            <a:ext cx="282802" cy="365759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ara sonriente 28"/>
          <p:cNvSpPr/>
          <p:nvPr/>
        </p:nvSpPr>
        <p:spPr>
          <a:xfrm>
            <a:off x="1332221" y="5881439"/>
            <a:ext cx="343099" cy="276343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ara sonriente 29"/>
          <p:cNvSpPr/>
          <p:nvPr/>
        </p:nvSpPr>
        <p:spPr>
          <a:xfrm>
            <a:off x="1427191" y="6307162"/>
            <a:ext cx="213434" cy="192112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5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9863" y="4748"/>
            <a:ext cx="10058400" cy="1609344"/>
          </a:xfrm>
        </p:spPr>
        <p:txBody>
          <a:bodyPr/>
          <a:lstStyle/>
          <a:p>
            <a:r>
              <a:rPr lang="es-ES" dirty="0" smtClean="0"/>
              <a:t>El fundamento de la moral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7645" y="2155567"/>
            <a:ext cx="10058400" cy="405079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Cara sonriente 3"/>
          <p:cNvSpPr/>
          <p:nvPr/>
        </p:nvSpPr>
        <p:spPr>
          <a:xfrm>
            <a:off x="801858" y="2504050"/>
            <a:ext cx="1969477" cy="1800665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Pergamino horizontal 4"/>
          <p:cNvSpPr/>
          <p:nvPr/>
        </p:nvSpPr>
        <p:spPr>
          <a:xfrm>
            <a:off x="732351" y="4560044"/>
            <a:ext cx="2208628" cy="956603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 HUMANO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3562164" y="2778369"/>
            <a:ext cx="133643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arcador de contenido 7"/>
          <p:cNvSpPr txBox="1">
            <a:spLocks/>
          </p:cNvSpPr>
          <p:nvPr/>
        </p:nvSpPr>
        <p:spPr>
          <a:xfrm>
            <a:off x="3474719" y="4690116"/>
            <a:ext cx="1757631" cy="856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s-E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heurón 7"/>
          <p:cNvSpPr/>
          <p:nvPr/>
        </p:nvSpPr>
        <p:spPr>
          <a:xfrm>
            <a:off x="3136680" y="2982351"/>
            <a:ext cx="338039" cy="6893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984" y="4602247"/>
            <a:ext cx="365792" cy="701101"/>
          </a:xfrm>
          <a:prstGeom prst="rect">
            <a:avLst/>
          </a:prstGeom>
        </p:spPr>
      </p:pic>
      <p:sp>
        <p:nvSpPr>
          <p:cNvPr id="10" name="Redondear rectángulo de esquina diagonal 9"/>
          <p:cNvSpPr/>
          <p:nvPr/>
        </p:nvSpPr>
        <p:spPr>
          <a:xfrm>
            <a:off x="5597520" y="3644236"/>
            <a:ext cx="2552918" cy="680831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 NORMAS</a:t>
            </a:r>
            <a:endParaRPr lang="es-E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heurón 10"/>
          <p:cNvSpPr/>
          <p:nvPr/>
        </p:nvSpPr>
        <p:spPr>
          <a:xfrm>
            <a:off x="5291867" y="3671668"/>
            <a:ext cx="338039" cy="6893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Bisel 11"/>
          <p:cNvSpPr/>
          <p:nvPr/>
        </p:nvSpPr>
        <p:spPr>
          <a:xfrm>
            <a:off x="8568811" y="2778369"/>
            <a:ext cx="3136214" cy="2339903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ACCIÓN</a:t>
            </a:r>
          </a:p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CONSECUNECIAS</a:t>
            </a:r>
          </a:p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FUNDAMNETACIÓN RACIONAL</a:t>
            </a:r>
          </a:p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RAZONES NORMAS MORALES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Cerrar llave 12"/>
          <p:cNvSpPr/>
          <p:nvPr/>
        </p:nvSpPr>
        <p:spPr>
          <a:xfrm>
            <a:off x="7724778" y="1791803"/>
            <a:ext cx="915986" cy="46142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 arriba 13"/>
          <p:cNvSpPr/>
          <p:nvPr/>
        </p:nvSpPr>
        <p:spPr>
          <a:xfrm>
            <a:off x="6633974" y="2982350"/>
            <a:ext cx="271410" cy="6963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 abajo 14"/>
          <p:cNvSpPr/>
          <p:nvPr/>
        </p:nvSpPr>
        <p:spPr>
          <a:xfrm>
            <a:off x="6632121" y="4360985"/>
            <a:ext cx="273263" cy="757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Proceso alternativo 15"/>
          <p:cNvSpPr/>
          <p:nvPr/>
        </p:nvSpPr>
        <p:spPr>
          <a:xfrm>
            <a:off x="5210657" y="1844671"/>
            <a:ext cx="2496812" cy="109200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RAZÓN: PROPOSICIONES/PSEUDOPROPOSCIONES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roceso alternativo 16"/>
          <p:cNvSpPr/>
          <p:nvPr/>
        </p:nvSpPr>
        <p:spPr>
          <a:xfrm>
            <a:off x="5430129" y="5319878"/>
            <a:ext cx="2484451" cy="103871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FILOSOFÍA: ÉTICA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lecha curvada hacia la izquierda 17"/>
          <p:cNvSpPr/>
          <p:nvPr/>
        </p:nvSpPr>
        <p:spPr>
          <a:xfrm rot="10800000">
            <a:off x="317012" y="1567493"/>
            <a:ext cx="576072" cy="1139484"/>
          </a:xfrm>
          <a:prstGeom prst="curvedLeftArrow">
            <a:avLst>
              <a:gd name="adj1" fmla="val 25000"/>
              <a:gd name="adj2" fmla="val 50000"/>
              <a:gd name="adj3" fmla="val 57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Flecha curvada hacia la izquierda 18"/>
          <p:cNvSpPr/>
          <p:nvPr/>
        </p:nvSpPr>
        <p:spPr>
          <a:xfrm rot="10800000" flipH="1">
            <a:off x="2862484" y="1599469"/>
            <a:ext cx="699680" cy="1155644"/>
          </a:xfrm>
          <a:prstGeom prst="curvedLeftArrow">
            <a:avLst>
              <a:gd name="adj1" fmla="val 25000"/>
              <a:gd name="adj2" fmla="val 50000"/>
              <a:gd name="adj3" fmla="val 57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043609" y="1431080"/>
            <a:ext cx="109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 los demás</a:t>
            </a:r>
            <a:endParaRPr lang="es-E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13847" y="1381649"/>
            <a:ext cx="109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Consigo mismo</a:t>
            </a:r>
            <a:endParaRPr lang="es-ES" dirty="0"/>
          </a:p>
        </p:txBody>
      </p:sp>
      <p:sp>
        <p:nvSpPr>
          <p:cNvPr id="22" name="Explosión 1 21"/>
          <p:cNvSpPr/>
          <p:nvPr/>
        </p:nvSpPr>
        <p:spPr>
          <a:xfrm>
            <a:off x="1701106" y="1578038"/>
            <a:ext cx="331845" cy="31775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ara sonriente 22"/>
          <p:cNvSpPr/>
          <p:nvPr/>
        </p:nvSpPr>
        <p:spPr>
          <a:xfrm>
            <a:off x="2236763" y="5992837"/>
            <a:ext cx="355485" cy="365759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ara sonriente 23"/>
          <p:cNvSpPr/>
          <p:nvPr/>
        </p:nvSpPr>
        <p:spPr>
          <a:xfrm>
            <a:off x="1786596" y="5743886"/>
            <a:ext cx="355485" cy="365759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ara sonriente 24"/>
          <p:cNvSpPr/>
          <p:nvPr/>
        </p:nvSpPr>
        <p:spPr>
          <a:xfrm>
            <a:off x="1842685" y="6208118"/>
            <a:ext cx="282802" cy="365759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ara sonriente 25"/>
          <p:cNvSpPr/>
          <p:nvPr/>
        </p:nvSpPr>
        <p:spPr>
          <a:xfrm>
            <a:off x="1332221" y="5881439"/>
            <a:ext cx="343099" cy="276343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ara sonriente 26"/>
          <p:cNvSpPr/>
          <p:nvPr/>
        </p:nvSpPr>
        <p:spPr>
          <a:xfrm>
            <a:off x="1427191" y="6307162"/>
            <a:ext cx="213434" cy="192112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282</TotalTime>
  <Words>221</Words>
  <Application>Microsoft Office PowerPoint</Application>
  <PresentationFormat>Panorámica</PresentationFormat>
  <Paragraphs>75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Tipo de madera</vt:lpstr>
      <vt:lpstr>La ética</vt:lpstr>
      <vt:lpstr>El ser humano y la ética</vt:lpstr>
      <vt:lpstr>El ser humano y la ética</vt:lpstr>
      <vt:lpstr>LAS RAÍCES DE LA MORALIDAD</vt:lpstr>
      <vt:lpstr>Libertad, moralidad Y SOCIEDAD</vt:lpstr>
      <vt:lpstr>EL SER HUMANO COMO SER RESPONSABLE</vt:lpstr>
      <vt:lpstr>El fundamento de la moral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ética</dc:title>
  <dc:creator>Mireya Ferrer de Oya</dc:creator>
  <cp:lastModifiedBy>Mireya Ferrer de Oya</cp:lastModifiedBy>
  <cp:revision>17</cp:revision>
  <dcterms:created xsi:type="dcterms:W3CDTF">2018-05-08T08:15:25Z</dcterms:created>
  <dcterms:modified xsi:type="dcterms:W3CDTF">2019-03-27T08:58:57Z</dcterms:modified>
</cp:coreProperties>
</file>