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10/31/2017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1K4o4yKe9Q" TargetMode="External"/><Relationship Id="rId2" Type="http://schemas.openxmlformats.org/officeDocument/2006/relationships/hyperlink" Target="https://www.youtube.com/watch?v=dgSOze5up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bR2X6sqsAiY" TargetMode="External"/><Relationship Id="rId4" Type="http://schemas.openxmlformats.org/officeDocument/2006/relationships/hyperlink" Target="https://www.youtube.com/watch?v=nqLM0rnwEE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verdad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Unidad 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7192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50976"/>
          </a:xfrm>
        </p:spPr>
        <p:txBody>
          <a:bodyPr/>
          <a:lstStyle/>
          <a:p>
            <a:r>
              <a:rPr lang="es-ES" dirty="0"/>
              <a:t>Modelo naturalista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7646" y="1606731"/>
            <a:ext cx="11103428" cy="5159829"/>
          </a:xfrm>
        </p:spPr>
        <p:txBody>
          <a:bodyPr/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Platón </a:t>
            </a:r>
            <a:r>
              <a:rPr lang="es-ES" dirty="0" smtClean="0"/>
              <a:t>          </a:t>
            </a:r>
            <a:r>
              <a:rPr lang="es-ES" b="1" i="1" dirty="0" smtClean="0"/>
              <a:t>alegoría de la caverna              </a:t>
            </a:r>
            <a:r>
              <a:rPr lang="es-ES" b="1" dirty="0" smtClean="0"/>
              <a:t>Filosofía </a:t>
            </a:r>
            <a:r>
              <a:rPr lang="es-ES" b="1" dirty="0" smtClean="0">
                <a:solidFill>
                  <a:srgbClr val="00B050"/>
                </a:solidFill>
              </a:rPr>
              <a:t>naturalista</a:t>
            </a:r>
            <a:r>
              <a:rPr lang="es-ES" b="1" dirty="0" smtClean="0"/>
              <a:t> e </a:t>
            </a:r>
            <a:r>
              <a:rPr lang="es-ES" b="1" dirty="0" smtClean="0">
                <a:solidFill>
                  <a:srgbClr val="00B050"/>
                </a:solidFill>
              </a:rPr>
              <a:t>intelectualista</a:t>
            </a:r>
            <a:r>
              <a:rPr lang="es-ES" b="1" dirty="0" smtClean="0"/>
              <a:t>.</a:t>
            </a:r>
            <a:endParaRPr lang="es-ES" b="1" dirty="0"/>
          </a:p>
        </p:txBody>
      </p:sp>
      <p:pic>
        <p:nvPicPr>
          <p:cNvPr id="1026" name="Picture 2" descr="Resultado de imagen de mito de la caverna pla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230" y="2225481"/>
            <a:ext cx="759142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de flecha 4"/>
          <p:cNvCxnSpPr/>
          <p:nvPr/>
        </p:nvCxnSpPr>
        <p:spPr>
          <a:xfrm flipV="1">
            <a:off x="2246811" y="1890645"/>
            <a:ext cx="509451" cy="6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512526" y="1890645"/>
            <a:ext cx="7968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529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Modelo naturalista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0078" y="2782389"/>
            <a:ext cx="10488169" cy="3814353"/>
          </a:xfrm>
        </p:spPr>
        <p:txBody>
          <a:bodyPr/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Platón</a:t>
            </a:r>
            <a:r>
              <a:rPr lang="es-ES" dirty="0" smtClean="0"/>
              <a:t>: filosofía </a:t>
            </a:r>
            <a:r>
              <a:rPr lang="es-ES" dirty="0" smtClean="0">
                <a:solidFill>
                  <a:srgbClr val="00B050"/>
                </a:solidFill>
              </a:rPr>
              <a:t>intelectualista</a:t>
            </a:r>
            <a:r>
              <a:rPr lang="es-ES" dirty="0" smtClean="0"/>
              <a:t>.          Piensa que la realidad posee una estructura inteligible, que se puede conocer y aprender a partir de la </a:t>
            </a:r>
            <a:r>
              <a:rPr lang="es-ES" dirty="0" smtClean="0">
                <a:solidFill>
                  <a:srgbClr val="00B050"/>
                </a:solidFill>
              </a:rPr>
              <a:t>razón.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El </a:t>
            </a:r>
            <a:r>
              <a:rPr lang="es-ES" dirty="0" smtClean="0">
                <a:solidFill>
                  <a:srgbClr val="00B050"/>
                </a:solidFill>
              </a:rPr>
              <a:t>conocimiento</a:t>
            </a:r>
            <a:r>
              <a:rPr lang="es-ES" dirty="0" smtClean="0"/>
              <a:t> es la captación de </a:t>
            </a:r>
            <a:r>
              <a:rPr lang="es-ES" dirty="0" smtClean="0">
                <a:solidFill>
                  <a:srgbClr val="00B050"/>
                </a:solidFill>
              </a:rPr>
              <a:t>la realidad.</a:t>
            </a:r>
          </a:p>
          <a:p>
            <a:endParaRPr lang="es-ES" dirty="0" smtClean="0">
              <a:solidFill>
                <a:srgbClr val="00B050"/>
              </a:solidFill>
            </a:endParaRPr>
          </a:p>
          <a:p>
            <a:r>
              <a:rPr lang="es-ES" sz="2800" b="1" dirty="0" smtClean="0">
                <a:solidFill>
                  <a:srgbClr val="FF0000"/>
                </a:solidFill>
              </a:rPr>
              <a:t>Aristóteles</a:t>
            </a:r>
            <a:r>
              <a:rPr lang="es-ES" dirty="0" smtClean="0"/>
              <a:t>:  la filosofía intelectualista alcanza su formulación más perfecta.   </a:t>
            </a:r>
            <a:r>
              <a:rPr lang="es-ES" b="1" dirty="0" smtClean="0">
                <a:solidFill>
                  <a:srgbClr val="00B050"/>
                </a:solidFill>
              </a:rPr>
              <a:t>Teoría de la verdad como correspondencia         </a:t>
            </a:r>
            <a:r>
              <a:rPr lang="es-ES" dirty="0" smtClean="0"/>
              <a:t>Un </a:t>
            </a:r>
            <a:r>
              <a:rPr lang="es-ES" b="1" dirty="0" smtClean="0"/>
              <a:t>enunciado es verdadero </a:t>
            </a:r>
            <a:r>
              <a:rPr lang="es-ES" dirty="0" smtClean="0"/>
              <a:t>si lo que describe </a:t>
            </a:r>
            <a:r>
              <a:rPr lang="es-ES" b="1" dirty="0" smtClean="0"/>
              <a:t>corresponde a los hechos </a:t>
            </a:r>
            <a:r>
              <a:rPr lang="es-ES" dirty="0" smtClean="0"/>
              <a:t>tal como se conocen. 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782465" y="3487782"/>
            <a:ext cx="574765" cy="261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4950823" y="3043646"/>
            <a:ext cx="4441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268866" y="4999154"/>
            <a:ext cx="535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34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67066"/>
            <a:ext cx="9759261" cy="1291917"/>
          </a:xfrm>
        </p:spPr>
        <p:txBody>
          <a:bodyPr/>
          <a:lstStyle/>
          <a:p>
            <a:r>
              <a:rPr lang="es-ES" dirty="0"/>
              <a:t>Modelo naturalista</a:t>
            </a:r>
          </a:p>
        </p:txBody>
      </p:sp>
      <p:pic>
        <p:nvPicPr>
          <p:cNvPr id="3074" name="Picture 2" descr="Resultado de imagen de verdad aristotele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3"/>
          <a:stretch/>
        </p:blipFill>
        <p:spPr bwMode="auto">
          <a:xfrm>
            <a:off x="1389448" y="1474919"/>
            <a:ext cx="8798274" cy="524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841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 racionalista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Inicia con </a:t>
            </a:r>
            <a:r>
              <a:rPr lang="es-ES" sz="2800" b="1" dirty="0" smtClean="0">
                <a:solidFill>
                  <a:srgbClr val="FF0000"/>
                </a:solidFill>
              </a:rPr>
              <a:t>Descartes</a:t>
            </a:r>
            <a:r>
              <a:rPr lang="es-ES" dirty="0" smtClean="0"/>
              <a:t> (</a:t>
            </a:r>
            <a:r>
              <a:rPr lang="es-ES" dirty="0" err="1" smtClean="0"/>
              <a:t>s.XVII</a:t>
            </a:r>
            <a:r>
              <a:rPr lang="es-ES" dirty="0" smtClean="0"/>
              <a:t>) y alcanza su apogeo con </a:t>
            </a:r>
            <a:r>
              <a:rPr lang="es-ES" sz="2800" b="1" dirty="0" smtClean="0">
                <a:solidFill>
                  <a:srgbClr val="FF0000"/>
                </a:solidFill>
              </a:rPr>
              <a:t>Hegel</a:t>
            </a:r>
            <a:r>
              <a:rPr lang="es-ES" dirty="0" smtClean="0"/>
              <a:t> (s. XIX)</a:t>
            </a:r>
          </a:p>
          <a:p>
            <a:r>
              <a:rPr lang="es-ES" dirty="0" smtClean="0"/>
              <a:t>Se derrumba con la Revolución científica (s. XVI-XVIII) el prestigio de Aristóteles: esto hace que se tenga </a:t>
            </a:r>
            <a:r>
              <a:rPr lang="es-ES" b="1" dirty="0" smtClean="0"/>
              <a:t>miedo al error</a:t>
            </a:r>
            <a:r>
              <a:rPr lang="es-ES" dirty="0"/>
              <a:t> </a:t>
            </a:r>
            <a:r>
              <a:rPr lang="es-ES" dirty="0" smtClean="0"/>
              <a:t>               </a:t>
            </a:r>
            <a:r>
              <a:rPr lang="es-ES" sz="2800" b="1" dirty="0" smtClean="0">
                <a:solidFill>
                  <a:srgbClr val="00B050"/>
                </a:solidFill>
              </a:rPr>
              <a:t>actitud de precaución.</a:t>
            </a:r>
          </a:p>
          <a:p>
            <a:endParaRPr lang="es-ES" sz="2800" b="1" dirty="0">
              <a:solidFill>
                <a:srgbClr val="00B050"/>
              </a:solidFill>
            </a:endParaRPr>
          </a:p>
          <a:p>
            <a:endParaRPr lang="es-ES" sz="2800" b="1" dirty="0" smtClean="0">
              <a:solidFill>
                <a:srgbClr val="00B050"/>
              </a:solidFill>
            </a:endParaRPr>
          </a:p>
          <a:p>
            <a:r>
              <a:rPr lang="es-ES" sz="2800" b="1" dirty="0" smtClean="0"/>
              <a:t>Se intenta establece cómo hay que pensar: qué </a:t>
            </a:r>
            <a:r>
              <a:rPr lang="es-ES" sz="3200" b="1" dirty="0" smtClean="0">
                <a:solidFill>
                  <a:srgbClr val="FF0000"/>
                </a:solidFill>
              </a:rPr>
              <a:t>método </a:t>
            </a:r>
            <a:r>
              <a:rPr lang="es-ES" sz="2800" b="1" dirty="0" smtClean="0">
                <a:solidFill>
                  <a:srgbClr val="00B050"/>
                </a:solidFill>
              </a:rPr>
              <a:t>hay que seguir para evitar el error</a:t>
            </a:r>
            <a:endParaRPr lang="es-ES" sz="2800" b="1" dirty="0">
              <a:solidFill>
                <a:srgbClr val="00B050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5943600" y="3185652"/>
            <a:ext cx="870155" cy="14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echa abajo 5"/>
          <p:cNvSpPr/>
          <p:nvPr/>
        </p:nvSpPr>
        <p:spPr>
          <a:xfrm>
            <a:off x="4911213" y="3628103"/>
            <a:ext cx="1725561" cy="973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702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Modelo racionalista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7923" y="1858297"/>
            <a:ext cx="10420325" cy="4313903"/>
          </a:xfrm>
        </p:spPr>
        <p:txBody>
          <a:bodyPr/>
          <a:lstStyle/>
          <a:p>
            <a:r>
              <a:rPr lang="es-ES" dirty="0" smtClean="0"/>
              <a:t>Se sitúa el </a:t>
            </a:r>
            <a:r>
              <a:rPr lang="es-ES" sz="2800" b="1" dirty="0" smtClean="0">
                <a:solidFill>
                  <a:srgbClr val="FF0000"/>
                </a:solidFill>
              </a:rPr>
              <a:t>modelo racionalista </a:t>
            </a:r>
            <a:r>
              <a:rPr lang="es-ES" dirty="0" smtClean="0"/>
              <a:t>en primer plano.</a:t>
            </a:r>
          </a:p>
          <a:p>
            <a:r>
              <a:rPr lang="es-ES" dirty="0" smtClean="0"/>
              <a:t>Descartes propone usar le </a:t>
            </a:r>
            <a:r>
              <a:rPr lang="es-ES" b="1" dirty="0" smtClean="0">
                <a:solidFill>
                  <a:srgbClr val="00B050"/>
                </a:solidFill>
              </a:rPr>
              <a:t>método de las matemáticas </a:t>
            </a:r>
            <a:r>
              <a:rPr lang="es-ES" dirty="0" smtClean="0"/>
              <a:t>para elaborar una filosofía libre de errores                       que nos permite obtener </a:t>
            </a:r>
            <a:r>
              <a:rPr lang="es-ES" b="1" i="1" dirty="0" smtClean="0">
                <a:solidFill>
                  <a:srgbClr val="00B050"/>
                </a:solidFill>
              </a:rPr>
              <a:t>verdades absolutas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Pasos del </a:t>
            </a:r>
            <a:r>
              <a:rPr lang="es-ES" sz="2800" b="1" dirty="0" smtClean="0">
                <a:solidFill>
                  <a:srgbClr val="FF0000"/>
                </a:solidFill>
              </a:rPr>
              <a:t>método cartesiano</a:t>
            </a:r>
            <a:r>
              <a:rPr lang="es-ES" dirty="0" smtClean="0"/>
              <a:t>: </a:t>
            </a:r>
          </a:p>
          <a:p>
            <a:pPr>
              <a:buFontTx/>
              <a:buChar char="-"/>
            </a:pPr>
            <a:r>
              <a:rPr lang="es-ES" b="1" dirty="0" smtClean="0"/>
              <a:t>Evidencias</a:t>
            </a:r>
            <a:r>
              <a:rPr lang="es-ES" dirty="0" smtClean="0"/>
              <a:t>: es el punto de partida.</a:t>
            </a:r>
          </a:p>
          <a:p>
            <a:pPr>
              <a:buFontTx/>
              <a:buChar char="-"/>
            </a:pPr>
            <a:r>
              <a:rPr lang="es-ES" b="1" dirty="0" smtClean="0"/>
              <a:t>Análisis</a:t>
            </a:r>
            <a:r>
              <a:rPr lang="es-ES" dirty="0" smtClean="0"/>
              <a:t>: descomponer la realidad en las partes que sea posible.</a:t>
            </a:r>
          </a:p>
          <a:p>
            <a:pPr>
              <a:buFontTx/>
              <a:buChar char="-"/>
            </a:pPr>
            <a:r>
              <a:rPr lang="es-ES" b="1" dirty="0" smtClean="0"/>
              <a:t>Síntesis</a:t>
            </a:r>
            <a:r>
              <a:rPr lang="es-ES" dirty="0" smtClean="0"/>
              <a:t>: conducir el pensamiento de lo más simple y fácil a lo compuesto y complejo.</a:t>
            </a:r>
          </a:p>
          <a:p>
            <a:pPr>
              <a:buFontTx/>
              <a:buChar char="-"/>
            </a:pPr>
            <a:r>
              <a:rPr lang="es-ES" b="1" dirty="0" smtClean="0"/>
              <a:t>Numerar</a:t>
            </a:r>
            <a:r>
              <a:rPr lang="es-ES" dirty="0" smtClean="0"/>
              <a:t>: todos los pasos de los últimos procesos para comprobar que no hay omisiones.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2920181" y="2846439"/>
            <a:ext cx="1297858" cy="29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485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 racionalista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21407"/>
            <a:ext cx="10451592" cy="4475335"/>
          </a:xfrm>
        </p:spPr>
        <p:txBody>
          <a:bodyPr>
            <a:normAutofit fontScale="92500" lnSpcReduction="10000"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Problema</a:t>
            </a:r>
            <a:r>
              <a:rPr lang="es-ES" dirty="0" smtClean="0"/>
              <a:t>                  </a:t>
            </a:r>
            <a:r>
              <a:rPr lang="es-ES" b="1" dirty="0" smtClean="0">
                <a:solidFill>
                  <a:srgbClr val="00B050"/>
                </a:solidFill>
              </a:rPr>
              <a:t>buscar  una evidencia </a:t>
            </a:r>
            <a:r>
              <a:rPr lang="es-ES" dirty="0" smtClean="0"/>
              <a:t>sobre la que basar su filosofía.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Descartes solo encuentra el hecho del pensamiento, </a:t>
            </a:r>
            <a:r>
              <a:rPr lang="es-ES" sz="2400" b="1" dirty="0" smtClean="0">
                <a:solidFill>
                  <a:srgbClr val="FF0000"/>
                </a:solidFill>
              </a:rPr>
              <a:t>la conciencia</a:t>
            </a:r>
            <a:r>
              <a:rPr lang="es-ES" dirty="0" smtClean="0"/>
              <a:t>,  como evidencia y lugar del que partir.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2800" b="1" dirty="0" smtClean="0">
                <a:solidFill>
                  <a:srgbClr val="00B050"/>
                </a:solidFill>
              </a:rPr>
              <a:t>                </a:t>
            </a:r>
            <a:r>
              <a:rPr lang="es-ES" sz="2800" b="1" dirty="0" smtClean="0">
                <a:solidFill>
                  <a:srgbClr val="00B050"/>
                </a:solidFill>
              </a:rPr>
              <a:t>             </a:t>
            </a:r>
            <a:r>
              <a:rPr lang="es-ES" sz="2800" b="1" dirty="0" smtClean="0">
                <a:solidFill>
                  <a:srgbClr val="00B050"/>
                </a:solidFill>
              </a:rPr>
              <a:t>“</a:t>
            </a:r>
            <a:r>
              <a:rPr lang="es-ES" sz="2800" b="1" i="1" dirty="0" smtClean="0">
                <a:solidFill>
                  <a:srgbClr val="00B050"/>
                </a:solidFill>
              </a:rPr>
              <a:t>Yo soy una cosa que piensa</a:t>
            </a:r>
            <a:r>
              <a:rPr lang="es-ES" sz="2800" b="1" i="1" dirty="0" smtClean="0">
                <a:solidFill>
                  <a:srgbClr val="00B050"/>
                </a:solidFill>
              </a:rPr>
              <a:t>” </a:t>
            </a:r>
          </a:p>
          <a:p>
            <a:pPr marL="0" indent="0">
              <a:buNone/>
            </a:pPr>
            <a:r>
              <a:rPr lang="es-ES" sz="2800" b="1" i="1" dirty="0">
                <a:solidFill>
                  <a:srgbClr val="00B050"/>
                </a:solidFill>
              </a:rPr>
              <a:t>	</a:t>
            </a:r>
            <a:r>
              <a:rPr lang="es-ES" sz="2800" b="1" i="1" dirty="0" smtClean="0">
                <a:solidFill>
                  <a:srgbClr val="00B050"/>
                </a:solidFill>
              </a:rPr>
              <a:t>(tres sustancias: res </a:t>
            </a:r>
            <a:r>
              <a:rPr lang="es-ES" sz="2800" b="1" i="1" dirty="0" err="1" smtClean="0">
                <a:solidFill>
                  <a:srgbClr val="00B050"/>
                </a:solidFill>
              </a:rPr>
              <a:t>cogitans</a:t>
            </a:r>
            <a:r>
              <a:rPr lang="es-ES" sz="2800" b="1" i="1" dirty="0" smtClean="0">
                <a:solidFill>
                  <a:srgbClr val="00B050"/>
                </a:solidFill>
              </a:rPr>
              <a:t>, res extensa y Dios)</a:t>
            </a:r>
            <a:endParaRPr lang="es-ES" sz="28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s-ES" sz="28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sz="2600" b="1" dirty="0" smtClean="0"/>
              <a:t>El ser humano, cuando piensa, puede estar equivocado en el contenido de su pensamiento, pero donde no puede haber error es en el hecho mismo de estar pensando.</a:t>
            </a:r>
            <a:endParaRPr lang="es-ES" sz="2600" b="1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3017520" y="2325188"/>
            <a:ext cx="953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echa abajo 5"/>
          <p:cNvSpPr/>
          <p:nvPr/>
        </p:nvSpPr>
        <p:spPr>
          <a:xfrm>
            <a:off x="5434149" y="3359768"/>
            <a:ext cx="953588" cy="600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 abajo 6"/>
          <p:cNvSpPr/>
          <p:nvPr/>
        </p:nvSpPr>
        <p:spPr>
          <a:xfrm>
            <a:off x="5434149" y="4885513"/>
            <a:ext cx="953588" cy="600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609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9942141" cy="1093361"/>
          </a:xfrm>
        </p:spPr>
        <p:txBody>
          <a:bodyPr/>
          <a:lstStyle/>
          <a:p>
            <a:r>
              <a:rPr lang="es-ES" dirty="0" smtClean="0"/>
              <a:t>Modelo racionalista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23851"/>
            <a:ext cx="11338559" cy="5199018"/>
          </a:xfrm>
        </p:spPr>
        <p:txBody>
          <a:bodyPr>
            <a:normAutofit/>
          </a:bodyPr>
          <a:lstStyle/>
          <a:p>
            <a:r>
              <a:rPr lang="es-ES" dirty="0" smtClean="0"/>
              <a:t>Descartes se pregunta </a:t>
            </a:r>
            <a:r>
              <a:rPr lang="es-ES" sz="2800" b="1" dirty="0" smtClean="0">
                <a:solidFill>
                  <a:srgbClr val="00B050"/>
                </a:solidFill>
              </a:rPr>
              <a:t>¿qué es lo real? </a:t>
            </a:r>
            <a:r>
              <a:rPr lang="es-ES" dirty="0" smtClean="0"/>
              <a:t>y, tras determinar que la realidad percibida por los sentidos es cuestionable, contesta que lo único que existe con toda  seguridad es </a:t>
            </a:r>
            <a:r>
              <a:rPr lang="es-ES" sz="2800" b="1" dirty="0" smtClean="0">
                <a:solidFill>
                  <a:srgbClr val="FF0000"/>
                </a:solidFill>
              </a:rPr>
              <a:t>el pensamiento</a:t>
            </a:r>
            <a:r>
              <a:rPr lang="es-ES" dirty="0" smtClean="0"/>
              <a:t>, la conciencia.</a:t>
            </a:r>
            <a:r>
              <a:rPr lang="es-ES" sz="2800" b="1" dirty="0" smtClean="0">
                <a:solidFill>
                  <a:srgbClr val="00B050"/>
                </a:solidFill>
              </a:rPr>
              <a:t>             Filosofía racionalista</a:t>
            </a:r>
          </a:p>
          <a:p>
            <a:pPr marL="0" indent="0">
              <a:buNone/>
            </a:pPr>
            <a:endParaRPr lang="es-ES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sz="2800" b="1" dirty="0">
                <a:solidFill>
                  <a:srgbClr val="00B050"/>
                </a:solidFill>
              </a:rPr>
              <a:t> </a:t>
            </a:r>
            <a:r>
              <a:rPr lang="es-ES" sz="2800" b="1" dirty="0" smtClean="0">
                <a:solidFill>
                  <a:srgbClr val="00B050"/>
                </a:solidFill>
              </a:rPr>
              <a:t>                      </a:t>
            </a:r>
            <a:r>
              <a:rPr lang="es-ES" sz="2800" b="1" i="1" dirty="0" smtClean="0">
                <a:solidFill>
                  <a:srgbClr val="00B050"/>
                </a:solidFill>
              </a:rPr>
              <a:t>Yo existo pensando (cogito ergo sum)</a:t>
            </a:r>
          </a:p>
          <a:p>
            <a:pPr marL="0" indent="0">
              <a:buNone/>
            </a:pPr>
            <a:endParaRPr lang="es-ES" sz="28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dirty="0" smtClean="0"/>
              <a:t>Descubre el </a:t>
            </a:r>
            <a:r>
              <a:rPr lang="es-ES" sz="2400" b="1" dirty="0" smtClean="0"/>
              <a:t>criterio de verdad</a:t>
            </a:r>
            <a:r>
              <a:rPr lang="es-ES" dirty="0" smtClean="0"/>
              <a:t>, la idea </a:t>
            </a:r>
            <a:r>
              <a:rPr lang="es-ES" b="1" i="1" dirty="0" smtClean="0"/>
              <a:t>clara y distinta</a:t>
            </a:r>
            <a:r>
              <a:rPr lang="es-ES" dirty="0" smtClean="0"/>
              <a:t>: una afirmación será verdadera cuando sea clara y distinta, es decir, cuando sea </a:t>
            </a:r>
            <a:r>
              <a:rPr lang="es-ES" sz="2800" b="1" dirty="0" smtClean="0">
                <a:solidFill>
                  <a:srgbClr val="FF0000"/>
                </a:solidFill>
              </a:rPr>
              <a:t>coherente lógicamente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      Apoyándose en este criterio demuestra que, además de la conciencia, </a:t>
            </a:r>
            <a:r>
              <a:rPr lang="es-ES" b="1" dirty="0" smtClean="0">
                <a:solidFill>
                  <a:srgbClr val="FF0000"/>
                </a:solidFill>
              </a:rPr>
              <a:t>existe la realidad material.  </a:t>
            </a:r>
          </a:p>
          <a:p>
            <a:pPr marL="0" indent="0">
              <a:buNone/>
            </a:pPr>
            <a:r>
              <a:rPr lang="es-ES" dirty="0" smtClean="0"/>
              <a:t>Razonamiento frágil que se va rompiendo por los filósofos posteriores: </a:t>
            </a:r>
            <a:r>
              <a:rPr lang="es-ES" dirty="0" smtClean="0">
                <a:solidFill>
                  <a:srgbClr val="FF0000"/>
                </a:solidFill>
              </a:rPr>
              <a:t>Hegel</a:t>
            </a:r>
            <a:r>
              <a:rPr lang="es-ES" dirty="0" smtClean="0"/>
              <a:t> establece que la </a:t>
            </a:r>
            <a:r>
              <a:rPr lang="es-ES" b="1" dirty="0" smtClean="0">
                <a:solidFill>
                  <a:srgbClr val="00B050"/>
                </a:solidFill>
              </a:rPr>
              <a:t>única realidad es la idea </a:t>
            </a:r>
            <a:r>
              <a:rPr lang="es-ES" dirty="0" smtClean="0"/>
              <a:t>y la realidad material es un simple momento de su desarrollo.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4754881" y="2430343"/>
            <a:ext cx="1018902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echa abajo 5"/>
          <p:cNvSpPr/>
          <p:nvPr/>
        </p:nvSpPr>
        <p:spPr>
          <a:xfrm>
            <a:off x="5564124" y="2729151"/>
            <a:ext cx="809897" cy="509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 abajo 6"/>
          <p:cNvSpPr/>
          <p:nvPr/>
        </p:nvSpPr>
        <p:spPr>
          <a:xfrm>
            <a:off x="5420433" y="3788868"/>
            <a:ext cx="953588" cy="600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574766" y="5055326"/>
            <a:ext cx="313508" cy="339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899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 empirista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/>
          <a:lstStyle/>
          <a:p>
            <a:r>
              <a:rPr lang="es-ES" dirty="0" smtClean="0"/>
              <a:t>El fundador es </a:t>
            </a:r>
            <a:r>
              <a:rPr lang="es-ES" b="1" dirty="0" smtClean="0">
                <a:solidFill>
                  <a:srgbClr val="00B050"/>
                </a:solidFill>
              </a:rPr>
              <a:t>John Locke </a:t>
            </a:r>
            <a:r>
              <a:rPr lang="es-ES" dirty="0" smtClean="0"/>
              <a:t>(s. XVII)          El desarrollo completo de sus posibilidades lo logra </a:t>
            </a:r>
            <a:r>
              <a:rPr lang="es-ES" sz="2800" b="1" dirty="0" err="1" smtClean="0">
                <a:solidFill>
                  <a:srgbClr val="FF0000"/>
                </a:solidFill>
              </a:rPr>
              <a:t>Hume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Planteamiento del </a:t>
            </a:r>
            <a:r>
              <a:rPr lang="es-ES" b="1" dirty="0" smtClean="0"/>
              <a:t>problema del conocimiento</a:t>
            </a:r>
            <a:r>
              <a:rPr lang="es-ES" dirty="0" smtClean="0"/>
              <a:t>: </a:t>
            </a:r>
            <a:r>
              <a:rPr lang="es-ES" sz="2800" b="1" dirty="0" smtClean="0">
                <a:solidFill>
                  <a:srgbClr val="00B050"/>
                </a:solidFill>
              </a:rPr>
              <a:t>¿cuáles son los límites de la razón humana para no caer en el error?</a:t>
            </a:r>
          </a:p>
          <a:p>
            <a:endParaRPr lang="es-ES" sz="2800" b="1" dirty="0" smtClean="0">
              <a:solidFill>
                <a:srgbClr val="00B050"/>
              </a:solidFill>
            </a:endParaRPr>
          </a:p>
          <a:p>
            <a:r>
              <a:rPr lang="es-ES" dirty="0" smtClean="0"/>
              <a:t>Estos filósofos, al igual que nos racionalistas, son precavidos, por este motivo su primera pregunta es </a:t>
            </a:r>
            <a:r>
              <a:rPr lang="es-ES" b="1" dirty="0" smtClean="0"/>
              <a:t>¿cómo hay que pensar para no equivocarse?</a:t>
            </a:r>
            <a:endParaRPr lang="es-ES" b="1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5460274" y="2299063"/>
            <a:ext cx="561703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echa abajo 5"/>
          <p:cNvSpPr/>
          <p:nvPr/>
        </p:nvSpPr>
        <p:spPr>
          <a:xfrm>
            <a:off x="5577840" y="2834640"/>
            <a:ext cx="1227909" cy="600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 abajo 6"/>
          <p:cNvSpPr/>
          <p:nvPr/>
        </p:nvSpPr>
        <p:spPr>
          <a:xfrm>
            <a:off x="5577840" y="4202974"/>
            <a:ext cx="1227909" cy="600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472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modelo empirista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9086" y="2121408"/>
            <a:ext cx="10279162" cy="4344706"/>
          </a:xfrm>
        </p:spPr>
        <p:txBody>
          <a:bodyPr/>
          <a:lstStyle/>
          <a:p>
            <a:r>
              <a:rPr lang="es-ES" b="1" dirty="0" smtClean="0">
                <a:solidFill>
                  <a:srgbClr val="00B050"/>
                </a:solidFill>
              </a:rPr>
              <a:t>Locke</a:t>
            </a:r>
            <a:r>
              <a:rPr lang="es-ES" dirty="0" smtClean="0"/>
              <a:t> propone un</a:t>
            </a:r>
            <a:r>
              <a:rPr lang="es-ES" sz="2800" b="1" dirty="0" smtClean="0">
                <a:solidFill>
                  <a:srgbClr val="FF0000"/>
                </a:solidFill>
              </a:rPr>
              <a:t> método </a:t>
            </a:r>
            <a:r>
              <a:rPr lang="es-ES" dirty="0" smtClean="0"/>
              <a:t>para saber si un contenido mental es válido: </a:t>
            </a:r>
            <a:r>
              <a:rPr lang="es-ES" b="1" dirty="0" smtClean="0"/>
              <a:t>analizar su origen</a:t>
            </a:r>
            <a:r>
              <a:rPr lang="es-ES" dirty="0" smtClean="0"/>
              <a:t>, analizar cómo ha llegado a la mente humana.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280161" y="3585102"/>
            <a:ext cx="3108960" cy="13657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Si se observa que el contenido</a:t>
            </a:r>
          </a:p>
          <a:p>
            <a:r>
              <a:rPr lang="es-ES" dirty="0"/>
              <a:t> procede de la </a:t>
            </a:r>
            <a:r>
              <a:rPr lang="es-ES" b="1" dirty="0" smtClean="0"/>
              <a:t>experiencia sensible</a:t>
            </a:r>
            <a:endParaRPr lang="es-ES" b="1" dirty="0"/>
          </a:p>
          <a:p>
            <a:pPr algn="ctr"/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6474824" y="3585102"/>
            <a:ext cx="3108960" cy="13657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/>
              <a:t>NO se logra descubrir principio relacionado con la </a:t>
            </a:r>
            <a:r>
              <a:rPr lang="es-ES" b="1" dirty="0" smtClean="0"/>
              <a:t>experiencia sensible (sino con la conciencia)</a:t>
            </a:r>
            <a:endParaRPr lang="es-ES" b="1" dirty="0"/>
          </a:p>
          <a:p>
            <a:pPr algn="ctr"/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436916" y="5802848"/>
            <a:ext cx="2808513" cy="611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 smtClean="0"/>
              <a:t>Contenido válido</a:t>
            </a:r>
            <a:endParaRPr lang="es-ES" b="1" dirty="0"/>
          </a:p>
          <a:p>
            <a:pPr algn="ctr"/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6474824" y="5444106"/>
            <a:ext cx="3108960" cy="1134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 smtClean="0"/>
              <a:t>Contenido no válido </a:t>
            </a:r>
            <a:r>
              <a:rPr lang="es-ES" dirty="0" smtClean="0"/>
              <a:t>(más allá de los límites del entendimiento)</a:t>
            </a:r>
            <a:endParaRPr lang="es-ES" dirty="0"/>
          </a:p>
          <a:p>
            <a:pPr algn="ctr"/>
            <a:endParaRPr lang="es-ES" dirty="0"/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3187337" y="2926080"/>
            <a:ext cx="1058092" cy="535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6361611" y="2873829"/>
            <a:ext cx="1280160" cy="486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2834641" y="5175176"/>
            <a:ext cx="6531" cy="48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7759337" y="4978256"/>
            <a:ext cx="13063" cy="465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86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169330"/>
            <a:ext cx="10058400" cy="1234600"/>
          </a:xfrm>
        </p:spPr>
        <p:txBody>
          <a:bodyPr>
            <a:normAutofit/>
          </a:bodyPr>
          <a:lstStyle/>
          <a:p>
            <a:r>
              <a:rPr lang="es-ES" dirty="0" smtClean="0"/>
              <a:t>El término verdad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382" y="1403931"/>
            <a:ext cx="11508377" cy="545407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El término tiene </a:t>
            </a:r>
            <a:r>
              <a:rPr lang="es-ES" b="1" dirty="0" smtClean="0"/>
              <a:t>diferentes significados y usos</a:t>
            </a:r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Uso </a:t>
            </a:r>
            <a:r>
              <a:rPr lang="es-ES" b="1" dirty="0">
                <a:solidFill>
                  <a:srgbClr val="FF0000"/>
                </a:solidFill>
              </a:rPr>
              <a:t>é</a:t>
            </a:r>
            <a:r>
              <a:rPr lang="es-ES" b="1" dirty="0" smtClean="0">
                <a:solidFill>
                  <a:srgbClr val="FF0000"/>
                </a:solidFill>
              </a:rPr>
              <a:t>tico</a:t>
            </a:r>
            <a:r>
              <a:rPr lang="es-ES" dirty="0" smtClean="0"/>
              <a:t>: verdad como propiedad moral del juicio           más relacionado con la </a:t>
            </a:r>
            <a:r>
              <a:rPr lang="es-ES" b="1" dirty="0" smtClean="0">
                <a:solidFill>
                  <a:srgbClr val="00B050"/>
                </a:solidFill>
              </a:rPr>
              <a:t>intención</a:t>
            </a:r>
            <a:r>
              <a:rPr lang="es-ES" dirty="0" smtClean="0"/>
              <a:t> del sujeto.</a:t>
            </a:r>
          </a:p>
          <a:p>
            <a:pPr>
              <a:buFontTx/>
              <a:buChar char="-"/>
            </a:pPr>
            <a:r>
              <a:rPr lang="es-ES" dirty="0" smtClean="0"/>
              <a:t>Uso </a:t>
            </a:r>
            <a:r>
              <a:rPr lang="es-ES" b="1" dirty="0" smtClean="0">
                <a:solidFill>
                  <a:srgbClr val="FF0000"/>
                </a:solidFill>
              </a:rPr>
              <a:t>ontológico           </a:t>
            </a:r>
            <a:r>
              <a:rPr lang="es-ES" dirty="0" smtClean="0"/>
              <a:t>verdad como </a:t>
            </a:r>
            <a:r>
              <a:rPr lang="es-ES" b="1" dirty="0" smtClean="0">
                <a:solidFill>
                  <a:srgbClr val="00B050"/>
                </a:solidFill>
              </a:rPr>
              <a:t>propiedad de la realidad</a:t>
            </a:r>
            <a:r>
              <a:rPr lang="es-ES" dirty="0" smtClean="0"/>
              <a:t>. (verdad </a:t>
            </a:r>
            <a:r>
              <a:rPr lang="es-ES" i="1" dirty="0" err="1" smtClean="0"/>
              <a:t>alétheia</a:t>
            </a:r>
            <a:r>
              <a:rPr lang="es-ES" dirty="0" smtClean="0"/>
              <a:t>) desvelar lo que está oculto. </a:t>
            </a:r>
            <a:r>
              <a:rPr lang="es-ES" u="sng" dirty="0"/>
              <a:t>Presocráticos</a:t>
            </a:r>
            <a:r>
              <a:rPr lang="es-ES" dirty="0" smtClean="0"/>
              <a:t>: verdad como la adecuación de las cosas consigo mismo.</a:t>
            </a:r>
          </a:p>
          <a:p>
            <a:pPr>
              <a:buFontTx/>
              <a:buChar char="-"/>
            </a:pPr>
            <a:r>
              <a:rPr lang="es-ES" dirty="0" smtClean="0"/>
              <a:t>Uso </a:t>
            </a:r>
            <a:r>
              <a:rPr lang="es-ES" b="1" dirty="0" smtClean="0">
                <a:solidFill>
                  <a:srgbClr val="FF0000"/>
                </a:solidFill>
              </a:rPr>
              <a:t>epistemológico</a:t>
            </a:r>
            <a:r>
              <a:rPr lang="es-ES" dirty="0" smtClean="0"/>
              <a:t>            verdad como </a:t>
            </a:r>
            <a:r>
              <a:rPr lang="es-ES" b="1" dirty="0" smtClean="0">
                <a:solidFill>
                  <a:srgbClr val="00B050"/>
                </a:solidFill>
              </a:rPr>
              <a:t>propiedad del juicio </a:t>
            </a:r>
            <a:r>
              <a:rPr lang="es-ES" dirty="0" smtClean="0"/>
              <a:t>desde el punto de vista de la exactitud del conocimiento. Las cosas no son ni verdaderas ni falsas, lo que es verdadero o falso es lo que se afirma sobre ellas.</a:t>
            </a:r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sz="2800" b="1" dirty="0"/>
          </a:p>
          <a:p>
            <a:pPr marL="0" indent="0" algn="ctr">
              <a:buNone/>
            </a:pPr>
            <a:r>
              <a:rPr lang="es-ES" sz="2800" b="1" dirty="0" smtClean="0">
                <a:solidFill>
                  <a:srgbClr val="FF0000"/>
                </a:solidFill>
              </a:rPr>
              <a:t>Verdad moral</a:t>
            </a:r>
          </a:p>
          <a:p>
            <a:pPr marL="0" indent="0" algn="ctr">
              <a:buNone/>
            </a:pPr>
            <a:r>
              <a:rPr lang="es-ES" sz="2800" b="1" dirty="0" smtClean="0">
                <a:solidFill>
                  <a:srgbClr val="FF0000"/>
                </a:solidFill>
              </a:rPr>
              <a:t>Verdad ontológica o metafísica</a:t>
            </a:r>
          </a:p>
          <a:p>
            <a:pPr marL="0" indent="0" algn="ctr">
              <a:buNone/>
            </a:pPr>
            <a:r>
              <a:rPr lang="es-ES" sz="2800" b="1" dirty="0" smtClean="0">
                <a:solidFill>
                  <a:srgbClr val="FF0000"/>
                </a:solidFill>
              </a:rPr>
              <a:t>Verdad epistemológica o lógica</a:t>
            </a:r>
            <a:endParaRPr lang="es-ES" sz="2800" b="1" dirty="0">
              <a:solidFill>
                <a:srgbClr val="FF0000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6621560" y="1972493"/>
            <a:ext cx="5225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2416628" y="2605713"/>
            <a:ext cx="600891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017519" y="3239589"/>
            <a:ext cx="6923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echa abajo 9"/>
          <p:cNvSpPr/>
          <p:nvPr/>
        </p:nvSpPr>
        <p:spPr>
          <a:xfrm>
            <a:off x="5106270" y="4057976"/>
            <a:ext cx="1724297" cy="11756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06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Estados de seguridad respecto a la verdad o grados de verdad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Ignorancia</a:t>
            </a:r>
            <a:r>
              <a:rPr lang="es-ES" dirty="0" smtClean="0"/>
              <a:t>: </a:t>
            </a:r>
            <a:r>
              <a:rPr lang="es-ES" b="1" dirty="0" smtClean="0">
                <a:solidFill>
                  <a:srgbClr val="00B050"/>
                </a:solidFill>
              </a:rPr>
              <a:t>ausencia</a:t>
            </a:r>
            <a:r>
              <a:rPr lang="es-ES" dirty="0" smtClean="0"/>
              <a:t> de conocimiento. (independientemente de la verdad o falsedad del dato)            </a:t>
            </a:r>
            <a:r>
              <a:rPr lang="es-ES" i="1" dirty="0" smtClean="0"/>
              <a:t>Desconozco que…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Opinión</a:t>
            </a:r>
            <a:r>
              <a:rPr lang="es-ES" dirty="0" smtClean="0"/>
              <a:t>: </a:t>
            </a:r>
            <a:r>
              <a:rPr lang="es-ES" b="1" dirty="0" smtClean="0">
                <a:solidFill>
                  <a:srgbClr val="00B050"/>
                </a:solidFill>
              </a:rPr>
              <a:t>afirmación</a:t>
            </a:r>
            <a:r>
              <a:rPr lang="es-ES" dirty="0" smtClean="0"/>
              <a:t> de algo admitiendo la posibilidad de error       </a:t>
            </a:r>
            <a:r>
              <a:rPr lang="es-ES" i="1" dirty="0" smtClean="0"/>
              <a:t>Creo que…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Duda</a:t>
            </a:r>
            <a:r>
              <a:rPr lang="es-ES" dirty="0" smtClean="0"/>
              <a:t>: </a:t>
            </a:r>
            <a:r>
              <a:rPr lang="es-ES" b="1" dirty="0" smtClean="0">
                <a:solidFill>
                  <a:srgbClr val="00B050"/>
                </a:solidFill>
              </a:rPr>
              <a:t>suspensión</a:t>
            </a:r>
            <a:r>
              <a:rPr lang="es-ES" dirty="0" smtClean="0"/>
              <a:t> de juicio con respecto a la verdad o falsedad de un enunciado    </a:t>
            </a:r>
            <a:r>
              <a:rPr lang="es-ES" i="1" dirty="0" smtClean="0"/>
              <a:t>No sé si…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Certeza</a:t>
            </a:r>
            <a:r>
              <a:rPr lang="es-ES" dirty="0" smtClean="0"/>
              <a:t>: plena </a:t>
            </a:r>
            <a:r>
              <a:rPr lang="es-ES" b="1" dirty="0" smtClean="0">
                <a:solidFill>
                  <a:srgbClr val="00B050"/>
                </a:solidFill>
              </a:rPr>
              <a:t>seguridad</a:t>
            </a:r>
            <a:r>
              <a:rPr lang="es-ES" dirty="0" smtClean="0"/>
              <a:t> en la verdad de un enunciado           </a:t>
            </a:r>
            <a:r>
              <a:rPr lang="es-ES" i="1" dirty="0" smtClean="0"/>
              <a:t>Sé qué…</a:t>
            </a:r>
            <a:endParaRPr lang="es-ES" i="1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3513909" y="2586446"/>
            <a:ext cx="509451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8940800" y="3002844"/>
            <a:ext cx="395111" cy="11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8003822" y="4165600"/>
            <a:ext cx="508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10859911" y="3454400"/>
            <a:ext cx="4741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775" y="4583288"/>
            <a:ext cx="1702268" cy="215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499" y="4583288"/>
            <a:ext cx="1402292" cy="198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79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Análisis de videos </a:t>
            </a:r>
            <a:r>
              <a:rPr lang="es-ES" dirty="0" smtClean="0"/>
              <a:t>a partir de las distintas nociones de verdad:</a:t>
            </a:r>
          </a:p>
          <a:p>
            <a:endParaRPr lang="es-ES" dirty="0"/>
          </a:p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www.youtube.com/watch?v=dgSOze5upDU</a:t>
            </a:r>
            <a:endParaRPr lang="es-ES" dirty="0" smtClean="0"/>
          </a:p>
          <a:p>
            <a:endParaRPr lang="es-ES" dirty="0"/>
          </a:p>
          <a:p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www.youtube.com/watch?v=f1K4o4yKe9Q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>
                <a:hlinkClick r:id="rId4"/>
              </a:rPr>
              <a:t>https</a:t>
            </a:r>
            <a:r>
              <a:rPr lang="es-ES" dirty="0">
                <a:hlinkClick r:id="rId4"/>
              </a:rPr>
              <a:t>://</a:t>
            </a:r>
            <a:r>
              <a:rPr lang="es-ES" dirty="0" smtClean="0">
                <a:hlinkClick r:id="rId4"/>
              </a:rPr>
              <a:t>www.youtube.com/watch?v=nqLM0rnwEE0</a:t>
            </a:r>
            <a:endParaRPr lang="es-ES" dirty="0" smtClean="0"/>
          </a:p>
          <a:p>
            <a:endParaRPr lang="es-ES" dirty="0"/>
          </a:p>
          <a:p>
            <a:r>
              <a:rPr lang="es-ES">
                <a:hlinkClick r:id="rId5"/>
              </a:rPr>
              <a:t>https://</a:t>
            </a:r>
            <a:r>
              <a:rPr lang="es-ES" smtClean="0">
                <a:hlinkClick r:id="rId5"/>
              </a:rPr>
              <a:t>www.youtube.com/watch?v=bR2X6sqsAiY</a:t>
            </a:r>
            <a:endParaRPr lang="es-ES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003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403" y="857165"/>
            <a:ext cx="10058400" cy="1107101"/>
          </a:xfrm>
        </p:spPr>
        <p:txBody>
          <a:bodyPr/>
          <a:lstStyle/>
          <a:p>
            <a:r>
              <a:rPr lang="es-ES" dirty="0" smtClean="0"/>
              <a:t>El criterio de verdad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3468" y="2427110"/>
            <a:ext cx="10318044" cy="4131733"/>
          </a:xfrm>
        </p:spPr>
        <p:txBody>
          <a:bodyPr/>
          <a:lstStyle/>
          <a:p>
            <a:r>
              <a:rPr lang="es-ES" dirty="0" smtClean="0"/>
              <a:t>Se llama </a:t>
            </a:r>
            <a:r>
              <a:rPr lang="es-ES" sz="2400" b="1" dirty="0" smtClean="0">
                <a:solidFill>
                  <a:srgbClr val="FF0000"/>
                </a:solidFill>
              </a:rPr>
              <a:t>criterio de verdad </a:t>
            </a:r>
            <a:r>
              <a:rPr lang="es-ES" dirty="0" smtClean="0"/>
              <a:t>a la propiedad o característica que posee un enunciado y que permite saber con seguridad qué es verdadero  o falso.</a:t>
            </a:r>
          </a:p>
          <a:p>
            <a:pPr marL="0" indent="0">
              <a:buNone/>
            </a:pPr>
            <a:r>
              <a:rPr lang="es-ES" dirty="0" smtClean="0"/>
              <a:t>               A lo largo de la </a:t>
            </a:r>
            <a:r>
              <a:rPr lang="es-ES" b="1" dirty="0" smtClean="0">
                <a:solidFill>
                  <a:srgbClr val="00B050"/>
                </a:solidFill>
              </a:rPr>
              <a:t>historia</a:t>
            </a:r>
            <a:r>
              <a:rPr lang="es-ES" dirty="0" smtClean="0"/>
              <a:t> se han mantenido </a:t>
            </a:r>
            <a:r>
              <a:rPr lang="es-ES" b="1" u="sng" dirty="0" smtClean="0"/>
              <a:t>diferentes criterios de verdad</a:t>
            </a:r>
            <a:r>
              <a:rPr lang="es-ES" u="sng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En abstracto, algunos de los criterios más importantes son:</a:t>
            </a:r>
          </a:p>
          <a:p>
            <a:pPr marL="0" indent="0">
              <a:buNone/>
            </a:pPr>
            <a:r>
              <a:rPr lang="es-ES" dirty="0" smtClean="0"/>
              <a:t>- La </a:t>
            </a:r>
            <a:r>
              <a:rPr lang="es-ES" b="1" dirty="0" smtClean="0">
                <a:solidFill>
                  <a:srgbClr val="00B050"/>
                </a:solidFill>
              </a:rPr>
              <a:t>tradición</a:t>
            </a:r>
            <a:r>
              <a:rPr lang="es-ES" dirty="0" smtClean="0"/>
              <a:t>. Se toma verdadero a aquello que a lo largo del </a:t>
            </a:r>
            <a:r>
              <a:rPr lang="es-ES" b="1" dirty="0" smtClean="0"/>
              <a:t>tiempo</a:t>
            </a:r>
            <a:r>
              <a:rPr lang="es-ES" dirty="0" smtClean="0"/>
              <a:t> ha sido considerado como verdadero por la comunidad.</a:t>
            </a:r>
          </a:p>
          <a:p>
            <a:pPr marL="0" indent="0">
              <a:buNone/>
            </a:pPr>
            <a:r>
              <a:rPr lang="es-ES" dirty="0" smtClean="0"/>
              <a:t>- El </a:t>
            </a:r>
            <a:r>
              <a:rPr lang="es-ES" b="1" dirty="0" smtClean="0">
                <a:solidFill>
                  <a:srgbClr val="00B050"/>
                </a:solidFill>
              </a:rPr>
              <a:t>criterio de autoridad</a:t>
            </a:r>
            <a:r>
              <a:rPr lang="es-ES" dirty="0" smtClean="0"/>
              <a:t>. Se acepta una afirmación como válida porque procede de alguna persona a la que se concede </a:t>
            </a:r>
            <a:r>
              <a:rPr lang="es-ES" b="1" dirty="0" smtClean="0"/>
              <a:t>crédito</a:t>
            </a:r>
            <a:r>
              <a:rPr lang="es-ES" dirty="0" smtClean="0"/>
              <a:t> por su conocimiento.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914400" y="3149600"/>
            <a:ext cx="654756" cy="237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48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criterios de verdad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ES" dirty="0"/>
              <a:t>- La </a:t>
            </a:r>
            <a:r>
              <a:rPr lang="es-ES" b="1" dirty="0">
                <a:solidFill>
                  <a:srgbClr val="00B050"/>
                </a:solidFill>
              </a:rPr>
              <a:t>coherencia lógica</a:t>
            </a:r>
            <a:r>
              <a:rPr lang="es-ES" dirty="0"/>
              <a:t>. Aplicable en el ámbito de las </a:t>
            </a:r>
            <a:r>
              <a:rPr lang="es-ES" b="1" dirty="0"/>
              <a:t>ciencias formales</a:t>
            </a:r>
            <a:r>
              <a:rPr lang="es-ES" dirty="0"/>
              <a:t>. Se da cuando un enunciado se deriva directamente o a través de teoremas, de unos axiomas y, al mismo tiempo, no se contradice con el resto de enunciados del sistema</a:t>
            </a:r>
            <a:r>
              <a:rPr lang="es-ES" dirty="0" smtClean="0"/>
              <a:t>.</a:t>
            </a:r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La </a:t>
            </a:r>
            <a:r>
              <a:rPr lang="es-ES" b="1" dirty="0">
                <a:solidFill>
                  <a:srgbClr val="00B050"/>
                </a:solidFill>
              </a:rPr>
              <a:t>verificabilidad</a:t>
            </a:r>
            <a:r>
              <a:rPr lang="es-ES" dirty="0"/>
              <a:t>. Lo que se piensa será verdadero si, al contrastarlo con la </a:t>
            </a:r>
            <a:r>
              <a:rPr lang="es-ES" b="1" dirty="0"/>
              <a:t>realidad</a:t>
            </a:r>
            <a:r>
              <a:rPr lang="es-ES" dirty="0"/>
              <a:t>, coincide con ella</a:t>
            </a:r>
            <a:r>
              <a:rPr lang="es-ES" dirty="0" smtClean="0"/>
              <a:t>.</a:t>
            </a:r>
            <a:endParaRPr lang="es-ES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s-ES" b="1" dirty="0" smtClean="0">
                <a:solidFill>
                  <a:srgbClr val="00B050"/>
                </a:solidFill>
              </a:rPr>
              <a:t>La utilidad. </a:t>
            </a:r>
            <a:r>
              <a:rPr lang="es-ES" dirty="0" smtClean="0"/>
              <a:t>Un enunciado será verdadero, cuando sea </a:t>
            </a:r>
            <a:r>
              <a:rPr lang="es-ES" b="1" dirty="0" smtClean="0"/>
              <a:t>beneficioso</a:t>
            </a:r>
            <a:r>
              <a:rPr lang="es-ES" dirty="0" smtClean="0"/>
              <a:t> y útil. (en tanto se le permita al ser humano avanzar en la realidad u orientarse en ella)</a:t>
            </a:r>
          </a:p>
          <a:p>
            <a:pPr>
              <a:buFontTx/>
              <a:buChar char="-"/>
            </a:pPr>
            <a:r>
              <a:rPr lang="es-ES" b="1" dirty="0" smtClean="0">
                <a:solidFill>
                  <a:srgbClr val="00B050"/>
                </a:solidFill>
              </a:rPr>
              <a:t>La evidencia.  </a:t>
            </a:r>
            <a:r>
              <a:rPr lang="es-ES" dirty="0" smtClean="0"/>
              <a:t>Es aquello que se presenta ante el entendimiento como </a:t>
            </a:r>
            <a:r>
              <a:rPr lang="es-ES" b="1" dirty="0" smtClean="0"/>
              <a:t>indiscutible</a:t>
            </a:r>
            <a:r>
              <a:rPr lang="es-ES" dirty="0" smtClean="0"/>
              <a:t>. Aquello que el hombre ha entendido, no tendrá más remedio que aceptar.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247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Modelos de explicación del conocimiento y de acceso a la verdad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Modelo</a:t>
            </a:r>
            <a:r>
              <a:rPr lang="es-ES" dirty="0" smtClean="0"/>
              <a:t>: se denomina modelo a la representación </a:t>
            </a:r>
            <a:r>
              <a:rPr lang="es-ES" dirty="0"/>
              <a:t>abstracta, conceptual, gráfica o visual </a:t>
            </a:r>
            <a:r>
              <a:rPr lang="es-ES" dirty="0" smtClean="0"/>
              <a:t>o física </a:t>
            </a:r>
            <a:r>
              <a:rPr lang="es-ES" dirty="0"/>
              <a:t>de fenómenos, sistemas o procesos a fin de analizar, describir, explicar, simular (en general, explorar, controlar y predecir</a:t>
            </a:r>
            <a:r>
              <a:rPr lang="es-ES" dirty="0" smtClean="0"/>
              <a:t>).</a:t>
            </a:r>
            <a:endParaRPr lang="es-ES" dirty="0"/>
          </a:p>
          <a:p>
            <a:r>
              <a:rPr lang="es-ES" dirty="0" smtClean="0"/>
              <a:t>Vamos a distinguir tres formas diferentes de explicar el conocimiento y el modo de acceder a la verdad:</a:t>
            </a:r>
          </a:p>
          <a:p>
            <a:pPr marL="0" indent="0">
              <a:buNone/>
            </a:pPr>
            <a:endParaRPr lang="es-ES" dirty="0" smtClean="0"/>
          </a:p>
          <a:p>
            <a:pPr>
              <a:buFontTx/>
              <a:buChar char="-"/>
            </a:pPr>
            <a:r>
              <a:rPr lang="es-ES" b="1" dirty="0" smtClean="0">
                <a:solidFill>
                  <a:srgbClr val="00B050"/>
                </a:solidFill>
              </a:rPr>
              <a:t>Modelo naturalista</a:t>
            </a:r>
          </a:p>
          <a:p>
            <a:pPr>
              <a:buFontTx/>
              <a:buChar char="-"/>
            </a:pPr>
            <a:r>
              <a:rPr lang="es-ES" b="1" dirty="0" smtClean="0">
                <a:solidFill>
                  <a:srgbClr val="00B050"/>
                </a:solidFill>
              </a:rPr>
              <a:t>Modelo racionalista</a:t>
            </a:r>
          </a:p>
          <a:p>
            <a:pPr>
              <a:buFontTx/>
              <a:buChar char="-"/>
            </a:pPr>
            <a:r>
              <a:rPr lang="es-ES" b="1" dirty="0" smtClean="0">
                <a:solidFill>
                  <a:srgbClr val="00B050"/>
                </a:solidFill>
              </a:rPr>
              <a:t>Modelo empirista</a:t>
            </a:r>
          </a:p>
          <a:p>
            <a:pPr>
              <a:buFontTx/>
              <a:buChar char="-"/>
            </a:pPr>
            <a:endParaRPr lang="es-E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dirty="0" smtClean="0"/>
              <a:t>Vamos a ver en profundidad estos modelos y alguno más.</a:t>
            </a:r>
          </a:p>
        </p:txBody>
      </p:sp>
    </p:spTree>
    <p:extLst>
      <p:ext uri="{BB962C8B-B14F-4D97-AF65-F5344CB8AC3E}">
        <p14:creationId xmlns:p14="http://schemas.microsoft.com/office/powerpoint/2010/main" val="229277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 naturalista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2729" y="1933304"/>
            <a:ext cx="9935519" cy="4389120"/>
          </a:xfrm>
        </p:spPr>
        <p:txBody>
          <a:bodyPr>
            <a:normAutofit/>
          </a:bodyPr>
          <a:lstStyle/>
          <a:p>
            <a:r>
              <a:rPr lang="es-ES" dirty="0" smtClean="0"/>
              <a:t>Modelo </a:t>
            </a:r>
            <a:r>
              <a:rPr lang="es-ES" sz="2800" b="1" dirty="0" smtClean="0">
                <a:solidFill>
                  <a:srgbClr val="FF0000"/>
                </a:solidFill>
              </a:rPr>
              <a:t>naturalista</a:t>
            </a:r>
            <a:r>
              <a:rPr lang="es-ES" dirty="0" smtClean="0"/>
              <a:t> o </a:t>
            </a:r>
            <a:r>
              <a:rPr lang="es-ES" b="1" dirty="0" smtClean="0">
                <a:solidFill>
                  <a:srgbClr val="FF0000"/>
                </a:solidFill>
              </a:rPr>
              <a:t>realista</a:t>
            </a:r>
            <a:r>
              <a:rPr lang="es-ES" dirty="0" smtClean="0"/>
              <a:t>. Forma mayoritaria de entender la filosofía desde su nacimiento en Grecia (s. VI a.C.) hasta el renacimiento (s. XVI).</a:t>
            </a:r>
          </a:p>
          <a:p>
            <a:r>
              <a:rPr lang="es-ES" dirty="0" smtClean="0"/>
              <a:t>A la pregunta </a:t>
            </a:r>
            <a:r>
              <a:rPr lang="es-ES" b="1" dirty="0" smtClean="0">
                <a:solidFill>
                  <a:srgbClr val="FF0000"/>
                </a:solidFill>
              </a:rPr>
              <a:t>¿Qué es lo que existe? </a:t>
            </a:r>
            <a:r>
              <a:rPr lang="es-ES" dirty="0" smtClean="0"/>
              <a:t>Se responde afirmando que lo que existe, lo real, son</a:t>
            </a:r>
            <a:r>
              <a:rPr lang="es-ES" b="1" dirty="0" smtClean="0">
                <a:solidFill>
                  <a:srgbClr val="00B050"/>
                </a:solidFill>
              </a:rPr>
              <a:t> las cosas que componen la naturaleza.</a:t>
            </a:r>
          </a:p>
          <a:p>
            <a:endParaRPr lang="es-ES" dirty="0"/>
          </a:p>
        </p:txBody>
      </p:sp>
      <p:pic>
        <p:nvPicPr>
          <p:cNvPr id="1026" name="Picture 2" descr="Resultado de imagen de naturale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492" y="3827150"/>
            <a:ext cx="3797155" cy="249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de naturale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497" y="3827150"/>
            <a:ext cx="3729684" cy="247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1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56785"/>
          </a:xfrm>
        </p:spPr>
        <p:txBody>
          <a:bodyPr/>
          <a:lstStyle/>
          <a:p>
            <a:r>
              <a:rPr lang="es-ES" dirty="0"/>
              <a:t>Modelo naturalista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5211" y="1828801"/>
            <a:ext cx="10253037" cy="479406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Las </a:t>
            </a:r>
            <a:r>
              <a:rPr lang="es-ES" sz="2800" b="1" dirty="0" smtClean="0">
                <a:solidFill>
                  <a:srgbClr val="FF0000"/>
                </a:solidFill>
              </a:rPr>
              <a:t>naturaleza</a:t>
            </a:r>
            <a:r>
              <a:rPr lang="es-ES" dirty="0" smtClean="0"/>
              <a:t> era para los filósofos antiguos </a:t>
            </a:r>
            <a:r>
              <a:rPr lang="es-ES" b="1" dirty="0" smtClean="0">
                <a:solidFill>
                  <a:srgbClr val="00B050"/>
                </a:solidFill>
              </a:rPr>
              <a:t>la realidad auténtica</a:t>
            </a:r>
            <a:r>
              <a:rPr lang="es-ES" dirty="0" smtClean="0"/>
              <a:t> que los envuelve y los rodea.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La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b="1" dirty="0" smtClean="0">
                <a:solidFill>
                  <a:srgbClr val="FF0000"/>
                </a:solidFill>
              </a:rPr>
              <a:t>naturaleza auténtica  </a:t>
            </a:r>
            <a:r>
              <a:rPr lang="es-ES" dirty="0" smtClean="0"/>
              <a:t>(las cosas que existen por don de la naturaleza) </a:t>
            </a:r>
            <a:r>
              <a:rPr lang="es-ES" b="1" dirty="0" smtClean="0">
                <a:solidFill>
                  <a:srgbClr val="00B050"/>
                </a:solidFill>
              </a:rPr>
              <a:t>persisten invariables por debajo </a:t>
            </a:r>
            <a:r>
              <a:rPr lang="es-ES" dirty="0" smtClean="0"/>
              <a:t>de las mutaciones y el cambio.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Aunque es cierto que las </a:t>
            </a:r>
            <a:r>
              <a:rPr lang="es-ES" b="1" dirty="0" smtClean="0">
                <a:solidFill>
                  <a:srgbClr val="FF0000"/>
                </a:solidFill>
              </a:rPr>
              <a:t>realidades en general </a:t>
            </a:r>
            <a:r>
              <a:rPr lang="es-ES" dirty="0" smtClean="0"/>
              <a:t>(el árbol, la piedra…) se manifiestan en </a:t>
            </a:r>
            <a:r>
              <a:rPr lang="es-ES" b="1" dirty="0" smtClean="0">
                <a:solidFill>
                  <a:srgbClr val="00B050"/>
                </a:solidFill>
              </a:rPr>
              <a:t>constante transformación</a:t>
            </a:r>
            <a:r>
              <a:rPr lang="es-ES" dirty="0" smtClean="0"/>
              <a:t>, en permanente cambio.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Para la </a:t>
            </a:r>
            <a:r>
              <a:rPr lang="es-ES" sz="2800" b="1" dirty="0" smtClean="0">
                <a:solidFill>
                  <a:srgbClr val="FF0000"/>
                </a:solidFill>
              </a:rPr>
              <a:t>razón</a:t>
            </a:r>
            <a:r>
              <a:rPr lang="es-ES" dirty="0" smtClean="0"/>
              <a:t>, el </a:t>
            </a:r>
            <a:r>
              <a:rPr lang="es-ES" b="1" dirty="0" smtClean="0">
                <a:solidFill>
                  <a:srgbClr val="00B050"/>
                </a:solidFill>
              </a:rPr>
              <a:t>cambio no tiene valor</a:t>
            </a:r>
            <a:r>
              <a:rPr lang="es-ES" dirty="0" smtClean="0"/>
              <a:t>: la auténtica realidad, no está inmediatamente dada, </a:t>
            </a:r>
            <a:r>
              <a:rPr lang="es-ES" b="1" dirty="0" smtClean="0">
                <a:solidFill>
                  <a:srgbClr val="00B050"/>
                </a:solidFill>
              </a:rPr>
              <a:t>lo inmediato es la apariencia     </a:t>
            </a:r>
          </a:p>
          <a:p>
            <a:r>
              <a:rPr lang="es-ES" b="1" i="1" dirty="0" smtClean="0">
                <a:solidFill>
                  <a:srgbClr val="FF0000"/>
                </a:solidFill>
              </a:rPr>
              <a:t>LO INMEDIATO ES EL CAMBIO QUE OCULTA LA VERDADERA REALIDAD (ES DECIR, QUE OCULTA LA NATURALEZA DE LAS COSAS)</a:t>
            </a:r>
            <a:endParaRPr lang="es-ES" b="1" i="1" dirty="0">
              <a:solidFill>
                <a:srgbClr val="FF0000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1069848" y="2564234"/>
            <a:ext cx="457200" cy="261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echa abajo 5"/>
          <p:cNvSpPr/>
          <p:nvPr/>
        </p:nvSpPr>
        <p:spPr>
          <a:xfrm>
            <a:off x="4676502" y="4023361"/>
            <a:ext cx="1907177" cy="953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1069848" y="3139001"/>
            <a:ext cx="457200" cy="261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767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267</TotalTime>
  <Words>1278</Words>
  <Application>Microsoft Office PowerPoint</Application>
  <PresentationFormat>Panorámica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Rockwell</vt:lpstr>
      <vt:lpstr>Rockwell Condensed</vt:lpstr>
      <vt:lpstr>Wingdings</vt:lpstr>
      <vt:lpstr>Tipo de madera</vt:lpstr>
      <vt:lpstr>La verdad</vt:lpstr>
      <vt:lpstr>El término verdad</vt:lpstr>
      <vt:lpstr>Estados de seguridad respecto a la verdad o grados de verdad</vt:lpstr>
      <vt:lpstr>actividad</vt:lpstr>
      <vt:lpstr>El criterio de verdad</vt:lpstr>
      <vt:lpstr>El criterios de verdad</vt:lpstr>
      <vt:lpstr>Modelos de explicación del conocimiento y de acceso a la verdad</vt:lpstr>
      <vt:lpstr>Modelo naturalista</vt:lpstr>
      <vt:lpstr>Modelo naturalista</vt:lpstr>
      <vt:lpstr>Modelo naturalista</vt:lpstr>
      <vt:lpstr>Modelo naturalista</vt:lpstr>
      <vt:lpstr>Modelo naturalista</vt:lpstr>
      <vt:lpstr>Modelo racionalista</vt:lpstr>
      <vt:lpstr>Modelo racionalista</vt:lpstr>
      <vt:lpstr>Modelo racionalista</vt:lpstr>
      <vt:lpstr>Modelo racionalista</vt:lpstr>
      <vt:lpstr>modelo empirista</vt:lpstr>
      <vt:lpstr>modelo empirista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verdad</dc:title>
  <dc:creator>Mireya Ferrer de Oya</dc:creator>
  <cp:lastModifiedBy>Mireya Ferrer de Oya</cp:lastModifiedBy>
  <cp:revision>32</cp:revision>
  <dcterms:created xsi:type="dcterms:W3CDTF">2017-10-10T10:34:44Z</dcterms:created>
  <dcterms:modified xsi:type="dcterms:W3CDTF">2017-10-31T12:24:27Z</dcterms:modified>
</cp:coreProperties>
</file>