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2/6/2018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explicación metafísica de la realidad II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329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393192"/>
            <a:ext cx="10582221" cy="1291917"/>
          </a:xfrm>
        </p:spPr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83" y="1554480"/>
            <a:ext cx="11364686" cy="5172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REFLEXIONES SOBRE LA REALIDAD VIRTUAL</a:t>
            </a:r>
          </a:p>
          <a:p>
            <a:pPr marL="0" indent="0" algn="ctr">
              <a:buNone/>
            </a:pPr>
            <a:r>
              <a:rPr lang="es-ES" dirty="0" smtClean="0"/>
              <a:t>¿Cómo se plantea el problema de las relaciones entre apariencia y verdad a la luz de esta nueva realidad virtual? ¿qué nueva ontología se está gestando en la filosofía actual para tratar de explicar estos nuevos fenómenos sociales y culturales?</a:t>
            </a:r>
          </a:p>
          <a:p>
            <a:pPr marL="0" indent="0" algn="ctr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La frontera entre lo ficticio y lo real, entre la apariencia y la verdad, es mucho más sutil en el ciberespacio que en la realidad física.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La realidad virtual es un tipo de realidad apoyada en elementos físicos y que permite imaginar y revivir situaciones imposibles de realizar en nuestra vida    </a:t>
            </a:r>
            <a:r>
              <a:rPr lang="es-ES" dirty="0" smtClean="0"/>
              <a:t>son visiones reales dentro del mundo virtual</a:t>
            </a:r>
            <a:r>
              <a:rPr lang="es-ES" b="1" dirty="0" smtClean="0"/>
              <a:t>       </a:t>
            </a:r>
            <a:r>
              <a:rPr lang="es-ES" b="1" dirty="0" smtClean="0">
                <a:solidFill>
                  <a:srgbClr val="FF0000"/>
                </a:solidFill>
              </a:rPr>
              <a:t>SON UN TIPO DE REALIDAD INFORMACIONAL, CON UN NIVEL ONTOLÓGICO DISTINTO AL DE NUESTRA REALIDAD BIOLÓGICA</a:t>
            </a:r>
          </a:p>
          <a:p>
            <a:pPr marL="0" indent="0" algn="ctr">
              <a:buNone/>
            </a:pPr>
            <a:endParaRPr lang="es-ES" b="1" dirty="0" smtClean="0"/>
          </a:p>
          <a:p>
            <a:pPr marL="0" indent="0" algn="ctr">
              <a:buNone/>
            </a:pPr>
            <a:r>
              <a:rPr lang="es-ES" b="1" dirty="0" smtClean="0"/>
              <a:t>Su influencia en nuestra vida depende del grado de dependencia que tengamos en ese mundo virtual.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238202" y="2750603"/>
            <a:ext cx="875216" cy="531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5238202" y="3814355"/>
            <a:ext cx="875215" cy="486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bajo 5"/>
          <p:cNvSpPr/>
          <p:nvPr/>
        </p:nvSpPr>
        <p:spPr>
          <a:xfrm>
            <a:off x="5238202" y="5402363"/>
            <a:ext cx="875215" cy="475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5421086" y="4833257"/>
            <a:ext cx="483325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0620103" y="4676503"/>
            <a:ext cx="27432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pregunta por el origen y estructura de lo real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MATERIA Y ESPÍRITU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Toda la metafísica occidental ha estado de algún modo marcada por la distinta concepción de los filósofos acerca de la “materia” y el “espíritu”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	-Los </a:t>
            </a:r>
            <a:r>
              <a:rPr lang="es-ES" b="1" dirty="0">
                <a:solidFill>
                  <a:srgbClr val="00B050"/>
                </a:solidFill>
              </a:rPr>
              <a:t>materialistas</a:t>
            </a:r>
            <a:r>
              <a:rPr lang="es-ES" dirty="0"/>
              <a:t> defienden que solamente hay una última 			</a:t>
            </a:r>
            <a:r>
              <a:rPr lang="es-ES" dirty="0" smtClean="0"/>
              <a:t>instancia      </a:t>
            </a:r>
            <a:r>
              <a:rPr lang="es-ES" dirty="0"/>
              <a:t>	</a:t>
            </a:r>
            <a:r>
              <a:rPr lang="es-ES" b="1" dirty="0"/>
              <a:t>una realidad: la materia que ha ido 				evolucionando y dando lugar a niveles de realidades 			</a:t>
            </a:r>
            <a:r>
              <a:rPr lang="es-ES" b="1" dirty="0" smtClean="0"/>
              <a:t>fisicoquímicas</a:t>
            </a:r>
            <a:r>
              <a:rPr lang="es-ES" b="1" dirty="0"/>
              <a:t>, biológicas, psíquicas y sociales.</a:t>
            </a:r>
          </a:p>
          <a:p>
            <a:pPr marL="0" indent="0">
              <a:buNone/>
            </a:pPr>
            <a:r>
              <a:rPr lang="es-ES" b="1" dirty="0"/>
              <a:t>			</a:t>
            </a:r>
            <a:r>
              <a:rPr lang="es-ES" dirty="0"/>
              <a:t>-La </a:t>
            </a:r>
            <a:r>
              <a:rPr lang="es-ES" b="1" dirty="0">
                <a:solidFill>
                  <a:srgbClr val="00B050"/>
                </a:solidFill>
              </a:rPr>
              <a:t>metafísica espiritualista </a:t>
            </a:r>
            <a:r>
              <a:rPr lang="es-ES" dirty="0"/>
              <a:t>sostiene que existe </a:t>
            </a:r>
            <a:r>
              <a:rPr lang="es-ES" dirty="0" smtClean="0"/>
              <a:t>una 			realidad superior </a:t>
            </a:r>
            <a:r>
              <a:rPr lang="es-ES" dirty="0"/>
              <a:t>a lo material </a:t>
            </a:r>
            <a:r>
              <a:rPr lang="es-ES" b="1" dirty="0"/>
              <a:t>       algo </a:t>
            </a:r>
            <a:r>
              <a:rPr lang="es-ES" b="1" dirty="0" smtClean="0"/>
              <a:t>inmaterial 				(espiritual</a:t>
            </a:r>
            <a:r>
              <a:rPr lang="es-ES" b="1" dirty="0"/>
              <a:t>) que no </a:t>
            </a:r>
            <a:r>
              <a:rPr lang="es-ES" b="1" dirty="0" smtClean="0"/>
              <a:t>puede explicarse por leyes 				</a:t>
            </a:r>
            <a:r>
              <a:rPr lang="es-ES" b="1" dirty="0" err="1" smtClean="0"/>
              <a:t>físicoqímicas</a:t>
            </a:r>
            <a:r>
              <a:rPr lang="es-ES" b="1" dirty="0"/>
              <a:t>…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2" y="3509962"/>
            <a:ext cx="3042368" cy="3042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40" y="-24601"/>
            <a:ext cx="2499360" cy="2876961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6374020" y="3509962"/>
            <a:ext cx="973184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5149349" y="4244775"/>
            <a:ext cx="418011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7631293" y="5289803"/>
            <a:ext cx="418011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47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pregunta por el origen y estructura de lo real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sz="2800" b="1" dirty="0">
                <a:solidFill>
                  <a:srgbClr val="FF0000"/>
                </a:solidFill>
              </a:rPr>
              <a:t>materialismo</a:t>
            </a:r>
            <a:r>
              <a:rPr lang="es-ES" dirty="0"/>
              <a:t> es la filosofía que mantiene que </a:t>
            </a:r>
            <a:r>
              <a:rPr lang="es-ES" b="1" dirty="0">
                <a:solidFill>
                  <a:srgbClr val="00B050"/>
                </a:solidFill>
              </a:rPr>
              <a:t>toda la realidad es de carácter material </a:t>
            </a:r>
            <a:r>
              <a:rPr lang="es-ES" dirty="0"/>
              <a:t>       Origen: Grecia (s. V a. C.)       Idea común: </a:t>
            </a:r>
            <a:r>
              <a:rPr lang="es-ES" b="1" dirty="0"/>
              <a:t>Las realidades físicas son las únicas existentes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Las</a:t>
            </a:r>
            <a:r>
              <a:rPr lang="es-ES" b="1" dirty="0" smtClean="0"/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metafísicas espiritualistas </a:t>
            </a:r>
            <a:r>
              <a:rPr lang="es-ES" dirty="0" smtClean="0"/>
              <a:t>forman parte de la filosofía que mantiene la existencia de una </a:t>
            </a:r>
            <a:r>
              <a:rPr lang="es-ES" b="1" dirty="0" smtClean="0">
                <a:solidFill>
                  <a:srgbClr val="00B050"/>
                </a:solidFill>
              </a:rPr>
              <a:t>realidad más allá de lo material y que, en muchos casos, es una realidad más “auténtica” que la física       </a:t>
            </a:r>
            <a:r>
              <a:rPr lang="es-ES" dirty="0" smtClean="0"/>
              <a:t>Origen: Grecia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	</a:t>
            </a:r>
            <a:r>
              <a:rPr lang="es-ES" b="1" dirty="0" smtClean="0"/>
              <a:t>Filosofía espiritualista extrema: </a:t>
            </a:r>
            <a:r>
              <a:rPr lang="es-ES" b="1" dirty="0" smtClean="0">
                <a:solidFill>
                  <a:srgbClr val="00B050"/>
                </a:solidFill>
              </a:rPr>
              <a:t>Berkeley      </a:t>
            </a:r>
            <a:r>
              <a:rPr lang="es-ES" b="1" i="1" dirty="0" err="1" smtClean="0"/>
              <a:t>esse</a:t>
            </a:r>
            <a:r>
              <a:rPr lang="es-ES" b="1" i="1" dirty="0" smtClean="0"/>
              <a:t> </a:t>
            </a:r>
            <a:r>
              <a:rPr lang="es-ES" b="1" i="1" dirty="0" err="1" smtClean="0"/>
              <a:t>est</a:t>
            </a:r>
            <a:r>
              <a:rPr lang="es-ES" b="1" i="1" dirty="0" smtClean="0"/>
              <a:t> </a:t>
            </a:r>
            <a:r>
              <a:rPr lang="es-ES" b="1" i="1" dirty="0" err="1" smtClean="0"/>
              <a:t>percipi</a:t>
            </a:r>
            <a:r>
              <a:rPr lang="es-ES" dirty="0" smtClean="0"/>
              <a:t>, es decir, todas las cosas (incluidas las materiales) existen solo en tanto son objetos mentales, objetos de la conciencia.</a:t>
            </a:r>
            <a:endParaRPr lang="es-ES" b="1" i="1" dirty="0">
              <a:solidFill>
                <a:srgbClr val="00B050"/>
              </a:solidFill>
            </a:endParaRP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3540035" y="2560319"/>
            <a:ext cx="496388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7281890" y="2586444"/>
            <a:ext cx="496388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293223" y="4859382"/>
            <a:ext cx="731520" cy="43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533023" y="5290456"/>
            <a:ext cx="490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 apariencia y realidad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891" y="1972491"/>
            <a:ext cx="10724606" cy="440218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APARIENCIA Y REALIDAD</a:t>
            </a:r>
          </a:p>
          <a:p>
            <a:r>
              <a:rPr lang="es-ES" dirty="0" smtClean="0"/>
              <a:t>Uno de los temas más discutidos desde Platón hasta hoy es el de las </a:t>
            </a:r>
            <a:r>
              <a:rPr lang="es-ES" b="1" dirty="0" smtClean="0"/>
              <a:t>relaciones entre “apariencia” y “realidad”</a:t>
            </a:r>
            <a:r>
              <a:rPr lang="es-ES" dirty="0" smtClean="0"/>
              <a:t> (entre lo ficticio y lo real).</a:t>
            </a:r>
          </a:p>
          <a:p>
            <a:pPr marL="0" indent="0">
              <a:buNone/>
            </a:pPr>
            <a:r>
              <a:rPr lang="es-ES" dirty="0" smtClean="0"/>
              <a:t>Las dos grandes tradiciones de occidente, el </a:t>
            </a:r>
            <a:r>
              <a:rPr lang="es-ES" b="1" dirty="0" smtClean="0">
                <a:solidFill>
                  <a:srgbClr val="FF0000"/>
                </a:solidFill>
              </a:rPr>
              <a:t>empirismo </a:t>
            </a:r>
            <a:r>
              <a:rPr lang="es-ES" dirty="0" smtClean="0"/>
              <a:t>y el </a:t>
            </a:r>
            <a:r>
              <a:rPr lang="es-ES" b="1" dirty="0" smtClean="0">
                <a:solidFill>
                  <a:srgbClr val="FF0000"/>
                </a:solidFill>
              </a:rPr>
              <a:t>racionalismo</a:t>
            </a:r>
            <a:r>
              <a:rPr lang="es-ES" dirty="0" smtClean="0"/>
              <a:t>, han ofrecido </a:t>
            </a:r>
            <a:r>
              <a:rPr lang="es-ES" b="1" dirty="0" smtClean="0">
                <a:solidFill>
                  <a:srgbClr val="00B050"/>
                </a:solidFill>
              </a:rPr>
              <a:t>una visión opuesta </a:t>
            </a:r>
            <a:r>
              <a:rPr lang="es-ES" dirty="0" smtClean="0"/>
              <a:t>acerca de lo que es aparente y lo que es verdadero.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La </a:t>
            </a:r>
            <a:r>
              <a:rPr lang="es-ES" b="1" u="sng" dirty="0" smtClean="0">
                <a:solidFill>
                  <a:srgbClr val="FF0000"/>
                </a:solidFill>
              </a:rPr>
              <a:t>posición racionalista </a:t>
            </a:r>
            <a:r>
              <a:rPr lang="es-ES" dirty="0" smtClean="0"/>
              <a:t>o idealista tiene en </a:t>
            </a:r>
            <a:r>
              <a:rPr lang="es-ES" b="1" dirty="0" smtClean="0">
                <a:solidFill>
                  <a:srgbClr val="00B050"/>
                </a:solidFill>
              </a:rPr>
              <a:t>Platón</a:t>
            </a:r>
            <a:r>
              <a:rPr lang="es-ES" dirty="0" smtClean="0"/>
              <a:t> su gran representante; y, a partir del SXVII, la filosofía de </a:t>
            </a:r>
            <a:r>
              <a:rPr lang="es-ES" b="1" dirty="0" smtClean="0">
                <a:solidFill>
                  <a:srgbClr val="FF0000"/>
                </a:solidFill>
              </a:rPr>
              <a:t>Descartes</a:t>
            </a:r>
            <a:r>
              <a:rPr lang="es-ES" dirty="0" smtClean="0"/>
              <a:t> también sigue la línea del idealismo platónico en cuanto al origen y valor del conocimiento humano.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b="1" u="sng" dirty="0" smtClean="0"/>
              <a:t>Tesis</a:t>
            </a:r>
            <a:r>
              <a:rPr lang="es-ES" dirty="0" smtClean="0"/>
              <a:t>      </a:t>
            </a:r>
            <a:r>
              <a:rPr lang="es-ES" b="1" dirty="0" smtClean="0">
                <a:solidFill>
                  <a:srgbClr val="00B050"/>
                </a:solidFill>
              </a:rPr>
              <a:t>la experiencia sensible es fuente de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errores y de engaños y no ofrece una base sólida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para el conocimiento.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338251" y="4937760"/>
            <a:ext cx="39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22961" y="4754880"/>
            <a:ext cx="692331" cy="16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380" y="4466875"/>
            <a:ext cx="2287306" cy="213863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70663" y="5889926"/>
            <a:ext cx="508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Prueba evidente de que los sentidos pueden llevar a engaños fácilmente y crear ilusiones  que no e corresponden con la realidad.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96287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83" y="484632"/>
            <a:ext cx="10383665" cy="1609344"/>
          </a:xfrm>
        </p:spPr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516" y="2121408"/>
            <a:ext cx="10788614" cy="4736592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El ser humano debe desconfiar de todo lo que le aportan los sentidos, la imaginación y la memoria</a:t>
            </a:r>
            <a:r>
              <a:rPr lang="es-ES" dirty="0" smtClean="0"/>
              <a:t> porque generan apariencias engañosas.</a:t>
            </a:r>
          </a:p>
          <a:p>
            <a:endParaRPr lang="es-ES" dirty="0"/>
          </a:p>
          <a:p>
            <a:r>
              <a:rPr lang="es-ES" dirty="0" smtClean="0"/>
              <a:t>El verdadero conocimiento, universal y necesario, solamente puede proceder de la </a:t>
            </a:r>
            <a:r>
              <a:rPr lang="es-ES" b="1" dirty="0" smtClean="0">
                <a:solidFill>
                  <a:srgbClr val="FF0000"/>
                </a:solidFill>
              </a:rPr>
              <a:t>razón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CONOCIMIENTO      RAZÓN        FACULTAD SUPERIOR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DEL SER HUMANO PARA ELABORAR IDEAS Y CONCEPTOS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       VERDADERO CONOCIMIENTO        CIENCIA          </a:t>
            </a:r>
          </a:p>
          <a:p>
            <a:pPr marL="0" indent="0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MATEMÁTICAS COMO MODELO PERFECTO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 DE CONOCIMIENTO (Paradigma de ciencia formal y necesaria)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651760" y="4259144"/>
            <a:ext cx="470263" cy="12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77516" y="5099440"/>
            <a:ext cx="574766" cy="11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4189268" y="4316615"/>
            <a:ext cx="587828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2" y="3704258"/>
            <a:ext cx="3295760" cy="2407681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>
            <a:off x="5068389" y="5068389"/>
            <a:ext cx="600891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rriba y abajo 16"/>
          <p:cNvSpPr/>
          <p:nvPr/>
        </p:nvSpPr>
        <p:spPr>
          <a:xfrm>
            <a:off x="3461658" y="5316583"/>
            <a:ext cx="300445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4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136" y="2093976"/>
            <a:ext cx="11443063" cy="4476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	- La </a:t>
            </a:r>
            <a:r>
              <a:rPr lang="es-ES" b="1" u="sng" dirty="0" smtClean="0">
                <a:solidFill>
                  <a:srgbClr val="FF0000"/>
                </a:solidFill>
              </a:rPr>
              <a:t>posición empirista </a:t>
            </a:r>
            <a:r>
              <a:rPr lang="es-ES" dirty="0" smtClean="0"/>
              <a:t>(empirismo moderno de </a:t>
            </a:r>
            <a:r>
              <a:rPr lang="es-ES" b="1" dirty="0" smtClean="0"/>
              <a:t>Locke</a:t>
            </a:r>
            <a:r>
              <a:rPr lang="es-ES" dirty="0" smtClean="0"/>
              <a:t> y </a:t>
            </a:r>
            <a:r>
              <a:rPr lang="es-ES" b="1" dirty="0" err="1" smtClean="0"/>
              <a:t>Hume</a:t>
            </a:r>
            <a:r>
              <a:rPr lang="es-ES" dirty="0" smtClean="0"/>
              <a:t>)      El ser humano solo puede conocer a través de la </a:t>
            </a:r>
            <a:r>
              <a:rPr lang="es-ES" b="1" dirty="0" smtClean="0">
                <a:solidFill>
                  <a:srgbClr val="00B050"/>
                </a:solidFill>
              </a:rPr>
              <a:t>experiencia sensible </a:t>
            </a:r>
            <a:r>
              <a:rPr lang="es-ES" dirty="0" smtClean="0"/>
              <a:t>(</a:t>
            </a:r>
            <a:r>
              <a:rPr lang="es-ES" b="1" dirty="0" smtClean="0"/>
              <a:t>sentidos</a:t>
            </a:r>
            <a:r>
              <a:rPr lang="es-ES" dirty="0" smtClean="0"/>
              <a:t>) y por medio de la </a:t>
            </a:r>
            <a:r>
              <a:rPr lang="es-ES" b="1" dirty="0" smtClean="0">
                <a:solidFill>
                  <a:srgbClr val="00B050"/>
                </a:solidFill>
              </a:rPr>
              <a:t>experiencia interna </a:t>
            </a:r>
            <a:r>
              <a:rPr lang="es-ES" dirty="0" smtClean="0"/>
              <a:t>(</a:t>
            </a:r>
            <a:r>
              <a:rPr lang="es-ES" b="1" dirty="0" smtClean="0"/>
              <a:t>imaginación</a:t>
            </a:r>
            <a:r>
              <a:rPr lang="es-ES" dirty="0" smtClean="0"/>
              <a:t> y </a:t>
            </a:r>
            <a:r>
              <a:rPr lang="es-ES" b="1" dirty="0" smtClean="0"/>
              <a:t>memoria</a:t>
            </a:r>
            <a:r>
              <a:rPr lang="es-ES" dirty="0" smtClean="0"/>
              <a:t>)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b="1" u="sng" dirty="0" smtClean="0"/>
              <a:t>Tesis</a:t>
            </a:r>
            <a:r>
              <a:rPr lang="es-ES" dirty="0"/>
              <a:t> </a:t>
            </a:r>
            <a:r>
              <a:rPr lang="es-ES" dirty="0" smtClean="0"/>
              <a:t>     </a:t>
            </a:r>
            <a:r>
              <a:rPr lang="es-ES" b="1" dirty="0" smtClean="0">
                <a:solidFill>
                  <a:srgbClr val="00B050"/>
                </a:solidFill>
              </a:rPr>
              <a:t>Las ideas y razonamientos solo pueden ser verdaderos si e basan en esa experiencia y si no se apoyan en ellas son ilusiones engañosas.*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CONOCIMIENTO       </a:t>
            </a:r>
            <a:r>
              <a:rPr lang="es-ES" b="1" dirty="0" err="1" smtClean="0">
                <a:solidFill>
                  <a:srgbClr val="00B050"/>
                </a:solidFill>
              </a:rPr>
              <a:t>CONOCIMIENTO</a:t>
            </a:r>
            <a:r>
              <a:rPr lang="es-ES" b="1" dirty="0" smtClean="0">
                <a:solidFill>
                  <a:srgbClr val="00B050"/>
                </a:solidFill>
              </a:rPr>
              <a:t> SENSIBLE      VERADERA REALIDAD       DATOS Y HECHOS QUE SE PUEDEN OBSERVAR Y ASOCIAR       MEDIANTE SENSACIONES Y PERCEPCIONES        EL RACIONALISMO CARCE DE VALOR.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*</a:t>
            </a:r>
            <a:r>
              <a:rPr lang="es-ES" dirty="0" smtClean="0"/>
              <a:t>Por </a:t>
            </a:r>
            <a:r>
              <a:rPr lang="es-ES" dirty="0"/>
              <a:t>este motivo, para </a:t>
            </a:r>
            <a:r>
              <a:rPr lang="es-ES" dirty="0" err="1"/>
              <a:t>Hume</a:t>
            </a:r>
            <a:r>
              <a:rPr lang="es-ES" dirty="0"/>
              <a:t>, el concepto de sustancia (base de la metafísica actual) </a:t>
            </a:r>
            <a:r>
              <a:rPr lang="es-ES" dirty="0" smtClean="0"/>
              <a:t>es </a:t>
            </a:r>
            <a:r>
              <a:rPr lang="es-ES" dirty="0"/>
              <a:t>una ficción sin sentido.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9078687" y="2246812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14469" y="2895381"/>
            <a:ext cx="510758" cy="53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116182" y="3526970"/>
            <a:ext cx="470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echa abajo 3"/>
          <p:cNvSpPr/>
          <p:nvPr/>
        </p:nvSpPr>
        <p:spPr>
          <a:xfrm>
            <a:off x="4988705" y="3944982"/>
            <a:ext cx="1110343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2586445" y="4807130"/>
            <a:ext cx="431075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6596742" y="4767942"/>
            <a:ext cx="418011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9953897" y="4781004"/>
            <a:ext cx="522515" cy="78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flipV="1">
            <a:off x="2612568" y="5257799"/>
            <a:ext cx="555171" cy="14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805746" y="5068387"/>
            <a:ext cx="418013" cy="65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2116182" y="5773783"/>
            <a:ext cx="7837715" cy="3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7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4766" y="2121408"/>
            <a:ext cx="10553482" cy="4619026"/>
          </a:xfrm>
        </p:spPr>
        <p:txBody>
          <a:bodyPr>
            <a:normAutofit/>
          </a:bodyPr>
          <a:lstStyle/>
          <a:p>
            <a:r>
              <a:rPr lang="es-ES" dirty="0" smtClean="0"/>
              <a:t>El mayor intento de </a:t>
            </a:r>
            <a:r>
              <a:rPr lang="es-ES" b="1" dirty="0" smtClean="0">
                <a:solidFill>
                  <a:srgbClr val="FF0000"/>
                </a:solidFill>
              </a:rPr>
              <a:t>síntesis teórica entre racionalismo y empirismo</a:t>
            </a:r>
            <a:r>
              <a:rPr lang="es-ES" dirty="0" smtClean="0"/>
              <a:t> moderno lo llevó a cabo </a:t>
            </a:r>
            <a:r>
              <a:rPr lang="es-ES" b="1" dirty="0" smtClean="0">
                <a:solidFill>
                  <a:srgbClr val="00B050"/>
                </a:solidFill>
              </a:rPr>
              <a:t>Kant</a:t>
            </a:r>
            <a:r>
              <a:rPr lang="es-ES" dirty="0" smtClean="0"/>
              <a:t>.</a:t>
            </a:r>
          </a:p>
          <a:p>
            <a:pPr marL="274320" lvl="1" indent="0">
              <a:buNone/>
            </a:pPr>
            <a:endParaRPr lang="es-ES" dirty="0" smtClean="0"/>
          </a:p>
          <a:p>
            <a:pPr marL="274320" lvl="1" indent="0">
              <a:buNone/>
            </a:pPr>
            <a:r>
              <a:rPr lang="es-ES" dirty="0" smtClean="0"/>
              <a:t>Su </a:t>
            </a:r>
            <a:r>
              <a:rPr lang="es-ES" b="1" dirty="0" smtClean="0">
                <a:solidFill>
                  <a:srgbClr val="00B050"/>
                </a:solidFill>
              </a:rPr>
              <a:t>racionalismo crítico </a:t>
            </a:r>
            <a:r>
              <a:rPr lang="es-ES" dirty="0" smtClean="0"/>
              <a:t>tuvo como </a:t>
            </a:r>
            <a:r>
              <a:rPr lang="es-ES" b="1" dirty="0" smtClean="0"/>
              <a:t>modelo de conocimiento la física de Newton</a:t>
            </a:r>
            <a:r>
              <a:rPr lang="es-ES" dirty="0" smtClean="0"/>
              <a:t>, pero su propuesta de una razón trascendental lo acercó demasiado a una </a:t>
            </a:r>
            <a:r>
              <a:rPr lang="es-ES" b="1" dirty="0" smtClean="0"/>
              <a:t>especie de idealismo </a:t>
            </a:r>
            <a:r>
              <a:rPr lang="es-ES" dirty="0" smtClean="0"/>
              <a:t>y lo alejó de los postulados empiristas.*</a:t>
            </a:r>
          </a:p>
          <a:p>
            <a:pPr marL="274320" lvl="1" indent="0">
              <a:buNone/>
            </a:pPr>
            <a:endParaRPr lang="es-ES" dirty="0"/>
          </a:p>
          <a:p>
            <a:pPr marL="274320" lvl="1" indent="0">
              <a:buNone/>
            </a:pPr>
            <a:r>
              <a:rPr lang="es-ES" dirty="0" smtClean="0"/>
              <a:t>	-En la </a:t>
            </a:r>
            <a:r>
              <a:rPr lang="es-ES" b="1" u="sng" dirty="0" smtClean="0">
                <a:solidFill>
                  <a:srgbClr val="FF0000"/>
                </a:solidFill>
              </a:rPr>
              <a:t>era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b="1" u="sng" dirty="0" err="1" smtClean="0">
                <a:solidFill>
                  <a:srgbClr val="FF0000"/>
                </a:solidFill>
              </a:rPr>
              <a:t>postmetafísica</a:t>
            </a:r>
            <a:r>
              <a:rPr lang="es-ES" b="1" u="sng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/>
              <a:t>de las últimas décadas </a:t>
            </a:r>
            <a:r>
              <a:rPr lang="es-ES" dirty="0" smtClean="0"/>
              <a:t>ha aparecido un nuevo término (o un nuevo tipo de realidad)        la “</a:t>
            </a:r>
            <a:r>
              <a:rPr lang="es-ES" b="1" dirty="0" smtClean="0">
                <a:solidFill>
                  <a:srgbClr val="00B050"/>
                </a:solidFill>
              </a:rPr>
              <a:t>realidad virtual</a:t>
            </a:r>
            <a:r>
              <a:rPr lang="es-ES" dirty="0" smtClean="0"/>
              <a:t>”       constituye una nueva mirado sobre lo real y, por ende, una </a:t>
            </a:r>
            <a:r>
              <a:rPr lang="es-ES" dirty="0" smtClean="0">
                <a:solidFill>
                  <a:srgbClr val="00B050"/>
                </a:solidFill>
              </a:rPr>
              <a:t>nueva ontología</a:t>
            </a:r>
            <a:r>
              <a:rPr lang="es-ES" dirty="0" smtClean="0"/>
              <a:t>.</a:t>
            </a:r>
          </a:p>
          <a:p>
            <a:pPr marL="274320" lvl="1" indent="0">
              <a:buNone/>
            </a:pPr>
            <a:endParaRPr lang="es-ES" dirty="0" smtClean="0"/>
          </a:p>
          <a:p>
            <a:pPr marL="27432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	</a:t>
            </a:r>
            <a:r>
              <a:rPr lang="es-ES" b="1" dirty="0" smtClean="0">
                <a:solidFill>
                  <a:srgbClr val="FF0000"/>
                </a:solidFill>
              </a:rPr>
              <a:t>El problema sobre lo real y lo aparente adquiere una nueva dimensión</a:t>
            </a:r>
          </a:p>
          <a:p>
            <a:pPr marL="274320" lvl="1" indent="0">
              <a:buNone/>
            </a:pPr>
            <a:endParaRPr lang="es-ES" dirty="0"/>
          </a:p>
          <a:p>
            <a:pPr marL="274320" lvl="1" indent="0">
              <a:buNone/>
            </a:pPr>
            <a:r>
              <a:rPr lang="es-ES" dirty="0" smtClean="0"/>
              <a:t>*Su crítica a la  metafísica clásica supuso el inicio de una etapa </a:t>
            </a:r>
            <a:r>
              <a:rPr lang="es-ES" dirty="0" err="1" smtClean="0"/>
              <a:t>antimetafísica</a:t>
            </a:r>
            <a:r>
              <a:rPr lang="es-ES" dirty="0" smtClean="0"/>
              <a:t> en la filosofía.</a:t>
            </a:r>
            <a:endParaRPr lang="es-ES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638697" y="5799909"/>
            <a:ext cx="5055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/>
          <p:cNvSpPr/>
          <p:nvPr/>
        </p:nvSpPr>
        <p:spPr>
          <a:xfrm>
            <a:off x="4650377" y="2560319"/>
            <a:ext cx="679269" cy="47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6321117" y="4859385"/>
            <a:ext cx="458506" cy="36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4284617" y="4598126"/>
            <a:ext cx="36576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040881" y="4598126"/>
            <a:ext cx="496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7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4583" y="2093976"/>
            <a:ext cx="11312433" cy="45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LA REALIDAD VIRTUAL</a:t>
            </a:r>
          </a:p>
          <a:p>
            <a:r>
              <a:rPr lang="es-ES" dirty="0" smtClean="0"/>
              <a:t>Hasta hace algunas décadas, el término </a:t>
            </a:r>
            <a:r>
              <a:rPr lang="es-ES" b="1" dirty="0" smtClean="0">
                <a:solidFill>
                  <a:srgbClr val="FF0000"/>
                </a:solidFill>
              </a:rPr>
              <a:t>virtual</a:t>
            </a:r>
            <a:r>
              <a:rPr lang="es-ES" dirty="0" smtClean="0"/>
              <a:t> hacía referencia a aquella realidad que no se había desarrollado en toda su potencialidad                  Ahora se usa para</a:t>
            </a:r>
          </a:p>
          <a:p>
            <a:pPr marL="0" indent="0">
              <a:buNone/>
            </a:pPr>
            <a:r>
              <a:rPr lang="es-ES" dirty="0" smtClean="0"/>
              <a:t>un gran número de actividades: lectura virtual, sexo virtual, deporte virtual…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La pregunta sobre lo aparente y lo real, lo ficticio y lo verdadero adquieren en la era de las nuevas tecnologías un nievo significado.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¿Es verdadero todo lo que nos llega por internet?</a:t>
            </a:r>
          </a:p>
          <a:p>
            <a:pPr marL="0" indent="0">
              <a:buNone/>
            </a:pPr>
            <a:r>
              <a:rPr lang="es-ES" b="1" dirty="0" smtClean="0"/>
              <a:t> ¿Cuál es la frontera entre la apariencia y la realidad, </a:t>
            </a:r>
          </a:p>
          <a:p>
            <a:pPr marL="0" indent="0">
              <a:buNone/>
            </a:pPr>
            <a:r>
              <a:rPr lang="es-ES" b="1" dirty="0" smtClean="0"/>
              <a:t>entre la verdad y la simulación?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404" y="4625612"/>
            <a:ext cx="3412578" cy="2049508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7249884" y="2756263"/>
            <a:ext cx="1280160" cy="4441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cambio</a:t>
            </a:r>
            <a:endParaRPr lang="es-ES" dirty="0"/>
          </a:p>
        </p:txBody>
      </p:sp>
      <p:sp>
        <p:nvSpPr>
          <p:cNvPr id="6" name="Flecha abajo 5"/>
          <p:cNvSpPr/>
          <p:nvPr/>
        </p:nvSpPr>
        <p:spPr>
          <a:xfrm>
            <a:off x="4140926" y="3526971"/>
            <a:ext cx="888274" cy="41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4232366" y="4787539"/>
            <a:ext cx="796834" cy="522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63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017" y="2093976"/>
            <a:ext cx="11247120" cy="47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Algunos expertos definen la “</a:t>
            </a:r>
            <a:r>
              <a:rPr lang="es-ES" sz="2800" b="1" dirty="0" smtClean="0">
                <a:solidFill>
                  <a:srgbClr val="FF0000"/>
                </a:solidFill>
              </a:rPr>
              <a:t>realidad virtual</a:t>
            </a:r>
            <a:r>
              <a:rPr lang="es-ES" dirty="0" smtClean="0"/>
              <a:t>” como </a:t>
            </a:r>
            <a:r>
              <a:rPr lang="es-ES" b="1" dirty="0" smtClean="0"/>
              <a:t>“la simulación informática del espacio tridimensional” </a:t>
            </a:r>
            <a:r>
              <a:rPr lang="es-ES" dirty="0" smtClean="0"/>
              <a:t>en la que le ha introducido al hombre actual la tecnología digital.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		Juan Luis Cebrián </a:t>
            </a:r>
            <a:r>
              <a:rPr lang="es-ES" dirty="0" smtClean="0"/>
              <a:t>mantiene que el concepto es mucho más amplio         		</a:t>
            </a:r>
            <a:r>
              <a:rPr lang="es-ES" b="1" dirty="0" smtClean="0"/>
              <a:t>“integra a la vez el mundo de la imaginación con lo real, 				eliminando entre ambos las distancias físicas y aún temporales, ya que trasporta la información a la velocidad de la luz”.</a:t>
            </a: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		</a:t>
            </a:r>
            <a:r>
              <a:rPr lang="es-ES" b="1" dirty="0" smtClean="0">
                <a:solidFill>
                  <a:srgbClr val="00B050"/>
                </a:solidFill>
              </a:rPr>
              <a:t>Javier Echeverría </a:t>
            </a:r>
            <a:r>
              <a:rPr lang="es-ES" dirty="0" smtClean="0"/>
              <a:t>denomina</a:t>
            </a:r>
            <a:r>
              <a:rPr lang="es-ES" b="1" dirty="0" smtClean="0"/>
              <a:t> “tercer entorno”* </a:t>
            </a:r>
            <a:r>
              <a:rPr lang="es-ES" dirty="0" smtClean="0"/>
              <a:t>al</a:t>
            </a:r>
            <a:r>
              <a:rPr lang="es-ES" b="1" dirty="0" smtClean="0"/>
              <a:t> ámbito de 				realidades producto de las nuevas tecnologías de la comunicación y de la información, </a:t>
            </a:r>
            <a:r>
              <a:rPr lang="es-ES" dirty="0" smtClean="0"/>
              <a:t>frente a las</a:t>
            </a:r>
            <a:r>
              <a:rPr lang="es-ES" b="1" dirty="0" smtClean="0"/>
              <a:t> ciudades, “segundo entorno”, </a:t>
            </a:r>
            <a:r>
              <a:rPr lang="es-ES" dirty="0" smtClean="0"/>
              <a:t>y la </a:t>
            </a:r>
            <a:r>
              <a:rPr lang="es-ES" b="1" dirty="0" smtClean="0"/>
              <a:t>naturaleza, “primer entorno”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*</a:t>
            </a:r>
            <a:r>
              <a:rPr lang="es-ES" dirty="0" smtClean="0"/>
              <a:t> Constituido por las tv, móviles, hipertextos      sobrepasa lo “natural”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07" t="2606"/>
          <a:stretch/>
        </p:blipFill>
        <p:spPr>
          <a:xfrm>
            <a:off x="1123406" y="2978331"/>
            <a:ext cx="1283209" cy="13019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529" t="7807" b="-1"/>
          <a:stretch/>
        </p:blipFill>
        <p:spPr>
          <a:xfrm>
            <a:off x="979714" y="4362993"/>
            <a:ext cx="1426901" cy="86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ector recto 6"/>
          <p:cNvCxnSpPr/>
          <p:nvPr/>
        </p:nvCxnSpPr>
        <p:spPr>
          <a:xfrm>
            <a:off x="3164262" y="6008914"/>
            <a:ext cx="5457225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8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407" y="244273"/>
            <a:ext cx="10503843" cy="1571462"/>
          </a:xfrm>
        </p:spPr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7" y="1672047"/>
            <a:ext cx="11155680" cy="5003074"/>
          </a:xfrm>
        </p:spPr>
        <p:txBody>
          <a:bodyPr>
            <a:normAutofit/>
          </a:bodyPr>
          <a:lstStyle/>
          <a:p>
            <a:r>
              <a:rPr lang="es-ES" dirty="0" smtClean="0"/>
              <a:t>En este sentido, </a:t>
            </a:r>
            <a:r>
              <a:rPr lang="es-ES" b="1" dirty="0" smtClean="0"/>
              <a:t>el campo y la ciudad seguirán siendo dos ámbitos de vida y de cultura humanas</a:t>
            </a:r>
            <a:r>
              <a:rPr lang="es-ES" dirty="0" smtClean="0"/>
              <a:t>, pero está surgiendo un nuevo ámbito, un nuevo estilo de vida y de sociedad          la “</a:t>
            </a:r>
            <a:r>
              <a:rPr lang="es-ES" b="1" dirty="0" err="1" smtClean="0">
                <a:solidFill>
                  <a:srgbClr val="FF0000"/>
                </a:solidFill>
              </a:rPr>
              <a:t>telépolis</a:t>
            </a:r>
            <a:r>
              <a:rPr lang="es-ES" dirty="0" smtClean="0"/>
              <a:t>” o “</a:t>
            </a:r>
            <a:r>
              <a:rPr lang="es-ES" b="1" dirty="0" err="1" smtClean="0">
                <a:solidFill>
                  <a:srgbClr val="FF0000"/>
                </a:solidFill>
              </a:rPr>
              <a:t>tecnópolis</a:t>
            </a:r>
            <a:r>
              <a:rPr lang="es-ES" dirty="0" smtClean="0"/>
              <a:t>”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Características</a:t>
            </a:r>
            <a:r>
              <a:rPr lang="es-ES" dirty="0" smtClean="0"/>
              <a:t> de este nuevo ámbito de realidad cultural: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b="1" u="sng" dirty="0" smtClean="0">
                <a:solidFill>
                  <a:srgbClr val="00B050"/>
                </a:solidFill>
              </a:rPr>
              <a:t>Lo informacional frente a lo material</a:t>
            </a:r>
            <a:r>
              <a:rPr lang="es-ES" b="1" dirty="0" smtClean="0">
                <a:solidFill>
                  <a:srgbClr val="00B050"/>
                </a:solidFill>
              </a:rPr>
              <a:t>       </a:t>
            </a:r>
            <a:r>
              <a:rPr lang="es-ES" dirty="0" smtClean="0"/>
              <a:t>Este nuevo entorno no es completamente inmaterial: todos los soportes del universo informático son materiales, son realidades físicas        </a:t>
            </a:r>
            <a:r>
              <a:rPr lang="es-ES" b="1" dirty="0" smtClean="0"/>
              <a:t>El “tercer entorno” se nutre de realidades que se comunican mediante fibras y cables que se conectan desde el aire cuyos dueños son grandes empresas de comunicación.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- </a:t>
            </a:r>
            <a:r>
              <a:rPr lang="es-ES" b="1" u="sng" dirty="0" smtClean="0">
                <a:solidFill>
                  <a:srgbClr val="00B050"/>
                </a:solidFill>
              </a:rPr>
              <a:t>Lo representacional frente a lo presencial</a:t>
            </a:r>
            <a:r>
              <a:rPr lang="es-ES" b="1" dirty="0" smtClean="0">
                <a:solidFill>
                  <a:srgbClr val="00B050"/>
                </a:solidFill>
              </a:rPr>
              <a:t>        </a:t>
            </a:r>
            <a:r>
              <a:rPr lang="es-ES" dirty="0" smtClean="0"/>
              <a:t>La cultura mediática actual posee una gran capacidad de simulación y de representación de la realidad mediante imágenes y sonidos        La simulación de la realidad convierte la frontera entre lo real y lo ficticio en algo tenue y sutil      </a:t>
            </a:r>
            <a:r>
              <a:rPr lang="es-ES" b="1" dirty="0" smtClean="0"/>
              <a:t>Este sentido representacional del “tercer entorno” hace que la realidad se trasforme en espectáculo y, a fuerza de ser visto, puede considerase una ficción irreal: la realidad ya no está presente, sino que está simulada       </a:t>
            </a:r>
            <a:r>
              <a:rPr lang="es-ES" i="1" dirty="0" smtClean="0">
                <a:solidFill>
                  <a:srgbClr val="00B050"/>
                </a:solidFill>
              </a:rPr>
              <a:t>homo videns  </a:t>
            </a:r>
            <a:r>
              <a:rPr lang="es-ES" dirty="0" smtClean="0"/>
              <a:t>(espectador que asiste a la teatralización del mundo)</a:t>
            </a:r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1920239" y="2259876"/>
            <a:ext cx="66620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6701245" y="3210851"/>
            <a:ext cx="444137" cy="65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383278" y="3794108"/>
            <a:ext cx="496389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7341325" y="4741817"/>
            <a:ext cx="470263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3135083" y="5261070"/>
            <a:ext cx="496389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4415245" y="5486401"/>
            <a:ext cx="326572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1920239" y="6335485"/>
            <a:ext cx="404949" cy="11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15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987" y="151529"/>
            <a:ext cx="10426120" cy="1311511"/>
          </a:xfrm>
        </p:spPr>
        <p:txBody>
          <a:bodyPr/>
          <a:lstStyle/>
          <a:p>
            <a:r>
              <a:rPr lang="es-ES" dirty="0"/>
              <a:t>El problema apariencia y realidad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451" y="1463040"/>
            <a:ext cx="11390812" cy="539496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b="1" dirty="0" smtClean="0"/>
              <a:t>- </a:t>
            </a:r>
            <a:r>
              <a:rPr lang="es-ES" b="1" u="sng" dirty="0" smtClean="0">
                <a:solidFill>
                  <a:srgbClr val="00B050"/>
                </a:solidFill>
              </a:rPr>
              <a:t>lo artificial frente a lo natural</a:t>
            </a:r>
            <a:r>
              <a:rPr lang="es-ES" b="1" dirty="0" smtClean="0">
                <a:solidFill>
                  <a:srgbClr val="00B050"/>
                </a:solidFill>
              </a:rPr>
              <a:t>       </a:t>
            </a:r>
            <a:r>
              <a:rPr lang="es-ES" dirty="0" smtClean="0"/>
              <a:t>En la actualidad, el ser humano vive en gran medida como un ser artificial (desde el s. XV hasta hoy: cambio tecnológico progresivo), rodeado de herramientas complicadísimas que le permiten un confort extraordinario        ¿es lo natural mejor para el ser humano o al menos es más humano que lo artificial?        </a:t>
            </a:r>
            <a:r>
              <a:rPr lang="es-ES" b="1" dirty="0" smtClean="0"/>
              <a:t>Lo que es evidente es que lo artificial que rodea al hombre ha sido construido por él, que los artefactos son constructos humanos, herramientas tecnológicas y simbólicas que sitúan al ser humano por encima de las necesidades biológicas inmediatas.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-</a:t>
            </a:r>
            <a:r>
              <a:rPr lang="es-ES" b="1" u="sng" dirty="0" smtClean="0">
                <a:solidFill>
                  <a:srgbClr val="00B050"/>
                </a:solidFill>
              </a:rPr>
              <a:t> Lo </a:t>
            </a:r>
            <a:r>
              <a:rPr lang="es-ES" b="1" u="sng" dirty="0" err="1" smtClean="0">
                <a:solidFill>
                  <a:srgbClr val="00B050"/>
                </a:solidFill>
              </a:rPr>
              <a:t>multicrónico</a:t>
            </a:r>
            <a:r>
              <a:rPr lang="es-ES" b="1" u="sng" dirty="0" smtClean="0">
                <a:solidFill>
                  <a:srgbClr val="00B050"/>
                </a:solidFill>
              </a:rPr>
              <a:t> frente a lo sincrónico</a:t>
            </a:r>
            <a:r>
              <a:rPr lang="es-ES" b="1" dirty="0" smtClean="0">
                <a:solidFill>
                  <a:srgbClr val="00B050"/>
                </a:solidFill>
              </a:rPr>
              <a:t>       </a:t>
            </a:r>
            <a:r>
              <a:rPr lang="es-ES" dirty="0" smtClean="0"/>
              <a:t>Las nuevas tecnologías no están sometidas a una secuencia lineal del tiempo (pasado, presente y futuro), porque permiten recorrer el tiempo en todas las direcciones      </a:t>
            </a:r>
            <a:r>
              <a:rPr lang="es-ES" b="1" dirty="0" smtClean="0"/>
              <a:t>Se puede calificar el “ciberespacio” de asincrónico (puede prescindir de la simultaneidad) y también como “</a:t>
            </a:r>
            <a:r>
              <a:rPr lang="es-ES" b="1" dirty="0" err="1" smtClean="0"/>
              <a:t>multicrónico</a:t>
            </a:r>
            <a:r>
              <a:rPr lang="es-ES" b="1" dirty="0" smtClean="0"/>
              <a:t>” (porque las direcciones de tiempo son recursivas y no lineales)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- </a:t>
            </a:r>
            <a:r>
              <a:rPr lang="es-ES" b="1" u="sng" dirty="0" smtClean="0">
                <a:solidFill>
                  <a:srgbClr val="00B050"/>
                </a:solidFill>
              </a:rPr>
              <a:t>lo “global” frente a lo local</a:t>
            </a:r>
            <a:r>
              <a:rPr lang="es-ES" b="1" dirty="0" smtClean="0">
                <a:solidFill>
                  <a:srgbClr val="00B050"/>
                </a:solidFill>
              </a:rPr>
              <a:t>      </a:t>
            </a:r>
            <a:r>
              <a:rPr lang="es-ES" dirty="0" smtClean="0"/>
              <a:t>La idea de “aldea global” que incluya a todo el planeta es ya una realidad por las telecomunicaciones         </a:t>
            </a:r>
            <a:r>
              <a:rPr lang="es-ES" b="1" dirty="0" smtClean="0"/>
              <a:t>La globalización supone la creación de un nuevo espacio social en el que los ciudadanos de todo el mundo se convierten en consumidores y usuarios de una </a:t>
            </a:r>
            <a:r>
              <a:rPr lang="es-ES" b="1" i="1" dirty="0" err="1" smtClean="0"/>
              <a:t>teleconomía</a:t>
            </a:r>
            <a:r>
              <a:rPr lang="es-ES" b="1" dirty="0" smtClean="0"/>
              <a:t>, </a:t>
            </a:r>
            <a:r>
              <a:rPr lang="es-ES" b="1" i="1" dirty="0" err="1" smtClean="0"/>
              <a:t>telepolítica</a:t>
            </a:r>
            <a:r>
              <a:rPr lang="es-ES" b="1" dirty="0" smtClean="0"/>
              <a:t> y </a:t>
            </a:r>
            <a:r>
              <a:rPr lang="es-ES" b="1" i="1" dirty="0" err="1" smtClean="0"/>
              <a:t>telecultura</a:t>
            </a:r>
            <a:r>
              <a:rPr lang="es-ES" b="1" dirty="0" smtClean="0"/>
              <a:t> globales      “tercer entorno” (realidad de la injusticia estructural)</a:t>
            </a:r>
            <a:endParaRPr lang="es-ES" b="1" dirty="0"/>
          </a:p>
        </p:txBody>
      </p:sp>
      <p:sp>
        <p:nvSpPr>
          <p:cNvPr id="4" name="Flecha derecha 3"/>
          <p:cNvSpPr/>
          <p:nvPr/>
        </p:nvSpPr>
        <p:spPr>
          <a:xfrm>
            <a:off x="5786845" y="1580606"/>
            <a:ext cx="418012" cy="13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2508069" y="2377440"/>
            <a:ext cx="444137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2566852" y="2709236"/>
            <a:ext cx="509452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6871063" y="3944982"/>
            <a:ext cx="391885" cy="14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5909636" y="4480560"/>
            <a:ext cx="378822" cy="11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303520" y="5460274"/>
            <a:ext cx="352697" cy="15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7458891" y="5708469"/>
            <a:ext cx="53557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3344091" y="6583680"/>
            <a:ext cx="352698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06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1592</TotalTime>
  <Words>719</Words>
  <Application>Microsoft Office PowerPoint</Application>
  <PresentationFormat>Panorámica</PresentationFormat>
  <Paragraphs>90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Bookman Old Style</vt:lpstr>
      <vt:lpstr>Century Gothic</vt:lpstr>
      <vt:lpstr>Wingdings</vt:lpstr>
      <vt:lpstr>Tipo de madera</vt:lpstr>
      <vt:lpstr>La explicación metafísica de la realidad II</vt:lpstr>
      <vt:lpstr>El problema apariencia y realidad</vt:lpstr>
      <vt:lpstr>El problema apariencia y realidad</vt:lpstr>
      <vt:lpstr>El problema apariencia y realidad</vt:lpstr>
      <vt:lpstr>El problema apariencia y realidad</vt:lpstr>
      <vt:lpstr>El problema apariencia y realidad</vt:lpstr>
      <vt:lpstr>El problema apariencia y realidad</vt:lpstr>
      <vt:lpstr>El problema apariencia y realidad</vt:lpstr>
      <vt:lpstr>El problema apariencia y realidad</vt:lpstr>
      <vt:lpstr>El problema apariencia y realidad</vt:lpstr>
      <vt:lpstr>La pregunta por el origen y estructura de lo real</vt:lpstr>
      <vt:lpstr>La pregunta por el origen y estructura de lo real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explicación metafísica de la realidad II</dc:title>
  <dc:creator>Mireya Ferrer de Oya</dc:creator>
  <cp:lastModifiedBy>Mireya Ferrer de Oya</cp:lastModifiedBy>
  <cp:revision>34</cp:revision>
  <dcterms:created xsi:type="dcterms:W3CDTF">2018-01-25T15:16:12Z</dcterms:created>
  <dcterms:modified xsi:type="dcterms:W3CDTF">2018-02-06T12:15:23Z</dcterms:modified>
</cp:coreProperties>
</file>