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1/9/2019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explicación metafísica de la realidad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Unidad 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85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metafísica como explicación teórica de la realidad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smtClean="0">
                <a:solidFill>
                  <a:srgbClr val="FF0000"/>
                </a:solidFill>
              </a:rPr>
              <a:t>LA PREGUNTA POR EL SER EN GRECIA</a:t>
            </a:r>
          </a:p>
          <a:p>
            <a:r>
              <a:rPr lang="es-ES" dirty="0" smtClean="0"/>
              <a:t>Se considera que </a:t>
            </a:r>
            <a:r>
              <a:rPr lang="es-ES" b="1" dirty="0" smtClean="0">
                <a:solidFill>
                  <a:srgbClr val="FF0000"/>
                </a:solidFill>
              </a:rPr>
              <a:t>Aristóteles</a:t>
            </a:r>
            <a:r>
              <a:rPr lang="es-ES" dirty="0" smtClean="0"/>
              <a:t> el creador de la metafísica porque fue el primero en preguntarse por el </a:t>
            </a:r>
            <a:r>
              <a:rPr lang="es-ES" b="1" dirty="0" smtClean="0">
                <a:solidFill>
                  <a:srgbClr val="00B050"/>
                </a:solidFill>
              </a:rPr>
              <a:t>ser </a:t>
            </a:r>
            <a:r>
              <a:rPr lang="es-ES" dirty="0" smtClean="0"/>
              <a:t>      entendiendo por ser la totalidad de lo real, todo cuanto hay.</a:t>
            </a:r>
          </a:p>
          <a:p>
            <a:r>
              <a:rPr lang="es-ES" dirty="0" smtClean="0"/>
              <a:t>La noción de </a:t>
            </a:r>
            <a:r>
              <a:rPr lang="es-ES" b="1" dirty="0" smtClean="0">
                <a:solidFill>
                  <a:srgbClr val="00B050"/>
                </a:solidFill>
              </a:rPr>
              <a:t>sustancia</a:t>
            </a:r>
            <a:r>
              <a:rPr lang="es-ES" dirty="0" smtClean="0"/>
              <a:t> creada por Aristóteles a partir del </a:t>
            </a:r>
            <a:r>
              <a:rPr lang="es-ES" b="1" dirty="0" err="1" smtClean="0"/>
              <a:t>hilemorfismo</a:t>
            </a:r>
            <a:r>
              <a:rPr lang="es-ES" dirty="0" smtClean="0"/>
              <a:t> fue una de las más influyentes de la historia        la sustancia y el </a:t>
            </a:r>
            <a:r>
              <a:rPr lang="es-ES" b="1" dirty="0" smtClean="0">
                <a:solidFill>
                  <a:srgbClr val="00B050"/>
                </a:solidFill>
              </a:rPr>
              <a:t>accidente</a:t>
            </a:r>
            <a:r>
              <a:rPr lang="es-ES" dirty="0" smtClean="0"/>
              <a:t> explican la realidad de todo lo existente.</a:t>
            </a:r>
          </a:p>
          <a:p>
            <a:pPr marL="0" indent="0">
              <a:buNone/>
            </a:pPr>
            <a:r>
              <a:rPr lang="es-ES" dirty="0" smtClean="0"/>
              <a:t>Su metafísica, que se denomina también </a:t>
            </a:r>
            <a:r>
              <a:rPr lang="es-ES" b="1" dirty="0" smtClean="0">
                <a:solidFill>
                  <a:srgbClr val="00B050"/>
                </a:solidFill>
              </a:rPr>
              <a:t>ontología</a:t>
            </a:r>
            <a:r>
              <a:rPr lang="es-ES" dirty="0" smtClean="0"/>
              <a:t> por preguntarse por el ser, trataba de resolver </a:t>
            </a:r>
            <a:r>
              <a:rPr lang="es-ES" b="1" dirty="0" smtClean="0"/>
              <a:t>el problema del fundamento, de la organización y de la estructura de lo real </a:t>
            </a:r>
            <a:r>
              <a:rPr lang="es-ES" dirty="0" smtClean="0"/>
              <a:t>          de la </a:t>
            </a:r>
            <a:r>
              <a:rPr lang="es-ES" i="1" dirty="0" smtClean="0"/>
              <a:t>physis</a:t>
            </a:r>
            <a:r>
              <a:rPr lang="es-ES" dirty="0" smtClean="0"/>
              <a:t>, de la naturaleza.</a:t>
            </a:r>
          </a:p>
          <a:p>
            <a:r>
              <a:rPr lang="es-ES" dirty="0" smtClean="0"/>
              <a:t>Antes que él, </a:t>
            </a:r>
            <a:r>
              <a:rPr lang="es-ES" b="1" dirty="0" smtClean="0">
                <a:solidFill>
                  <a:srgbClr val="FF0000"/>
                </a:solidFill>
              </a:rPr>
              <a:t>Platón</a:t>
            </a:r>
            <a:r>
              <a:rPr lang="es-ES" dirty="0" smtClean="0"/>
              <a:t> (no elaboró una metafísica) defendió que </a:t>
            </a:r>
            <a:r>
              <a:rPr lang="es-ES" b="1" dirty="0" smtClean="0">
                <a:solidFill>
                  <a:srgbClr val="00B050"/>
                </a:solidFill>
              </a:rPr>
              <a:t>la verdadera realidad no es de este mundo</a:t>
            </a:r>
            <a:r>
              <a:rPr lang="es-ES" dirty="0" smtClean="0"/>
              <a:t>, sino del “mundo de las ideas”, del que este mundo es una copia.</a:t>
            </a:r>
            <a:endParaRPr lang="es-ES" dirty="0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4519749" y="3017520"/>
            <a:ext cx="483326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3958047" y="4976948"/>
            <a:ext cx="803365" cy="13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4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826" b="20160"/>
          <a:stretch/>
        </p:blipFill>
        <p:spPr>
          <a:xfrm>
            <a:off x="535577" y="396775"/>
            <a:ext cx="7369166" cy="454098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5131" y="4937761"/>
            <a:ext cx="110250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err="1" smtClean="0">
                <a:solidFill>
                  <a:srgbClr val="FF0000"/>
                </a:solidFill>
              </a:rPr>
              <a:t>Hilemorfismo</a:t>
            </a:r>
            <a:r>
              <a:rPr lang="es-ES" dirty="0" smtClean="0"/>
              <a:t>: Término </a:t>
            </a:r>
            <a:r>
              <a:rPr lang="es-ES" dirty="0"/>
              <a:t>compuesto de las palabras griegas "</a:t>
            </a:r>
            <a:r>
              <a:rPr lang="es-ES" dirty="0" err="1"/>
              <a:t>hylé</a:t>
            </a:r>
            <a:r>
              <a:rPr lang="es-ES" dirty="0"/>
              <a:t>" (materia; etimológicamente, bosque, madera, material de construcción), y "</a:t>
            </a:r>
            <a:r>
              <a:rPr lang="es-ES" dirty="0" err="1"/>
              <a:t>morphé</a:t>
            </a:r>
            <a:r>
              <a:rPr lang="es-ES" dirty="0"/>
              <a:t>" (forma), con el que se designa la </a:t>
            </a:r>
            <a:r>
              <a:rPr lang="es-ES" b="1" dirty="0">
                <a:solidFill>
                  <a:srgbClr val="00B050"/>
                </a:solidFill>
              </a:rPr>
              <a:t>doctrina aristotélica de la sustancia</a:t>
            </a:r>
            <a:r>
              <a:rPr lang="es-ES" dirty="0"/>
              <a:t>, según la cual ésta se compone de </a:t>
            </a:r>
            <a:r>
              <a:rPr lang="es-ES" b="1" dirty="0">
                <a:solidFill>
                  <a:srgbClr val="00B050"/>
                </a:solidFill>
              </a:rPr>
              <a:t>materia y forma</a:t>
            </a:r>
            <a:r>
              <a:rPr lang="es-ES" dirty="0"/>
              <a:t>, constituyendo una unidad indisoluble (de la que ambos compuestos, materia y forma, por lo tanto, no se pueden separar, a no ser mentalmente). Según tal doctrina, pues, ni la materia ni la forma pueden tener existencia independiente o </a:t>
            </a:r>
            <a:r>
              <a:rPr lang="es-ES" dirty="0" smtClean="0"/>
              <a:t>separada.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0175" y="396775"/>
            <a:ext cx="2381250" cy="31146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9020175" y="3511450"/>
            <a:ext cx="2534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smtClean="0"/>
              <a:t>Platón y Aristóteles </a:t>
            </a:r>
            <a:r>
              <a:rPr lang="es-ES" sz="1200" dirty="0" smtClean="0"/>
              <a:t>por </a:t>
            </a:r>
            <a:r>
              <a:rPr lang="es-ES" sz="1200" dirty="0" err="1" smtClean="0"/>
              <a:t>Raffaello</a:t>
            </a:r>
            <a:r>
              <a:rPr lang="es-ES" sz="1200" dirty="0" smtClean="0"/>
              <a:t> </a:t>
            </a:r>
            <a:r>
              <a:rPr lang="es-ES" sz="1200" dirty="0" err="1" smtClean="0"/>
              <a:t>Sanzio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7824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metafísica como explicación teórica de la realidad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4583" y="2121407"/>
            <a:ext cx="10383665" cy="4462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>
                <a:solidFill>
                  <a:srgbClr val="FF0000"/>
                </a:solidFill>
              </a:rPr>
              <a:t>LA METAFÍSICA MEDIEVAL</a:t>
            </a:r>
          </a:p>
          <a:p>
            <a:r>
              <a:rPr lang="es-ES" dirty="0" smtClean="0"/>
              <a:t>Con la aparición del </a:t>
            </a:r>
            <a:r>
              <a:rPr lang="es-ES" b="1" dirty="0" smtClean="0"/>
              <a:t>pensamiento cristiano</a:t>
            </a:r>
            <a:r>
              <a:rPr lang="es-ES" dirty="0" smtClean="0"/>
              <a:t>, la metafísica centró todos sus esfuerzos en la </a:t>
            </a:r>
            <a:r>
              <a:rPr lang="es-ES" b="1" dirty="0" smtClean="0">
                <a:solidFill>
                  <a:srgbClr val="00B050"/>
                </a:solidFill>
              </a:rPr>
              <a:t>explicación del cosmos y del ser humano </a:t>
            </a:r>
            <a:r>
              <a:rPr lang="es-ES" dirty="0" smtClean="0"/>
              <a:t>desde una </a:t>
            </a:r>
            <a:r>
              <a:rPr lang="es-ES" b="1" dirty="0" smtClean="0">
                <a:solidFill>
                  <a:srgbClr val="FF0000"/>
                </a:solidFill>
              </a:rPr>
              <a:t>perspectiva teológica         </a:t>
            </a:r>
            <a:r>
              <a:rPr lang="es-ES" b="1" dirty="0" smtClean="0"/>
              <a:t>Dios </a:t>
            </a:r>
            <a:r>
              <a:rPr lang="es-ES" dirty="0" smtClean="0"/>
              <a:t>como el </a:t>
            </a:r>
            <a:r>
              <a:rPr lang="es-ES" b="1" dirty="0" smtClean="0"/>
              <a:t>Ser Creador </a:t>
            </a:r>
            <a:r>
              <a:rPr lang="es-ES" dirty="0" smtClean="0"/>
              <a:t>y la </a:t>
            </a:r>
            <a:r>
              <a:rPr lang="es-ES" b="1" dirty="0" smtClean="0"/>
              <a:t>Causa Suprema.</a:t>
            </a:r>
          </a:p>
          <a:p>
            <a:r>
              <a:rPr lang="es-ES" dirty="0" smtClean="0"/>
              <a:t>La metafísica de </a:t>
            </a:r>
            <a:r>
              <a:rPr lang="es-ES" b="1" dirty="0" smtClean="0">
                <a:solidFill>
                  <a:srgbClr val="FF0000"/>
                </a:solidFill>
              </a:rPr>
              <a:t>Tomás de Aquino </a:t>
            </a:r>
            <a:r>
              <a:rPr lang="es-ES" dirty="0" smtClean="0"/>
              <a:t>retomó las nociones principales de Aristóteles y las aplicó a la teología católica        adaptando lo compatible con el dogma cristiano y dándole un significado nuevo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	</a:t>
            </a:r>
            <a:r>
              <a:rPr lang="es-ES" dirty="0" smtClean="0"/>
              <a:t>Uno de los conceptos que mejor supo traducir este autor fue el del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smtClean="0">
                <a:solidFill>
                  <a:srgbClr val="00B050"/>
                </a:solidFill>
              </a:rPr>
              <a:t>ser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y una de sus características principales, </a:t>
            </a:r>
            <a:r>
              <a:rPr lang="es-ES" b="1" dirty="0" smtClean="0">
                <a:solidFill>
                  <a:srgbClr val="00B050"/>
                </a:solidFill>
              </a:rPr>
              <a:t>la analogía.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u="sng" dirty="0" smtClean="0">
                <a:solidFill>
                  <a:srgbClr val="00B050"/>
                </a:solidFill>
              </a:rPr>
              <a:t>Dios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era el </a:t>
            </a:r>
            <a:r>
              <a:rPr lang="es-ES" dirty="0"/>
              <a:t>P</a:t>
            </a:r>
            <a:r>
              <a:rPr lang="es-ES" dirty="0" smtClean="0"/>
              <a:t>rimer </a:t>
            </a:r>
            <a:r>
              <a:rPr lang="es-ES" dirty="0"/>
              <a:t>A</a:t>
            </a:r>
            <a:r>
              <a:rPr lang="es-ES" dirty="0" smtClean="0"/>
              <a:t>cto, el Ser </a:t>
            </a:r>
            <a:r>
              <a:rPr lang="es-ES" dirty="0" err="1" smtClean="0"/>
              <a:t>Incausado</a:t>
            </a:r>
            <a:r>
              <a:rPr lang="es-ES" dirty="0" smtClean="0"/>
              <a:t> y Eterno, que compartía con todos los seres la existencia pero no la esencia. </a:t>
            </a:r>
            <a:r>
              <a:rPr lang="es-ES" b="1" dirty="0" smtClean="0">
                <a:solidFill>
                  <a:srgbClr val="00B050"/>
                </a:solidFill>
              </a:rPr>
              <a:t>La esencia de Dios es existir, mientras que los demás seres somos de forma contingente</a:t>
            </a:r>
            <a:r>
              <a:rPr lang="es-ES" dirty="0" smtClean="0"/>
              <a:t>. Todas las criaturas “existen” porque vienen de Dios.</a:t>
            </a:r>
          </a:p>
          <a:p>
            <a:pPr marL="0" indent="0">
              <a:buNone/>
            </a:pPr>
            <a:endParaRPr lang="es-ES" b="1" dirty="0" smtClean="0">
              <a:solidFill>
                <a:srgbClr val="FF0000"/>
              </a:solidFill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3875314" y="3274423"/>
            <a:ext cx="6270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6450874" y="3997234"/>
            <a:ext cx="5747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862149" y="4480559"/>
            <a:ext cx="757646" cy="248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metafísica como explicación teórica de la realidad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>
                <a:solidFill>
                  <a:srgbClr val="FF0000"/>
                </a:solidFill>
              </a:rPr>
              <a:t>LA METAFÍSICA EN EL MUNDO MODERNO</a:t>
            </a:r>
          </a:p>
          <a:p>
            <a:r>
              <a:rPr lang="es-ES" dirty="0" smtClean="0"/>
              <a:t>A partir de </a:t>
            </a:r>
            <a:r>
              <a:rPr lang="es-ES" b="1" dirty="0" smtClean="0">
                <a:solidFill>
                  <a:srgbClr val="FF0000"/>
                </a:solidFill>
              </a:rPr>
              <a:t>Descartes</a:t>
            </a:r>
            <a:r>
              <a:rPr lang="es-ES" dirty="0" smtClean="0"/>
              <a:t>, en el s. XVII, comienza un desplazamiento de la metafísica hacia el “</a:t>
            </a:r>
            <a:r>
              <a:rPr lang="es-ES" b="1" dirty="0" smtClean="0">
                <a:solidFill>
                  <a:srgbClr val="00B050"/>
                </a:solidFill>
              </a:rPr>
              <a:t>yo</a:t>
            </a:r>
            <a:r>
              <a:rPr lang="es-ES" dirty="0" smtClean="0"/>
              <a:t>”, hacia el sujeto humano como eje filosófico fundamental          sobre todo como </a:t>
            </a:r>
            <a:r>
              <a:rPr lang="es-ES" b="1" dirty="0" smtClean="0">
                <a:solidFill>
                  <a:srgbClr val="00B050"/>
                </a:solidFill>
              </a:rPr>
              <a:t>sujeto consciente </a:t>
            </a:r>
            <a:r>
              <a:rPr lang="es-ES" b="1" dirty="0" smtClean="0"/>
              <a:t>que se convierte en centro de toda la filosofía moderna de orientación </a:t>
            </a:r>
            <a:r>
              <a:rPr lang="es-ES" b="1" dirty="0" smtClean="0">
                <a:solidFill>
                  <a:srgbClr val="00B050"/>
                </a:solidFill>
              </a:rPr>
              <a:t>racionalista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Sin embargo, </a:t>
            </a:r>
            <a:r>
              <a:rPr lang="es-ES" b="1" dirty="0" smtClean="0">
                <a:solidFill>
                  <a:srgbClr val="00B050"/>
                </a:solidFill>
              </a:rPr>
              <a:t>la noción de Dios como sustancia infinita y pensante </a:t>
            </a:r>
            <a:r>
              <a:rPr lang="es-ES" dirty="0" smtClean="0"/>
              <a:t>siguió ejerciendo un papel importante en la filosofía de </a:t>
            </a:r>
            <a:r>
              <a:rPr lang="es-ES" b="1" dirty="0" smtClean="0"/>
              <a:t>Descartes, Spinoza</a:t>
            </a:r>
            <a:r>
              <a:rPr lang="es-ES" dirty="0" smtClean="0"/>
              <a:t> y de muchos otros racionalistas durante el siglo XVII.</a:t>
            </a:r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b="1" dirty="0" smtClean="0"/>
              <a:t>El sujeto es una conciencia, un alma pensante, pero Dios es una sustancia infinita que piensa y crea el mundo</a:t>
            </a:r>
            <a:endParaRPr lang="es-ES" b="1" dirty="0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2991394" y="3291840"/>
            <a:ext cx="705395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1345474" y="3814354"/>
            <a:ext cx="640080" cy="130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echa abajo 7"/>
          <p:cNvSpPr/>
          <p:nvPr/>
        </p:nvSpPr>
        <p:spPr>
          <a:xfrm>
            <a:off x="5583065" y="4741817"/>
            <a:ext cx="1031965" cy="470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5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metafísica como explicación teórica de la realidad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7017" y="2093977"/>
            <a:ext cx="11103429" cy="451583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err="1" smtClean="0">
                <a:solidFill>
                  <a:srgbClr val="FF0000"/>
                </a:solidFill>
              </a:rPr>
              <a:t>Hume</a:t>
            </a:r>
            <a:r>
              <a:rPr lang="es-ES" dirty="0" smtClean="0"/>
              <a:t> y </a:t>
            </a:r>
            <a:r>
              <a:rPr lang="es-ES" b="1" dirty="0" smtClean="0">
                <a:solidFill>
                  <a:srgbClr val="FF0000"/>
                </a:solidFill>
              </a:rPr>
              <a:t>Kant   </a:t>
            </a:r>
            <a:r>
              <a:rPr lang="es-ES" dirty="0" smtClean="0"/>
              <a:t>      cuestionaron de modo más profundo y definitivo todo el entramado </a:t>
            </a:r>
            <a:r>
              <a:rPr lang="es-ES" dirty="0" err="1" smtClean="0"/>
              <a:t>sustancialista</a:t>
            </a:r>
            <a:r>
              <a:rPr lang="es-ES" dirty="0" smtClean="0"/>
              <a:t> y pusieron en entredicho su </a:t>
            </a:r>
            <a:r>
              <a:rPr lang="es-ES" b="1" dirty="0" smtClean="0">
                <a:solidFill>
                  <a:srgbClr val="00B050"/>
                </a:solidFill>
              </a:rPr>
              <a:t>carencia como ciencia válida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La </a:t>
            </a:r>
            <a:r>
              <a:rPr lang="es-ES" b="1" dirty="0" smtClean="0">
                <a:solidFill>
                  <a:srgbClr val="FF0000"/>
                </a:solidFill>
              </a:rPr>
              <a:t>Revolución científica </a:t>
            </a:r>
            <a:r>
              <a:rPr lang="es-ES" dirty="0" smtClean="0"/>
              <a:t>de los </a:t>
            </a:r>
            <a:r>
              <a:rPr lang="es-ES" b="1" dirty="0" smtClean="0"/>
              <a:t>s. XVI y XVII </a:t>
            </a:r>
            <a:r>
              <a:rPr lang="es-ES" dirty="0" smtClean="0"/>
              <a:t>sentó las bases de una </a:t>
            </a:r>
            <a:r>
              <a:rPr lang="es-ES" b="1" dirty="0" smtClean="0">
                <a:solidFill>
                  <a:srgbClr val="00B050"/>
                </a:solidFill>
              </a:rPr>
              <a:t>cosmovisión moderna </a:t>
            </a:r>
            <a:r>
              <a:rPr lang="es-ES" dirty="0" smtClean="0"/>
              <a:t>en la que los principios metafísicos ya no tenían cabida.</a:t>
            </a:r>
          </a:p>
          <a:p>
            <a:endParaRPr lang="es-ES" b="1" dirty="0" smtClean="0"/>
          </a:p>
          <a:p>
            <a:r>
              <a:rPr lang="es-ES" b="1" dirty="0" smtClean="0"/>
              <a:t>Kant</a:t>
            </a:r>
            <a:r>
              <a:rPr lang="es-ES" dirty="0" smtClean="0"/>
              <a:t>, </a:t>
            </a:r>
            <a:r>
              <a:rPr lang="es-ES" i="1" dirty="0" smtClean="0"/>
              <a:t>Crítica de la razón pura</a:t>
            </a:r>
            <a:r>
              <a:rPr lang="es-ES" dirty="0" smtClean="0"/>
              <a:t>: inicio en cierto modo de la </a:t>
            </a:r>
            <a:r>
              <a:rPr lang="es-ES" b="1" dirty="0" smtClean="0">
                <a:solidFill>
                  <a:srgbClr val="00B050"/>
                </a:solidFill>
              </a:rPr>
              <a:t>etapa </a:t>
            </a:r>
            <a:r>
              <a:rPr lang="es-ES" b="1" dirty="0" err="1" smtClean="0">
                <a:solidFill>
                  <a:srgbClr val="00B050"/>
                </a:solidFill>
              </a:rPr>
              <a:t>postmetafísica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dirty="0" smtClean="0"/>
              <a:t>actual, a pesar de que el reconociera la </a:t>
            </a:r>
            <a:r>
              <a:rPr lang="es-ES" b="1" dirty="0" smtClean="0"/>
              <a:t>disposición del ser humano a hacer metafísica</a:t>
            </a:r>
            <a:r>
              <a:rPr lang="es-ES" dirty="0" smtClean="0"/>
              <a:t>, es decir:</a:t>
            </a:r>
            <a:br>
              <a:rPr lang="es-ES" dirty="0" smtClean="0"/>
            </a:br>
            <a:r>
              <a:rPr lang="es-ES" dirty="0" smtClean="0"/>
              <a:t>	- a preguntarse por la totalidad de los fenómenos físico (</a:t>
            </a:r>
            <a:r>
              <a:rPr lang="es-ES" b="1" dirty="0" smtClean="0"/>
              <a:t>Mundo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	- de los psíquicos (</a:t>
            </a:r>
            <a:r>
              <a:rPr lang="es-ES" b="1" dirty="0" smtClean="0"/>
              <a:t>Yo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- de la totalidad de las totalidades (</a:t>
            </a:r>
            <a:r>
              <a:rPr lang="es-ES" b="1" dirty="0" smtClean="0"/>
              <a:t>Dios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b="1" dirty="0" smtClean="0"/>
              <a:t>S. XIX:  </a:t>
            </a:r>
            <a:r>
              <a:rPr lang="es-ES" b="1" dirty="0" smtClean="0">
                <a:solidFill>
                  <a:srgbClr val="FF0000"/>
                </a:solidFill>
              </a:rPr>
              <a:t>materialismo vs metafísica espiritualista</a:t>
            </a:r>
            <a:r>
              <a:rPr lang="es-ES" dirty="0" smtClean="0"/>
              <a:t>: Ej. Marxismo.</a:t>
            </a:r>
            <a:endParaRPr lang="es-ES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2690948" y="2299063"/>
            <a:ext cx="5225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echa abajo 5"/>
          <p:cNvSpPr/>
          <p:nvPr/>
        </p:nvSpPr>
        <p:spPr>
          <a:xfrm>
            <a:off x="5465499" y="2690948"/>
            <a:ext cx="1267097" cy="470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lecha derecha 6"/>
          <p:cNvSpPr/>
          <p:nvPr/>
        </p:nvSpPr>
        <p:spPr>
          <a:xfrm>
            <a:off x="749155" y="6204857"/>
            <a:ext cx="64138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9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metafísica como explicación teórica de la realidad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1520" y="2121408"/>
            <a:ext cx="10396728" cy="4736592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>
                <a:solidFill>
                  <a:srgbClr val="FF0000"/>
                </a:solidFill>
              </a:rPr>
              <a:t>LA ETAPA POSTMETAFÍSCA</a:t>
            </a:r>
          </a:p>
          <a:p>
            <a:r>
              <a:rPr lang="es-ES" dirty="0" smtClean="0"/>
              <a:t>Desde los </a:t>
            </a:r>
            <a:r>
              <a:rPr lang="es-ES" b="1" dirty="0" smtClean="0">
                <a:solidFill>
                  <a:srgbClr val="FF0000"/>
                </a:solidFill>
              </a:rPr>
              <a:t>últimos años del S. XX</a:t>
            </a:r>
            <a:r>
              <a:rPr lang="es-ES" dirty="0" smtClean="0"/>
              <a:t>, el </a:t>
            </a:r>
            <a:r>
              <a:rPr lang="es-ES" b="1" dirty="0" smtClean="0"/>
              <a:t>desarrollo de las ciencias de la naturaleza y de las ciencias humanas</a:t>
            </a:r>
            <a:r>
              <a:rPr lang="es-ES" dirty="0" smtClean="0"/>
              <a:t> ha sido de tal magnitud que el mundo y el sujeto humano se explican desde </a:t>
            </a:r>
            <a:r>
              <a:rPr lang="es-ES" b="1" dirty="0" smtClean="0">
                <a:solidFill>
                  <a:srgbClr val="00B050"/>
                </a:solidFill>
              </a:rPr>
              <a:t>posiciones racionales y empíricas</a:t>
            </a:r>
            <a:r>
              <a:rPr lang="es-ES" dirty="0" smtClean="0"/>
              <a:t>       No se tienen en cuenta las nociones de la metafísica como ser, esencia existencia, acto, potencia…        Se ha ido abriendo paso a la </a:t>
            </a:r>
            <a:r>
              <a:rPr lang="es-ES" b="1" dirty="0" err="1" smtClean="0">
                <a:solidFill>
                  <a:srgbClr val="FF0000"/>
                </a:solidFill>
              </a:rPr>
              <a:t>postmetafísca</a:t>
            </a:r>
            <a:r>
              <a:rPr lang="es-ES" b="1" dirty="0" smtClean="0">
                <a:solidFill>
                  <a:srgbClr val="FF0000"/>
                </a:solidFill>
              </a:rPr>
              <a:t>.</a:t>
            </a:r>
          </a:p>
          <a:p>
            <a:endParaRPr lang="es-ES" b="1" dirty="0">
              <a:solidFill>
                <a:srgbClr val="FF0000"/>
              </a:solidFill>
            </a:endParaRPr>
          </a:p>
          <a:p>
            <a:r>
              <a:rPr lang="es-ES" b="1" dirty="0" err="1" smtClean="0">
                <a:solidFill>
                  <a:srgbClr val="FF0000"/>
                </a:solidFill>
              </a:rPr>
              <a:t>Habermas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(inicio de este pensamiento)       ha realizado un certero análisis del recorrido histórico de la metafísica occidental desde sus inicios hasta hoy.</a:t>
            </a:r>
          </a:p>
          <a:p>
            <a:r>
              <a:rPr lang="es-ES" dirty="0" smtClean="0"/>
              <a:t>Todos los pensadores de la época han </a:t>
            </a:r>
            <a:r>
              <a:rPr lang="es-ES" b="1" dirty="0" smtClean="0">
                <a:solidFill>
                  <a:srgbClr val="00B050"/>
                </a:solidFill>
              </a:rPr>
              <a:t>señalado la falta de verificabilidad del lenguaje metafísico</a:t>
            </a:r>
            <a:r>
              <a:rPr lang="es-ES" dirty="0" smtClean="0"/>
              <a:t>       Incapacidad para explicarse lo real.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Importancia de </a:t>
            </a:r>
            <a:r>
              <a:rPr lang="es-ES" b="1" dirty="0" smtClean="0">
                <a:solidFill>
                  <a:srgbClr val="FF0000"/>
                </a:solidFill>
              </a:rPr>
              <a:t>Nietzsche</a:t>
            </a:r>
            <a:r>
              <a:rPr lang="es-ES" dirty="0" smtClean="0"/>
              <a:t>        </a:t>
            </a:r>
            <a:r>
              <a:rPr lang="es-ES" b="1" dirty="0" smtClean="0"/>
              <a:t>desmotó de forma radical toda tentativa de asimilar la metafísica con la búsqueda de la Verdad y el Bien como algo objetivo o absoluto.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3004457" y="3814354"/>
            <a:ext cx="509452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670663" y="5695405"/>
            <a:ext cx="404948" cy="13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echa derecha 7"/>
          <p:cNvSpPr/>
          <p:nvPr/>
        </p:nvSpPr>
        <p:spPr>
          <a:xfrm>
            <a:off x="888274" y="5995851"/>
            <a:ext cx="705395" cy="130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5016137" y="6126480"/>
            <a:ext cx="6139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9993086" y="3304903"/>
            <a:ext cx="457200" cy="2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5929884" y="4702629"/>
            <a:ext cx="470916" cy="13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961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52</TotalTime>
  <Words>573</Words>
  <Application>Microsoft Office PowerPoint</Application>
  <PresentationFormat>Panorámica</PresentationFormat>
  <Paragraphs>39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Bookman Old Style</vt:lpstr>
      <vt:lpstr>Century Gothic</vt:lpstr>
      <vt:lpstr>Wingdings</vt:lpstr>
      <vt:lpstr>Tipo de madera</vt:lpstr>
      <vt:lpstr>La explicación metafísica de la realidad</vt:lpstr>
      <vt:lpstr>La metafísica como explicación teórica de la realidad</vt:lpstr>
      <vt:lpstr>Presentación de PowerPoint</vt:lpstr>
      <vt:lpstr>La metafísica como explicación teórica de la realidad</vt:lpstr>
      <vt:lpstr>La metafísica como explicación teórica de la realidad</vt:lpstr>
      <vt:lpstr>La metafísica como explicación teórica de la realidad</vt:lpstr>
      <vt:lpstr>La metafísica como explicación teórica de la realidad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explicación metafísica de la realidad</dc:title>
  <dc:creator>Mireya Ferrer de Oya</dc:creator>
  <cp:lastModifiedBy>Mireya Ferrer de Oya</cp:lastModifiedBy>
  <cp:revision>10</cp:revision>
  <dcterms:created xsi:type="dcterms:W3CDTF">2018-01-25T08:05:17Z</dcterms:created>
  <dcterms:modified xsi:type="dcterms:W3CDTF">2019-01-09T08:47:34Z</dcterms:modified>
</cp:coreProperties>
</file>