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ured.cu/Gen%C3%A9tica_de_poblacion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/>
              <a:t>La evolución y sus implicaciones filosóficas</a:t>
            </a:r>
            <a:endParaRPr lang="es-ES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1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697" y="118872"/>
            <a:ext cx="11390812" cy="1017597"/>
          </a:xfrm>
        </p:spPr>
        <p:txBody>
          <a:bodyPr/>
          <a:lstStyle/>
          <a:p>
            <a:r>
              <a:rPr lang="es-ES" dirty="0"/>
              <a:t>La construcción de la identidad humana</a:t>
            </a:r>
          </a:p>
        </p:txBody>
      </p:sp>
      <p:pic>
        <p:nvPicPr>
          <p:cNvPr id="1026" name="Picture 2" descr="Resultado de imagen de bipedis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03" y="1233583"/>
            <a:ext cx="5775263" cy="56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6303570" y="5641076"/>
            <a:ext cx="1998617" cy="101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029103" y="5463228"/>
            <a:ext cx="1998617" cy="101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500947" y="3048094"/>
            <a:ext cx="1545771" cy="101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156857" y="2939144"/>
            <a:ext cx="1571898" cy="1589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293333" y="2402205"/>
            <a:ext cx="1473227" cy="101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962503" y="1259885"/>
            <a:ext cx="1175657" cy="101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046717" y="3421108"/>
            <a:ext cx="757649" cy="10370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5027720" y="5332733"/>
            <a:ext cx="994258" cy="1264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766560" y="4267849"/>
            <a:ext cx="1371600" cy="1152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3553096" y="4658953"/>
            <a:ext cx="1175659" cy="673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717912" y="2939144"/>
            <a:ext cx="257642" cy="312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7589520" y="1894451"/>
            <a:ext cx="302293" cy="344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7179847" y="1782357"/>
            <a:ext cx="409673" cy="415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525588" y="2594746"/>
            <a:ext cx="217711" cy="45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3244683" y="1367206"/>
            <a:ext cx="896242" cy="1139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3884761" y="1541730"/>
            <a:ext cx="896242" cy="925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63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522" y="249500"/>
            <a:ext cx="10161597" cy="900031"/>
          </a:xfrm>
        </p:spPr>
        <p:txBody>
          <a:bodyPr/>
          <a:lstStyle/>
          <a:p>
            <a:r>
              <a:rPr lang="es-ES" dirty="0" smtClean="0"/>
              <a:t>Rasgos específicos del ser humano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4" y="1384663"/>
            <a:ext cx="11573690" cy="526433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</a:t>
            </a:r>
            <a:r>
              <a:rPr lang="es-ES" b="1" dirty="0" smtClean="0"/>
              <a:t>características fisiológicas </a:t>
            </a:r>
            <a:r>
              <a:rPr lang="es-ES" dirty="0" smtClean="0"/>
              <a:t>son la base sobre la que </a:t>
            </a:r>
            <a:r>
              <a:rPr lang="es-ES" b="1" dirty="0" smtClean="0">
                <a:solidFill>
                  <a:srgbClr val="00B050"/>
                </a:solidFill>
              </a:rPr>
              <a:t>descansan los rasgos específicos del ser humano </a:t>
            </a:r>
            <a:r>
              <a:rPr lang="es-ES" dirty="0" smtClean="0"/>
              <a:t>que le permiten, entre otras cosas, </a:t>
            </a:r>
            <a:r>
              <a:rPr lang="es-ES" sz="2800" b="1" dirty="0" smtClean="0">
                <a:solidFill>
                  <a:srgbClr val="FF0000"/>
                </a:solidFill>
              </a:rPr>
              <a:t>adaptarse al medio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más importantes son: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a. </a:t>
            </a:r>
            <a:r>
              <a:rPr lang="es-ES" b="1" dirty="0" smtClean="0">
                <a:solidFill>
                  <a:srgbClr val="00B050"/>
                </a:solidFill>
              </a:rPr>
              <a:t>La posibilidad de crear útiles artificiales</a:t>
            </a:r>
            <a:r>
              <a:rPr lang="es-ES" dirty="0"/>
              <a:t> </a:t>
            </a:r>
            <a:r>
              <a:rPr lang="es-ES" dirty="0" smtClean="0"/>
              <a:t>      En la producción, utilización y conservación de los útiles comienza la </a:t>
            </a:r>
            <a:r>
              <a:rPr lang="es-ES" b="1" dirty="0" smtClean="0"/>
              <a:t>cultura humana     Uso de las herramientas: relación con el mundo.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b. </a:t>
            </a:r>
            <a:r>
              <a:rPr lang="es-ES" b="1" dirty="0" smtClean="0">
                <a:solidFill>
                  <a:srgbClr val="00B050"/>
                </a:solidFill>
              </a:rPr>
              <a:t>El lenguaje</a:t>
            </a:r>
            <a:r>
              <a:rPr lang="es-ES" dirty="0" smtClean="0"/>
              <a:t>        </a:t>
            </a:r>
            <a:r>
              <a:rPr lang="es-ES" b="1" dirty="0" smtClean="0"/>
              <a:t>Pensamiento</a:t>
            </a:r>
            <a:r>
              <a:rPr lang="es-ES" dirty="0" smtClean="0"/>
              <a:t> (ser racional) y lenguaje están íntimamente relacionados        simbolización de la realidad: convierte en objetos los estímulos, distanciándose así de la </a:t>
            </a:r>
            <a:r>
              <a:rPr lang="es-ES" b="1" dirty="0" smtClean="0"/>
              <a:t>realidad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c. </a:t>
            </a:r>
            <a:r>
              <a:rPr lang="es-ES" b="1" dirty="0" smtClean="0">
                <a:solidFill>
                  <a:srgbClr val="00B050"/>
                </a:solidFill>
              </a:rPr>
              <a:t>La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00B050"/>
                </a:solidFill>
              </a:rPr>
              <a:t>autoconciencia o autoconocimiento</a:t>
            </a: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b="1" dirty="0" smtClean="0"/>
              <a:t>“darse cuenta”  </a:t>
            </a:r>
            <a:r>
              <a:rPr lang="es-ES" dirty="0" smtClean="0"/>
              <a:t>de lo que está alrededor, de uno mismo, del otro…     esto convierte al ser humano que puede ser catalogado como </a:t>
            </a:r>
            <a:r>
              <a:rPr lang="es-ES" b="1" i="1" dirty="0" smtClean="0"/>
              <a:t>persona</a:t>
            </a:r>
            <a:r>
              <a:rPr lang="es-ES" dirty="0" smtClean="0"/>
              <a:t>. 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d. </a:t>
            </a:r>
            <a:r>
              <a:rPr lang="es-ES" b="1" dirty="0" smtClean="0">
                <a:solidFill>
                  <a:srgbClr val="00B050"/>
                </a:solidFill>
              </a:rPr>
              <a:t>La libertad</a:t>
            </a:r>
            <a:r>
              <a:rPr lang="es-ES" dirty="0"/>
              <a:t> </a:t>
            </a:r>
            <a:r>
              <a:rPr lang="es-ES" dirty="0" smtClean="0"/>
              <a:t>       </a:t>
            </a:r>
            <a:r>
              <a:rPr lang="es-ES" b="1" dirty="0" smtClean="0"/>
              <a:t>animales</a:t>
            </a:r>
            <a:r>
              <a:rPr lang="es-ES" dirty="0" smtClean="0"/>
              <a:t>: instintos que responden ante los estímulos      </a:t>
            </a:r>
            <a:r>
              <a:rPr lang="es-ES" b="1" dirty="0" smtClean="0"/>
              <a:t>pautas de comportamiento</a:t>
            </a:r>
            <a:r>
              <a:rPr lang="es-ES" dirty="0" smtClean="0"/>
              <a:t>       ser humano: </a:t>
            </a:r>
            <a:r>
              <a:rPr lang="es-ES" b="1" dirty="0" smtClean="0"/>
              <a:t>posibilidad de elegir      </a:t>
            </a:r>
            <a:r>
              <a:rPr lang="es-ES" dirty="0" smtClean="0"/>
              <a:t>la libertad se asienta en la complejidad del </a:t>
            </a:r>
            <a:r>
              <a:rPr lang="es-ES" b="1" dirty="0" smtClean="0"/>
              <a:t>sistema nervioso </a:t>
            </a:r>
            <a:r>
              <a:rPr lang="es-ES" dirty="0" smtClean="0"/>
              <a:t>que permite realizar comportamientos no determinados genéticamente.</a:t>
            </a:r>
          </a:p>
          <a:p>
            <a:pPr marL="0" indent="0">
              <a:buNone/>
            </a:pPr>
            <a:r>
              <a:rPr lang="es-ES" dirty="0" smtClean="0"/>
              <a:t>	c. La </a:t>
            </a:r>
            <a:r>
              <a:rPr lang="es-ES" b="1" dirty="0" smtClean="0">
                <a:solidFill>
                  <a:srgbClr val="00B050"/>
                </a:solidFill>
              </a:rPr>
              <a:t>sociabilidad</a:t>
            </a:r>
            <a:r>
              <a:rPr lang="es-ES" dirty="0" smtClean="0"/>
              <a:t>.      El ser humano tiende a vivir en </a:t>
            </a:r>
            <a:r>
              <a:rPr lang="es-ES" b="1" dirty="0" smtClean="0"/>
              <a:t>agrupaciones sociales </a:t>
            </a:r>
            <a:r>
              <a:rPr lang="es-ES" dirty="0" smtClean="0"/>
              <a:t>cada vez más complejas       se recibe la </a:t>
            </a:r>
            <a:r>
              <a:rPr lang="es-ES" b="1" dirty="0" smtClean="0"/>
              <a:t>“herencia” </a:t>
            </a:r>
            <a:r>
              <a:rPr lang="es-ES" dirty="0" smtClean="0"/>
              <a:t>de los </a:t>
            </a:r>
            <a:r>
              <a:rPr lang="es-ES" b="1" dirty="0" smtClean="0"/>
              <a:t>útiles</a:t>
            </a:r>
            <a:r>
              <a:rPr lang="es-ES" dirty="0" smtClean="0"/>
              <a:t> producidos por sus antepasados y la </a:t>
            </a:r>
            <a:r>
              <a:rPr lang="es-ES" b="1" dirty="0" smtClean="0"/>
              <a:t>experiencia</a:t>
            </a:r>
            <a:r>
              <a:rPr lang="es-ES" dirty="0" smtClean="0"/>
              <a:t> organizada en forma de pensamiento      a esto se añade las </a:t>
            </a:r>
            <a:r>
              <a:rPr lang="es-ES" b="1" dirty="0" smtClean="0"/>
              <a:t>creaciones y pensamientos </a:t>
            </a:r>
            <a:r>
              <a:rPr lang="es-ES" dirty="0" smtClean="0"/>
              <a:t>propios    se puede afirmar que el medio propio del ser humano es la sociedad.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387737" y="2638697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5068389" y="2847703"/>
            <a:ext cx="30044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913017" y="3252651"/>
            <a:ext cx="404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100354" y="3879669"/>
            <a:ext cx="41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913017" y="4467497"/>
            <a:ext cx="404949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9248502" y="4480560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675119" y="4702629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317966" y="5316583"/>
            <a:ext cx="40494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541417" y="555171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519749" y="5773783"/>
            <a:ext cx="352697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338252" y="4702629"/>
            <a:ext cx="404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1070119" y="5799908"/>
            <a:ext cx="307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1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ser humano como ser cultural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8457" y="1645920"/>
            <a:ext cx="10633166" cy="505532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ser humano, por todo esto, se </a:t>
            </a:r>
            <a:r>
              <a:rPr lang="es-ES" sz="2800" b="1" dirty="0" smtClean="0">
                <a:solidFill>
                  <a:srgbClr val="FF0000"/>
                </a:solidFill>
              </a:rPr>
              <a:t>relaciona con el medio ambiente </a:t>
            </a:r>
            <a:r>
              <a:rPr lang="es-ES" dirty="0" smtClean="0"/>
              <a:t>no solo de forma natural, sino también </a:t>
            </a:r>
            <a:r>
              <a:rPr lang="es-ES" b="1" dirty="0" smtClean="0">
                <a:solidFill>
                  <a:srgbClr val="00B050"/>
                </a:solidFill>
              </a:rPr>
              <a:t>culturalmente       </a:t>
            </a:r>
            <a:r>
              <a:rPr lang="es-ES" dirty="0" smtClean="0"/>
              <a:t>mediante</a:t>
            </a:r>
            <a:r>
              <a:rPr lang="es-ES" b="1" dirty="0" smtClean="0"/>
              <a:t> acciones que aprende </a:t>
            </a:r>
            <a:r>
              <a:rPr lang="es-ES" dirty="0" smtClean="0"/>
              <a:t>de los demás.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	</a:t>
            </a:r>
            <a:r>
              <a:rPr lang="es-ES" b="1" dirty="0" smtClean="0">
                <a:solidFill>
                  <a:srgbClr val="00B050"/>
                </a:solidFill>
              </a:rPr>
              <a:t>Los seres humanos se adaptan al medio no solo biológicamente, sino también a través de la cultura.</a:t>
            </a:r>
          </a:p>
          <a:p>
            <a:r>
              <a:rPr lang="es-ES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ser humano</a:t>
            </a:r>
            <a:r>
              <a:rPr lang="es-ES" dirty="0" smtClean="0"/>
              <a:t>, a diferencia de los demás animales, ya no </a:t>
            </a:r>
            <a:r>
              <a:rPr lang="es-ES" b="1" dirty="0" smtClean="0">
                <a:solidFill>
                  <a:srgbClr val="00B050"/>
                </a:solidFill>
              </a:rPr>
              <a:t>evoluciona</a:t>
            </a:r>
            <a:r>
              <a:rPr lang="es-ES" dirty="0" smtClean="0"/>
              <a:t> en términos de selección de individuos, sino </a:t>
            </a:r>
            <a:r>
              <a:rPr lang="es-ES" b="1" dirty="0" smtClean="0">
                <a:solidFill>
                  <a:srgbClr val="00B050"/>
                </a:solidFill>
              </a:rPr>
              <a:t>se sociedad </a:t>
            </a:r>
            <a:r>
              <a:rPr lang="es-ES" dirty="0" smtClean="0"/>
              <a:t>humana      en lugar de tender a diferenciarse entre especies se va integrando progresivamente en </a:t>
            </a:r>
            <a:r>
              <a:rPr lang="es-ES" b="1" dirty="0" smtClean="0">
                <a:solidFill>
                  <a:srgbClr val="00B050"/>
                </a:solidFill>
              </a:rPr>
              <a:t>grupos sociales       no </a:t>
            </a:r>
            <a:r>
              <a:rPr lang="es-ES" b="1" dirty="0" smtClean="0">
                <a:solidFill>
                  <a:srgbClr val="00B050"/>
                </a:solidFill>
              </a:rPr>
              <a:t>evolución </a:t>
            </a:r>
            <a:r>
              <a:rPr lang="es-ES" b="1" dirty="0" smtClean="0">
                <a:solidFill>
                  <a:srgbClr val="00B050"/>
                </a:solidFill>
              </a:rPr>
              <a:t>orgánica, sí evolución cultural.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	</a:t>
            </a:r>
            <a:r>
              <a:rPr lang="es-ES" b="1" dirty="0" smtClean="0"/>
              <a:t>pero pensar que primero se da un proceso de hominización y luego uno de humanización como etapas aisladas no tiene base histórica</a:t>
            </a:r>
            <a:r>
              <a:rPr lang="es-ES" b="1" dirty="0" smtClean="0">
                <a:solidFill>
                  <a:srgbClr val="00B050"/>
                </a:solidFill>
              </a:rPr>
              <a:t>: ambos procesos son complementarias y están relacionados.</a:t>
            </a:r>
          </a:p>
          <a:p>
            <a:pPr marL="0" indent="0">
              <a:buNone/>
            </a:pPr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Seres humanos: sistema nervioso complejo y escasa dotación instintiva   necesidad de aprender a comportarse    ambiente y sociedad      cultura        transmisión: enculturación o </a:t>
            </a:r>
            <a:r>
              <a:rPr lang="es-ES" b="1" dirty="0" err="1" smtClean="0">
                <a:solidFill>
                  <a:srgbClr val="00B050"/>
                </a:solidFill>
              </a:rPr>
              <a:t>endoculturación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6905661" y="2143792"/>
            <a:ext cx="444137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6308054" y="2355561"/>
            <a:ext cx="809898" cy="287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7262947" y="3771902"/>
            <a:ext cx="26125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/>
          <p:cNvSpPr/>
          <p:nvPr/>
        </p:nvSpPr>
        <p:spPr>
          <a:xfrm>
            <a:off x="6511834" y="4273514"/>
            <a:ext cx="705394" cy="248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6495520" y="5255785"/>
            <a:ext cx="850392" cy="48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7040880" y="6220178"/>
            <a:ext cx="352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199467" y="6208889"/>
            <a:ext cx="225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8410222" y="6220178"/>
            <a:ext cx="383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1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evolución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1" y="1802674"/>
            <a:ext cx="10396728" cy="505532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EL HECHO DE LA EVOLUCIÓN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Hasta principios del s. XIX</a:t>
            </a:r>
            <a:r>
              <a:rPr lang="es-ES" dirty="0" smtClean="0"/>
              <a:t>, la biología mantenía </a:t>
            </a:r>
            <a:r>
              <a:rPr lang="es-ES" b="1" dirty="0" smtClean="0">
                <a:solidFill>
                  <a:srgbClr val="00B050"/>
                </a:solidFill>
              </a:rPr>
              <a:t>que las especies de seres vivos existentes eran independientes e inmutables </a:t>
            </a:r>
            <a:r>
              <a:rPr lang="es-ES" dirty="0" smtClean="0"/>
              <a:t>    que todas ellas habían permanecido a lo largo del tiempo con las mismas características     </a:t>
            </a:r>
            <a:r>
              <a:rPr lang="es-ES" sz="2800" b="1" dirty="0" err="1" smtClean="0">
                <a:solidFill>
                  <a:srgbClr val="FF0000"/>
                </a:solidFill>
              </a:rPr>
              <a:t>Fijismo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  </a:t>
            </a:r>
            <a:r>
              <a:rPr lang="es-ES" dirty="0" smtClean="0"/>
              <a:t>  defendido por </a:t>
            </a:r>
            <a:r>
              <a:rPr lang="es-ES" b="1" dirty="0" smtClean="0"/>
              <a:t>Linneo</a:t>
            </a:r>
            <a:r>
              <a:rPr lang="es-ES" dirty="0" smtClean="0"/>
              <a:t> (labor taxonómica) y </a:t>
            </a:r>
            <a:r>
              <a:rPr lang="es-ES" b="1" dirty="0" err="1" smtClean="0"/>
              <a:t>Cuvier</a:t>
            </a:r>
            <a:r>
              <a:rPr lang="es-ES" dirty="0" smtClean="0"/>
              <a:t> (anatomía comparada)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Sin embargo, las similitudes bioquímicas entre las distintas especies, la anatomía comparada de los desarrollos embrionarios de especies diferentes, la diversidad de especies en zonas geográficas alejadas, los registros fósiles…     </a:t>
            </a:r>
            <a:r>
              <a:rPr lang="es-ES" b="1" dirty="0" smtClean="0"/>
              <a:t>son condiciones suficientes</a:t>
            </a:r>
            <a:r>
              <a:rPr lang="es-ES" dirty="0" smtClean="0"/>
              <a:t> para afirmar que existe una </a:t>
            </a:r>
            <a:r>
              <a:rPr lang="es-ES" sz="2800" b="1" dirty="0" smtClean="0">
                <a:solidFill>
                  <a:srgbClr val="FF0000"/>
                </a:solidFill>
              </a:rPr>
              <a:t>evolución</a:t>
            </a:r>
            <a:r>
              <a:rPr lang="es-ES" b="1" dirty="0" smtClean="0"/>
              <a:t> en las especies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 la actualidad, el </a:t>
            </a:r>
            <a:r>
              <a:rPr lang="es-ES" b="1" dirty="0" smtClean="0">
                <a:solidFill>
                  <a:srgbClr val="00B050"/>
                </a:solidFill>
              </a:rPr>
              <a:t>evolucionismo es un hecho aceptado por la comunidad científica </a:t>
            </a:r>
            <a:r>
              <a:rPr lang="es-ES" dirty="0" smtClean="0"/>
              <a:t>(con algunas excepciones) que debe ser descrito y explicado a partir de un sistema teórico.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413863" y="2717074"/>
            <a:ext cx="326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530046" y="3056709"/>
            <a:ext cx="313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955280" y="4715691"/>
            <a:ext cx="418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4781006" y="3579223"/>
            <a:ext cx="809897" cy="47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>
            <a:off x="4794069" y="5367528"/>
            <a:ext cx="796834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072769" cy="913094"/>
          </a:xfrm>
        </p:spPr>
        <p:txBody>
          <a:bodyPr/>
          <a:lstStyle/>
          <a:p>
            <a:r>
              <a:rPr lang="es-ES" dirty="0" smtClean="0"/>
              <a:t>La evolución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4766" y="1397727"/>
            <a:ext cx="10920548" cy="513370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TEORÍAS DE LA EVOLUCIÓN</a:t>
            </a:r>
          </a:p>
          <a:p>
            <a:pPr marL="0" indent="0">
              <a:buNone/>
            </a:pPr>
            <a:r>
              <a:rPr lang="es-ES" dirty="0" smtClean="0"/>
              <a:t>A partir de las obras de </a:t>
            </a:r>
            <a:r>
              <a:rPr lang="es-ES" b="1" dirty="0" smtClean="0">
                <a:solidFill>
                  <a:srgbClr val="FF0000"/>
                </a:solidFill>
              </a:rPr>
              <a:t>Lamarck</a:t>
            </a:r>
            <a:r>
              <a:rPr lang="es-ES" dirty="0" smtClean="0"/>
              <a:t> y </a:t>
            </a:r>
            <a:r>
              <a:rPr lang="es-ES" b="1" dirty="0" smtClean="0">
                <a:solidFill>
                  <a:srgbClr val="FF0000"/>
                </a:solidFill>
              </a:rPr>
              <a:t>Darwin</a:t>
            </a:r>
            <a:r>
              <a:rPr lang="es-ES" dirty="0" smtClean="0"/>
              <a:t> los biólogos mantiene, mayoritariamente, que el universo y la vida en todas sus manifestaciones son resultado del </a:t>
            </a:r>
            <a:r>
              <a:rPr lang="es-ES" b="1" dirty="0" smtClean="0">
                <a:solidFill>
                  <a:srgbClr val="00B050"/>
                </a:solidFill>
              </a:rPr>
              <a:t>cambio</a:t>
            </a:r>
            <a:r>
              <a:rPr lang="es-ES" dirty="0" smtClean="0"/>
              <a:t> y la </a:t>
            </a:r>
            <a:r>
              <a:rPr lang="es-ES" b="1" dirty="0" smtClean="0">
                <a:solidFill>
                  <a:srgbClr val="00B050"/>
                </a:solidFill>
              </a:rPr>
              <a:t>adaptación      </a:t>
            </a:r>
            <a:r>
              <a:rPr lang="es-ES" sz="2800" b="1" dirty="0" smtClean="0">
                <a:solidFill>
                  <a:srgbClr val="FF0000"/>
                </a:solidFill>
              </a:rPr>
              <a:t>evolucionismo</a:t>
            </a:r>
            <a:r>
              <a:rPr lang="es-ES" b="1" dirty="0" smtClean="0">
                <a:solidFill>
                  <a:srgbClr val="00B050"/>
                </a:solidFill>
              </a:rPr>
              <a:t>     </a:t>
            </a:r>
            <a:r>
              <a:rPr lang="es-ES" dirty="0" smtClean="0"/>
              <a:t>defiende que las </a:t>
            </a:r>
            <a:r>
              <a:rPr lang="es-ES" b="1" dirty="0" smtClean="0">
                <a:solidFill>
                  <a:srgbClr val="00B050"/>
                </a:solidFill>
              </a:rPr>
              <a:t>especies de seres vivos actuales proceden de otras que han desaparecido, </a:t>
            </a:r>
            <a:r>
              <a:rPr lang="es-ES" dirty="0" smtClean="0"/>
              <a:t>y estas de otras, hasta llegar a unos primeros organismos vivos que proceden de la materia.</a:t>
            </a:r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b="1" dirty="0" err="1" smtClean="0">
                <a:solidFill>
                  <a:srgbClr val="FF0000"/>
                </a:solidFill>
              </a:rPr>
              <a:t>lamarckismo</a:t>
            </a:r>
            <a:r>
              <a:rPr lang="es-ES" dirty="0" smtClean="0"/>
              <a:t>     Lamarck es uno de los primeros científicos en defender esta teoría    explicaba la evolución por las </a:t>
            </a:r>
            <a:r>
              <a:rPr lang="es-ES" b="1" dirty="0" smtClean="0">
                <a:solidFill>
                  <a:srgbClr val="00B050"/>
                </a:solidFill>
              </a:rPr>
              <a:t>variaciones que sufren los organismos vivos bajo la influencia del medio ambiente</a:t>
            </a:r>
            <a:r>
              <a:rPr lang="es-ES" dirty="0" smtClean="0"/>
              <a:t>, este crea unas necesidades que provocan unas costumbres que les lleva a utilizar o dejar de utilizar unos determinados órganos     los que no se utilizan se </a:t>
            </a:r>
            <a:r>
              <a:rPr lang="es-ES" b="1" dirty="0" smtClean="0"/>
              <a:t>atrofian</a:t>
            </a:r>
            <a:r>
              <a:rPr lang="es-ES" dirty="0" smtClean="0"/>
              <a:t>     las variaciones obtenidas se mantienen y se </a:t>
            </a:r>
            <a:r>
              <a:rPr lang="es-ES" b="1" dirty="0" smtClean="0"/>
              <a:t>trasmiten</a:t>
            </a:r>
            <a:r>
              <a:rPr lang="es-ES" dirty="0" smtClean="0"/>
              <a:t> a los descendientes     </a:t>
            </a:r>
            <a:r>
              <a:rPr lang="es-ES" b="1" dirty="0" smtClean="0">
                <a:solidFill>
                  <a:srgbClr val="00B050"/>
                </a:solidFill>
              </a:rPr>
              <a:t>origen de nuevas especies.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Ej. </a:t>
            </a:r>
            <a:r>
              <a:rPr lang="es-ES" b="1" dirty="0" smtClean="0"/>
              <a:t>Jirafa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905102" y="2586446"/>
            <a:ext cx="365760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116183" y="2612572"/>
            <a:ext cx="27432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148148" y="4326417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605349" y="4824356"/>
            <a:ext cx="339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390503" y="5042263"/>
            <a:ext cx="35269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59" y="4850482"/>
            <a:ext cx="3819402" cy="17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evolución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0526" y="1884970"/>
            <a:ext cx="10187722" cy="443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b="1" dirty="0" smtClean="0">
                <a:solidFill>
                  <a:srgbClr val="FF0000"/>
                </a:solidFill>
              </a:rPr>
              <a:t>darwinismo</a:t>
            </a:r>
            <a:r>
              <a:rPr lang="es-ES" dirty="0" smtClean="0"/>
              <a:t>      Darwin explicó la evolución a partir del concepto </a:t>
            </a:r>
            <a:r>
              <a:rPr lang="es-ES" i="1" dirty="0" smtClean="0">
                <a:solidFill>
                  <a:srgbClr val="FF0000"/>
                </a:solidFill>
              </a:rPr>
              <a:t>de lucha por la existencia </a:t>
            </a:r>
            <a:r>
              <a:rPr lang="es-ES" dirty="0" smtClean="0"/>
              <a:t>y de </a:t>
            </a:r>
            <a:r>
              <a:rPr lang="es-ES" i="1" dirty="0" smtClean="0">
                <a:solidFill>
                  <a:srgbClr val="FF0000"/>
                </a:solidFill>
              </a:rPr>
              <a:t>selección natural     </a:t>
            </a:r>
            <a:r>
              <a:rPr lang="es-ES" dirty="0" smtClean="0"/>
              <a:t>Adoptó como punto de </a:t>
            </a:r>
            <a:r>
              <a:rPr lang="es-ES" b="1" dirty="0" smtClean="0"/>
              <a:t>partida la posibilidad de que las poblaciones vivientes, al aumentar más rápidamente que el alimento disponible, podían provocar catástrofes como consecuencia de la falta de recursos disponibles.</a:t>
            </a:r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b="1" i="1" dirty="0" smtClean="0">
                <a:solidFill>
                  <a:srgbClr val="00B050"/>
                </a:solidFill>
              </a:rPr>
              <a:t>lucha por la existencia </a:t>
            </a:r>
            <a:r>
              <a:rPr lang="es-ES" dirty="0" smtClean="0"/>
              <a:t>se produce tanto entre individuos y variedades de la misma especie como entre especies del mismo género       Los individuos de una especie nunca son exactamente iguales, sino </a:t>
            </a:r>
            <a:r>
              <a:rPr lang="es-ES" b="1" dirty="0" smtClean="0"/>
              <a:t>que sufren ciertas </a:t>
            </a:r>
            <a:r>
              <a:rPr lang="es-ES" b="1" dirty="0" smtClean="0">
                <a:solidFill>
                  <a:srgbClr val="00B050"/>
                </a:solidFill>
              </a:rPr>
              <a:t>variaciones</a:t>
            </a:r>
            <a:r>
              <a:rPr lang="es-ES" b="1" dirty="0" smtClean="0"/>
              <a:t> que favorecen o dificultan la </a:t>
            </a:r>
            <a:r>
              <a:rPr lang="es-ES" b="1" dirty="0" smtClean="0">
                <a:solidFill>
                  <a:srgbClr val="00B050"/>
                </a:solidFill>
              </a:rPr>
              <a:t>adaptación al medio    </a:t>
            </a:r>
            <a:r>
              <a:rPr lang="es-ES" b="1" dirty="0" smtClean="0"/>
              <a:t>Estas variaciones en sí mismas no son ventajosas ni perjudiciales: son producto del </a:t>
            </a:r>
            <a:r>
              <a:rPr lang="es-ES" b="1" dirty="0" smtClean="0">
                <a:solidFill>
                  <a:srgbClr val="00B050"/>
                </a:solidFill>
              </a:rPr>
              <a:t>azar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En la lucha por la </a:t>
            </a:r>
            <a:r>
              <a:rPr lang="es-ES" dirty="0" err="1" smtClean="0">
                <a:solidFill>
                  <a:srgbClr val="FF0000"/>
                </a:solidFill>
              </a:rPr>
              <a:t>supervivivencia</a:t>
            </a:r>
            <a:r>
              <a:rPr lang="es-ES" dirty="0" smtClean="0">
                <a:solidFill>
                  <a:srgbClr val="FF0000"/>
                </a:solidFill>
              </a:rPr>
              <a:t> sobreviven y se reproducen los más aptos</a:t>
            </a:r>
            <a:r>
              <a:rPr lang="es-ES" dirty="0" smtClean="0"/>
              <a:t>: los individuos que se han adaptado mejor al medio que en el que se encuentra    variaciones favorables frente a las desfavorables       </a:t>
            </a:r>
            <a:r>
              <a:rPr lang="es-ES" b="1" dirty="0" smtClean="0">
                <a:solidFill>
                  <a:srgbClr val="00B050"/>
                </a:solidFill>
              </a:rPr>
              <a:t>selección natural</a:t>
            </a: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860765" y="2107039"/>
            <a:ext cx="30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702629" y="2325188"/>
            <a:ext cx="27432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537268" y="3853543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737168" y="6074227"/>
            <a:ext cx="352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>
            <a:off x="4976949" y="3078261"/>
            <a:ext cx="600892" cy="35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4976949" y="5016137"/>
            <a:ext cx="627017" cy="41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645728" y="4415246"/>
            <a:ext cx="26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49" y="136874"/>
            <a:ext cx="1376077" cy="17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9848"/>
          </a:xfrm>
        </p:spPr>
        <p:txBody>
          <a:bodyPr/>
          <a:lstStyle/>
          <a:p>
            <a:r>
              <a:rPr lang="es-ES" dirty="0" smtClean="0"/>
              <a:t>El evolucionismo en la actualidad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780" y="1530314"/>
            <a:ext cx="10424161" cy="461772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Del neodarwinismo a la genética de poblaciones</a:t>
            </a:r>
          </a:p>
          <a:p>
            <a:pPr marL="0" indent="0">
              <a:buNone/>
            </a:pPr>
            <a:r>
              <a:rPr lang="es-ES" b="1" dirty="0" smtClean="0"/>
              <a:t>Tanto la teoría de Lamarck como la de Darwin planteaban </a:t>
            </a:r>
            <a:r>
              <a:rPr lang="es-ES" dirty="0" smtClean="0"/>
              <a:t>un </a:t>
            </a:r>
            <a:r>
              <a:rPr lang="es-ES" sz="2800" b="1" dirty="0" smtClean="0">
                <a:solidFill>
                  <a:srgbClr val="FF0000"/>
                </a:solidFill>
              </a:rPr>
              <a:t>problema</a:t>
            </a:r>
            <a:r>
              <a:rPr lang="es-ES" dirty="0" smtClean="0"/>
              <a:t>: dejaban sin explicar los rasgos esenciales de la teoría de la evolución</a:t>
            </a:r>
          </a:p>
          <a:p>
            <a:pPr marL="0" indent="0" algn="ctr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B050"/>
                </a:solidFill>
              </a:rPr>
              <a:t>por qué determinadas variaciones de los seres vivos eran </a:t>
            </a:r>
            <a:r>
              <a:rPr lang="es-ES" b="1" u="sng" dirty="0" smtClean="0">
                <a:solidFill>
                  <a:srgbClr val="00B050"/>
                </a:solidFill>
              </a:rPr>
              <a:t>hereditarias</a:t>
            </a:r>
            <a:r>
              <a:rPr lang="es-ES" b="1" dirty="0" smtClean="0">
                <a:solidFill>
                  <a:srgbClr val="00B050"/>
                </a:solidFill>
              </a:rPr>
              <a:t>, es decir, se transmitían a los descendientes, y otras no.</a:t>
            </a:r>
          </a:p>
          <a:p>
            <a:pPr marL="0" indent="0" algn="ctr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dirty="0" smtClean="0"/>
              <a:t>Esto se debe a la </a:t>
            </a:r>
            <a:r>
              <a:rPr lang="es-ES" b="1" dirty="0" smtClean="0">
                <a:solidFill>
                  <a:srgbClr val="FF0000"/>
                </a:solidFill>
              </a:rPr>
              <a:t>imposibilidad científica </a:t>
            </a:r>
            <a:r>
              <a:rPr lang="es-ES" dirty="0" smtClean="0"/>
              <a:t>de distinguir en esa época entre: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	</a:t>
            </a:r>
            <a:r>
              <a:rPr lang="es-ES" b="1" dirty="0" smtClean="0">
                <a:solidFill>
                  <a:srgbClr val="00B050"/>
                </a:solidFill>
              </a:rPr>
              <a:t>- modificaciones </a:t>
            </a:r>
            <a:r>
              <a:rPr lang="es-ES" b="1" dirty="0" smtClean="0"/>
              <a:t>o variaciones provocadas por cambios medioambientales, que no son hereditarias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	</a:t>
            </a:r>
            <a:r>
              <a:rPr lang="es-ES" b="1" dirty="0" smtClean="0">
                <a:solidFill>
                  <a:srgbClr val="00B050"/>
                </a:solidFill>
              </a:rPr>
              <a:t>- mutaciones</a:t>
            </a:r>
            <a:r>
              <a:rPr lang="es-ES" b="1" dirty="0" smtClean="0"/>
              <a:t>, o alteraciones que se producen en los </a:t>
            </a:r>
            <a:r>
              <a:rPr lang="es-ES" b="1" u="sng" dirty="0" smtClean="0"/>
              <a:t>genes</a:t>
            </a:r>
            <a:r>
              <a:rPr lang="es-ES" b="1" dirty="0" smtClean="0"/>
              <a:t> de los organismos vivos y se trasmiten por herencia.</a:t>
            </a:r>
          </a:p>
        </p:txBody>
      </p:sp>
      <p:sp>
        <p:nvSpPr>
          <p:cNvPr id="4" name="Flecha curvada hacia la derecha 3"/>
          <p:cNvSpPr/>
          <p:nvPr/>
        </p:nvSpPr>
        <p:spPr>
          <a:xfrm>
            <a:off x="335712" y="2553788"/>
            <a:ext cx="365761" cy="9261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172891" y="3839174"/>
            <a:ext cx="901338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5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34026" cy="1095974"/>
          </a:xfrm>
        </p:spPr>
        <p:txBody>
          <a:bodyPr/>
          <a:lstStyle/>
          <a:p>
            <a:r>
              <a:rPr lang="es-ES" dirty="0"/>
              <a:t>El evolucionismo en la actualidad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891" y="1580606"/>
            <a:ext cx="10527357" cy="4591594"/>
          </a:xfrm>
        </p:spPr>
        <p:txBody>
          <a:bodyPr/>
          <a:lstStyle/>
          <a:p>
            <a:r>
              <a:rPr lang="es-ES" dirty="0" smtClean="0"/>
              <a:t>Para poder llegar a hacer esta distinción entre modificaciones y mutaciones fueron necesarios los descubrimientos de: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 </a:t>
            </a:r>
            <a:r>
              <a:rPr lang="es-ES" dirty="0" err="1" smtClean="0">
                <a:solidFill>
                  <a:srgbClr val="FF0000"/>
                </a:solidFill>
              </a:rPr>
              <a:t>Gregor</a:t>
            </a:r>
            <a:r>
              <a:rPr lang="es-ES" dirty="0" smtClean="0">
                <a:solidFill>
                  <a:srgbClr val="FF0000"/>
                </a:solidFill>
              </a:rPr>
              <a:t> Mendel </a:t>
            </a:r>
            <a:r>
              <a:rPr lang="es-ES" dirty="0" smtClean="0"/>
              <a:t>sobre la herencia biológica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	- </a:t>
            </a:r>
            <a:r>
              <a:rPr lang="es-ES" u="sng" dirty="0" smtClean="0">
                <a:solidFill>
                  <a:srgbClr val="FF0000"/>
                </a:solidFill>
              </a:rPr>
              <a:t>Hugo </a:t>
            </a:r>
            <a:r>
              <a:rPr lang="es-ES" u="sng" dirty="0" err="1" smtClean="0">
                <a:solidFill>
                  <a:srgbClr val="FF0000"/>
                </a:solidFill>
              </a:rPr>
              <a:t>Vries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sobre los genes.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 la </a:t>
            </a:r>
            <a:r>
              <a:rPr lang="es-ES" b="1" dirty="0" smtClean="0">
                <a:solidFill>
                  <a:srgbClr val="00B050"/>
                </a:solidFill>
              </a:rPr>
              <a:t>actualidad</a:t>
            </a:r>
            <a:r>
              <a:rPr lang="es-ES" dirty="0" smtClean="0"/>
              <a:t>, el mejor conocimiento de la selección natural, de las mutaciones y de los mecanismos de la herencia biológica, han permitido formar un cuerpo de doctrina     </a:t>
            </a:r>
            <a:r>
              <a:rPr lang="es-ES" b="1" dirty="0" smtClean="0">
                <a:solidFill>
                  <a:srgbClr val="FF0000"/>
                </a:solidFill>
              </a:rPr>
              <a:t> la teoría sintética de la evolución </a:t>
            </a:r>
            <a:r>
              <a:rPr lang="es-ES" dirty="0" smtClean="0"/>
              <a:t>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neodarwinismo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13" y="1972490"/>
            <a:ext cx="2699930" cy="1799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69" y="3085010"/>
            <a:ext cx="1498251" cy="13748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813" y="5440145"/>
            <a:ext cx="4469512" cy="126461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1873956" y="5249333"/>
            <a:ext cx="327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4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246" y="158059"/>
            <a:ext cx="10058400" cy="1187414"/>
          </a:xfrm>
        </p:spPr>
        <p:txBody>
          <a:bodyPr/>
          <a:lstStyle/>
          <a:p>
            <a:r>
              <a:rPr lang="es-ES" dirty="0"/>
              <a:t>El evolucionismo en la actualidad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131" y="1162594"/>
            <a:ext cx="11430001" cy="5695406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neodarwinismo</a:t>
            </a:r>
            <a:r>
              <a:rPr lang="es-ES" dirty="0" smtClean="0"/>
              <a:t>, ampliamente aceptado en la comunidad científica, mantiene que: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>
                <a:solidFill>
                  <a:srgbClr val="FF0000"/>
                </a:solidFill>
              </a:rPr>
              <a:t>a. </a:t>
            </a:r>
            <a:r>
              <a:rPr lang="es-ES" dirty="0" smtClean="0"/>
              <a:t>En la generación de organismos </a:t>
            </a:r>
            <a:r>
              <a:rPr lang="es-ES" b="1" dirty="0" smtClean="0">
                <a:solidFill>
                  <a:srgbClr val="00B050"/>
                </a:solidFill>
              </a:rPr>
              <a:t>puede producirse mutaciones, </a:t>
            </a:r>
            <a:r>
              <a:rPr lang="es-ES" dirty="0" smtClean="0"/>
              <a:t>esto es, </a:t>
            </a:r>
            <a:r>
              <a:rPr lang="es-ES" b="1" dirty="0" smtClean="0"/>
              <a:t>alteraciones en la secuencia de ADN         </a:t>
            </a:r>
            <a:r>
              <a:rPr lang="es-ES" dirty="0" smtClean="0"/>
              <a:t>Las mutaciones son relativamente </a:t>
            </a:r>
            <a:r>
              <a:rPr lang="es-ES" b="1" dirty="0" smtClean="0"/>
              <a:t>frecuentes</a:t>
            </a:r>
            <a:r>
              <a:rPr lang="es-ES" dirty="0" smtClean="0"/>
              <a:t> en todas las especies (un individuo por millón) y se producen al </a:t>
            </a:r>
            <a:r>
              <a:rPr lang="es-ES" b="1" dirty="0" smtClean="0">
                <a:solidFill>
                  <a:srgbClr val="00B050"/>
                </a:solidFill>
              </a:rPr>
              <a:t>azar</a:t>
            </a:r>
            <a:r>
              <a:rPr lang="es-ES" dirty="0" smtClean="0"/>
              <a:t>      no persiguen ninguna meta, </a:t>
            </a:r>
            <a:r>
              <a:rPr lang="es-ES" b="1" dirty="0" smtClean="0"/>
              <a:t>no son finalistas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rgbClr val="FF0000"/>
                </a:solidFill>
              </a:rPr>
              <a:t>b. </a:t>
            </a:r>
            <a:r>
              <a:rPr lang="es-ES" dirty="0" smtClean="0"/>
              <a:t>Por medio de la </a:t>
            </a:r>
            <a:r>
              <a:rPr lang="es-ES" b="1" dirty="0" smtClean="0">
                <a:solidFill>
                  <a:srgbClr val="00B050"/>
                </a:solidFill>
              </a:rPr>
              <a:t>selección natural </a:t>
            </a:r>
            <a:r>
              <a:rPr lang="es-ES" dirty="0" smtClean="0"/>
              <a:t>los </a:t>
            </a:r>
            <a:r>
              <a:rPr lang="es-ES" b="1" dirty="0" smtClean="0"/>
              <a:t>individuos con genes desfavorables </a:t>
            </a:r>
            <a:r>
              <a:rPr lang="es-ES" dirty="0" smtClean="0"/>
              <a:t>para sobrevivir, o para competir con otros individuos mejor dotados, </a:t>
            </a:r>
            <a:r>
              <a:rPr lang="es-ES" b="1" dirty="0" smtClean="0"/>
              <a:t>desaparecen</a:t>
            </a:r>
            <a:r>
              <a:rPr lang="es-ES" dirty="0" smtClean="0"/>
              <a:t>, mientras que </a:t>
            </a:r>
            <a:r>
              <a:rPr lang="es-ES" b="1" dirty="0" smtClean="0"/>
              <a:t>sobreviven y se reproducen</a:t>
            </a:r>
            <a:r>
              <a:rPr lang="es-ES" dirty="0" smtClean="0"/>
              <a:t> aquellos cuyos genes les hacen </a:t>
            </a:r>
            <a:r>
              <a:rPr lang="es-ES" b="1" dirty="0" smtClean="0"/>
              <a:t>más aptos </a:t>
            </a:r>
            <a:r>
              <a:rPr lang="es-ES" dirty="0" smtClean="0"/>
              <a:t>para adaptarse al medio.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>
                <a:solidFill>
                  <a:srgbClr val="FF0000"/>
                </a:solidFill>
              </a:rPr>
              <a:t>c. </a:t>
            </a:r>
            <a:r>
              <a:rPr lang="es-ES" b="1" dirty="0" smtClean="0"/>
              <a:t>Las mutaciones ventajosas </a:t>
            </a:r>
            <a:r>
              <a:rPr lang="es-ES" dirty="0" smtClean="0"/>
              <a:t>se perpetúan por medio de la</a:t>
            </a:r>
            <a:r>
              <a:rPr lang="es-ES" b="1" dirty="0" smtClean="0">
                <a:solidFill>
                  <a:srgbClr val="00B050"/>
                </a:solidFill>
              </a:rPr>
              <a:t> herencia</a:t>
            </a:r>
            <a:r>
              <a:rPr lang="es-ES" dirty="0" smtClean="0"/>
              <a:t>, ya que son los individuos mejor adaptados los que sobreviven y trasmiten dichas variaciones a sus descendientes       a lo largo de las </a:t>
            </a:r>
            <a:r>
              <a:rPr lang="es-ES" b="1" dirty="0" smtClean="0"/>
              <a:t>generaciones</a:t>
            </a:r>
            <a:r>
              <a:rPr lang="es-ES" dirty="0" smtClean="0"/>
              <a:t>, esas variaciones favorables se acumulan y transforman progresivamente a los organismos.</a:t>
            </a:r>
          </a:p>
          <a:p>
            <a:pPr marL="0" indent="0" algn="ctr">
              <a:buNone/>
            </a:pPr>
            <a:r>
              <a:rPr lang="es-ES" b="1" dirty="0" smtClean="0"/>
              <a:t>El origen de las especies que ahora conocemos se encuentra en la suma de pequeñas variaciones ventajosas en los genes a lo largo de periodos muy largos de tiempo</a:t>
            </a:r>
          </a:p>
          <a:p>
            <a:pPr marL="0" indent="0" algn="ctr">
              <a:buNone/>
            </a:pPr>
            <a:endParaRPr lang="es-ES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B050"/>
                </a:solidFill>
              </a:rPr>
              <a:t>PARA EL NEODARWINISMO, LAS MUTACIONES EXPLICAN LAS VARIACIONES CASUALES QUE SE HEREDAN      SELECCIÓN NATURAL      ELEMINACIÓN VARIEDADES NO ADAPTATIVAS    PERPETUACIÓN DE LOS INDIVIDUOS MEJOR ADAPTADOS.</a:t>
            </a:r>
            <a:endParaRPr lang="es-ES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2795452" y="2090057"/>
            <a:ext cx="47026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146767" y="2363072"/>
            <a:ext cx="300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286000" y="625710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068389" y="625710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96388" y="4689566"/>
            <a:ext cx="27432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 abajo 15"/>
          <p:cNvSpPr/>
          <p:nvPr/>
        </p:nvSpPr>
        <p:spPr>
          <a:xfrm>
            <a:off x="5708469" y="5460276"/>
            <a:ext cx="613954" cy="326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98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35162"/>
          </a:xfrm>
        </p:spPr>
        <p:txBody>
          <a:bodyPr/>
          <a:lstStyle/>
          <a:p>
            <a:r>
              <a:rPr lang="es-ES" dirty="0"/>
              <a:t>El evolucionismo en la actualidad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619794"/>
            <a:ext cx="10305288" cy="4552406"/>
          </a:xfrm>
        </p:spPr>
        <p:txBody>
          <a:bodyPr/>
          <a:lstStyle/>
          <a:p>
            <a:r>
              <a:rPr lang="es-ES" dirty="0" smtClean="0"/>
              <a:t>En los últimos años, a la teoría sintética (neodarwinismo) se le ha añadido aportaciones de la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  <a:hlinkClick r:id="rId2"/>
              </a:rPr>
              <a:t>genética de poblaciones</a:t>
            </a:r>
            <a:r>
              <a:rPr lang="es-ES" dirty="0" smtClean="0"/>
              <a:t>, que describe cuatro factores que aplican a la evolución: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1. La </a:t>
            </a:r>
            <a:r>
              <a:rPr lang="es-ES" b="1" dirty="0" smtClean="0">
                <a:solidFill>
                  <a:srgbClr val="00B050"/>
                </a:solidFill>
              </a:rPr>
              <a:t>tasa de mutación  </a:t>
            </a:r>
            <a:r>
              <a:rPr lang="es-ES" dirty="0" smtClean="0"/>
              <a:t>de un gen      la </a:t>
            </a:r>
            <a:r>
              <a:rPr lang="es-ES" b="1" dirty="0" smtClean="0"/>
              <a:t>frecuencia con la que se producen nuevas mutaciones </a:t>
            </a:r>
            <a:r>
              <a:rPr lang="es-ES" dirty="0" smtClean="0"/>
              <a:t>en ese gen en cada generación de una población determinada.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2. </a:t>
            </a:r>
            <a:r>
              <a:rPr lang="es-ES" b="1" dirty="0" smtClean="0">
                <a:solidFill>
                  <a:srgbClr val="00B050"/>
                </a:solidFill>
              </a:rPr>
              <a:t>La deriva genética      </a:t>
            </a:r>
            <a:r>
              <a:rPr lang="es-ES" dirty="0" smtClean="0"/>
              <a:t>en la trasmisión de </a:t>
            </a:r>
            <a:r>
              <a:rPr lang="es-ES" b="1" dirty="0" smtClean="0"/>
              <a:t>gametos</a:t>
            </a:r>
            <a:r>
              <a:rPr lang="es-ES" dirty="0" smtClean="0"/>
              <a:t> (óvulos y espermatozoides) de padres a hijos, la transmisión de </a:t>
            </a:r>
            <a:r>
              <a:rPr lang="es-ES" b="1" dirty="0" smtClean="0"/>
              <a:t>alelos</a:t>
            </a:r>
            <a:r>
              <a:rPr lang="es-ES" dirty="0" smtClean="0"/>
              <a:t> (cada uno de los genes del par) se produce por azar.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3. Las </a:t>
            </a:r>
            <a:r>
              <a:rPr lang="es-ES" b="1" dirty="0" smtClean="0">
                <a:solidFill>
                  <a:srgbClr val="00B050"/>
                </a:solidFill>
              </a:rPr>
              <a:t>migraciones de unos individuos </a:t>
            </a:r>
            <a:r>
              <a:rPr lang="es-ES" dirty="0" smtClean="0"/>
              <a:t>de una población a otra      puede producir cambios en las frecuencias y aportar más variabilidad genética.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4. La </a:t>
            </a:r>
            <a:r>
              <a:rPr lang="es-ES" b="1" dirty="0" smtClean="0">
                <a:solidFill>
                  <a:srgbClr val="00B050"/>
                </a:solidFill>
              </a:rPr>
              <a:t>selección natural        </a:t>
            </a:r>
            <a:r>
              <a:rPr lang="es-ES" dirty="0" smtClean="0"/>
              <a:t>entendida como el resultado de la </a:t>
            </a:r>
            <a:r>
              <a:rPr lang="es-ES" b="1" dirty="0" smtClean="0"/>
              <a:t>variación fenotípica </a:t>
            </a:r>
            <a:r>
              <a:rPr lang="es-ES" dirty="0" smtClean="0"/>
              <a:t>de los individuos de una </a:t>
            </a:r>
            <a:r>
              <a:rPr lang="es-ES" b="1" dirty="0" smtClean="0"/>
              <a:t>población asociada a la supervivencia, la reproducción y la herencia.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891349" y="2873829"/>
            <a:ext cx="248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441371" y="3592286"/>
            <a:ext cx="27432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9339942" y="4545874"/>
            <a:ext cx="33963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578531" y="5316583"/>
            <a:ext cx="476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77" y="352697"/>
            <a:ext cx="11207932" cy="1110343"/>
          </a:xfrm>
        </p:spPr>
        <p:txBody>
          <a:bodyPr/>
          <a:lstStyle/>
          <a:p>
            <a:r>
              <a:rPr lang="es-ES" dirty="0" smtClean="0"/>
              <a:t>La construcción de la identidad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1378130"/>
            <a:ext cx="11064239" cy="5434149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La </a:t>
            </a:r>
            <a:r>
              <a:rPr lang="es-ES" b="1" dirty="0" smtClean="0"/>
              <a:t>característica fisiológica más significativa </a:t>
            </a:r>
            <a:r>
              <a:rPr lang="es-ES" dirty="0" smtClean="0"/>
              <a:t>del ser humano es el </a:t>
            </a:r>
            <a:r>
              <a:rPr lang="es-ES" sz="2800" b="1" dirty="0" err="1" smtClean="0">
                <a:solidFill>
                  <a:srgbClr val="FF0000"/>
                </a:solidFill>
              </a:rPr>
              <a:t>bipedismo</a:t>
            </a:r>
            <a:r>
              <a:rPr lang="es-ES" dirty="0" smtClean="0"/>
              <a:t>     el hecho de </a:t>
            </a:r>
            <a:r>
              <a:rPr lang="es-ES" b="1" dirty="0" smtClean="0">
                <a:solidFill>
                  <a:srgbClr val="00B050"/>
                </a:solidFill>
              </a:rPr>
              <a:t>caminar de forma erecta</a:t>
            </a:r>
            <a:r>
              <a:rPr lang="es-ES" dirty="0" smtClean="0"/>
              <a:t>. Cómo se consiguió: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1. El ser humano se hizo </a:t>
            </a:r>
            <a:r>
              <a:rPr lang="es-ES" b="1" dirty="0" smtClean="0">
                <a:solidFill>
                  <a:srgbClr val="00B050"/>
                </a:solidFill>
              </a:rPr>
              <a:t>plantígrado</a:t>
            </a:r>
            <a:r>
              <a:rPr lang="es-ES" dirty="0"/>
              <a:t> </a:t>
            </a:r>
            <a:r>
              <a:rPr lang="es-ES" dirty="0" smtClean="0"/>
              <a:t>     comenzó a caminar de pie.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2. </a:t>
            </a:r>
            <a:r>
              <a:rPr lang="es-ES" b="1" dirty="0" smtClean="0">
                <a:solidFill>
                  <a:srgbClr val="00B050"/>
                </a:solidFill>
              </a:rPr>
              <a:t>Las rodillas se desplazaron hacia en interior </a:t>
            </a:r>
            <a:r>
              <a:rPr lang="es-ES" dirty="0" smtClean="0"/>
              <a:t>para mantener las piernas no 	flexionadas.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3. La </a:t>
            </a:r>
            <a:r>
              <a:rPr lang="es-ES" b="1" dirty="0" smtClean="0">
                <a:solidFill>
                  <a:srgbClr val="00B050"/>
                </a:solidFill>
              </a:rPr>
              <a:t>cadera se reforzó</a:t>
            </a:r>
            <a:r>
              <a:rPr lang="es-ES" dirty="0" smtClean="0"/>
              <a:t>      mantener el peso del tronco. La pelvis se ensanchó (mujeres)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4. La </a:t>
            </a:r>
            <a:r>
              <a:rPr lang="es-ES" b="1" dirty="0" smtClean="0">
                <a:solidFill>
                  <a:srgbClr val="00B050"/>
                </a:solidFill>
              </a:rPr>
              <a:t>columna vertebral se hizo más sinuosa</a:t>
            </a:r>
            <a:r>
              <a:rPr lang="es-ES" dirty="0" smtClean="0"/>
              <a:t>, curvándose las zonas dorsal y lumbar.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5. Se </a:t>
            </a:r>
            <a:r>
              <a:rPr lang="es-ES" b="1" dirty="0" smtClean="0">
                <a:solidFill>
                  <a:srgbClr val="00B050"/>
                </a:solidFill>
              </a:rPr>
              <a:t>liberaron las manos      </a:t>
            </a:r>
            <a:r>
              <a:rPr lang="es-ES" dirty="0" smtClean="0"/>
              <a:t>pulgar oponible      pinza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6. Cambios en la </a:t>
            </a:r>
            <a:r>
              <a:rPr lang="es-ES" b="1" dirty="0" smtClean="0">
                <a:solidFill>
                  <a:srgbClr val="00B050"/>
                </a:solidFill>
              </a:rPr>
              <a:t>unión de cuello y cabeza      </a:t>
            </a:r>
            <a:r>
              <a:rPr lang="es-ES" dirty="0" smtClean="0"/>
              <a:t>equilibrio y vista al frente.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7. Cambios en el </a:t>
            </a:r>
            <a:r>
              <a:rPr lang="es-ES" b="1" dirty="0" smtClean="0">
                <a:solidFill>
                  <a:srgbClr val="00B050"/>
                </a:solidFill>
              </a:rPr>
              <a:t>esfenoides</a:t>
            </a:r>
            <a:r>
              <a:rPr lang="es-ES" dirty="0" smtClean="0"/>
              <a:t> (base del cráneo)       mayor capacidad craneal, mayor 	cerebración, frente recta…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8. Cambios en la </a:t>
            </a:r>
            <a:r>
              <a:rPr lang="es-ES" b="1" dirty="0" smtClean="0">
                <a:solidFill>
                  <a:srgbClr val="00B050"/>
                </a:solidFill>
              </a:rPr>
              <a:t>garganta y vías respiratorias      </a:t>
            </a:r>
            <a:r>
              <a:rPr lang="es-ES" dirty="0" smtClean="0"/>
              <a:t>aparato fonación exclusivo.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9. Se </a:t>
            </a:r>
            <a:r>
              <a:rPr lang="es-ES" b="1" dirty="0" smtClean="0">
                <a:solidFill>
                  <a:srgbClr val="00B050"/>
                </a:solidFill>
              </a:rPr>
              <a:t>perdió el </a:t>
            </a:r>
            <a:r>
              <a:rPr lang="es-ES" b="1" dirty="0" err="1" smtClean="0">
                <a:solidFill>
                  <a:srgbClr val="00B050"/>
                </a:solidFill>
              </a:rPr>
              <a:t>estro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dirty="0" smtClean="0"/>
              <a:t>(periodo de celo)      la sexualidad se hizo permanente.  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10. </a:t>
            </a:r>
            <a:r>
              <a:rPr lang="es-ES" dirty="0" err="1" smtClean="0"/>
              <a:t>Aparación</a:t>
            </a:r>
            <a:r>
              <a:rPr lang="es-ES" dirty="0" smtClean="0"/>
              <a:t> de rasgos </a:t>
            </a:r>
            <a:r>
              <a:rPr lang="es-ES" dirty="0" err="1" smtClean="0"/>
              <a:t>neoténicos</a:t>
            </a:r>
            <a:r>
              <a:rPr lang="es-ES" dirty="0" smtClean="0"/>
              <a:t>      prematuridad, maduración…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620293" y="2272937"/>
            <a:ext cx="37882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114799" y="3370217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4493622" y="4219304"/>
            <a:ext cx="32657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276703" y="4650377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6707777" y="5110842"/>
            <a:ext cx="37882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851469" y="5747658"/>
            <a:ext cx="32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5747658" y="6074229"/>
            <a:ext cx="463731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401491" y="6570617"/>
            <a:ext cx="437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662057" y="4219304"/>
            <a:ext cx="32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curvada hacia la derecha 21"/>
          <p:cNvSpPr/>
          <p:nvPr/>
        </p:nvSpPr>
        <p:spPr>
          <a:xfrm>
            <a:off x="875209" y="6008914"/>
            <a:ext cx="313509" cy="6792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1345474" y="2109652"/>
            <a:ext cx="0" cy="424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10358846" y="1645920"/>
            <a:ext cx="33963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3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858</TotalTime>
  <Words>670</Words>
  <Application>Microsoft Office PowerPoint</Application>
  <PresentationFormat>Panorámica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Tipo de madera</vt:lpstr>
      <vt:lpstr>La evolución y sus implicaciones filosóficas</vt:lpstr>
      <vt:lpstr>La evolución</vt:lpstr>
      <vt:lpstr>La evolución</vt:lpstr>
      <vt:lpstr>La evolución</vt:lpstr>
      <vt:lpstr>El evolucionismo en la actualidad </vt:lpstr>
      <vt:lpstr>El evolucionismo en la actualidad </vt:lpstr>
      <vt:lpstr>El evolucionismo en la actualidad </vt:lpstr>
      <vt:lpstr>El evolucionismo en la actualidad </vt:lpstr>
      <vt:lpstr>La construcción de la identidad humana</vt:lpstr>
      <vt:lpstr>La construcción de la identidad humana</vt:lpstr>
      <vt:lpstr>Rasgos específicos del ser humano</vt:lpstr>
      <vt:lpstr>El ser humano como ser cultural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evolución y sus implicaciones filosóficas</dc:title>
  <dc:creator>Mireya Ferrer de Oya</dc:creator>
  <cp:lastModifiedBy>Mireya Ferrer de Oya</cp:lastModifiedBy>
  <cp:revision>28</cp:revision>
  <dcterms:created xsi:type="dcterms:W3CDTF">2018-02-21T08:25:05Z</dcterms:created>
  <dcterms:modified xsi:type="dcterms:W3CDTF">2019-02-13T08:46:07Z</dcterms:modified>
</cp:coreProperties>
</file>