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5/17/2019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5/17/2019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La estética. La realidad desde el arte, la literatura y la música</a:t>
            </a:r>
            <a:endParaRPr lang="es-ES" dirty="0"/>
          </a:p>
        </p:txBody>
      </p:sp>
      <p:sp>
        <p:nvSpPr>
          <p:cNvPr id="3" name="Subtítulo 2"/>
          <p:cNvSpPr>
            <a:spLocks noGrp="1"/>
          </p:cNvSpPr>
          <p:nvPr>
            <p:ph type="subTitle" idx="1"/>
          </p:nvPr>
        </p:nvSpPr>
        <p:spPr/>
        <p:txBody>
          <a:bodyPr/>
          <a:lstStyle/>
          <a:p>
            <a:r>
              <a:rPr lang="es-ES" dirty="0" smtClean="0"/>
              <a:t>Tema 11</a:t>
            </a:r>
            <a:endParaRPr lang="es-ES" dirty="0"/>
          </a:p>
        </p:txBody>
      </p:sp>
    </p:spTree>
    <p:extLst>
      <p:ext uri="{BB962C8B-B14F-4D97-AF65-F5344CB8AC3E}">
        <p14:creationId xmlns:p14="http://schemas.microsoft.com/office/powerpoint/2010/main" val="433285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1108" y="0"/>
            <a:ext cx="10492669" cy="1219200"/>
          </a:xfrm>
        </p:spPr>
        <p:txBody>
          <a:bodyPr/>
          <a:lstStyle/>
          <a:p>
            <a:r>
              <a:rPr lang="es-ES" dirty="0" smtClean="0"/>
              <a:t>La capacidad simbólica del ser humano</a:t>
            </a:r>
            <a:endParaRPr lang="es-ES" dirty="0"/>
          </a:p>
        </p:txBody>
      </p:sp>
      <p:sp>
        <p:nvSpPr>
          <p:cNvPr id="3" name="Marcador de contenido 2"/>
          <p:cNvSpPr>
            <a:spLocks noGrp="1"/>
          </p:cNvSpPr>
          <p:nvPr>
            <p:ph idx="1"/>
          </p:nvPr>
        </p:nvSpPr>
        <p:spPr>
          <a:xfrm>
            <a:off x="496711" y="1140179"/>
            <a:ext cx="10151709" cy="5531554"/>
          </a:xfrm>
        </p:spPr>
        <p:txBody>
          <a:bodyPr>
            <a:normAutofit lnSpcReduction="10000"/>
          </a:bodyPr>
          <a:lstStyle/>
          <a:p>
            <a:r>
              <a:rPr lang="es-ES" sz="2800" b="1" cap="all" dirty="0" smtClean="0">
                <a:solidFill>
                  <a:srgbClr val="7030A0"/>
                </a:solidFill>
              </a:rPr>
              <a:t>El animal simbólico de </a:t>
            </a:r>
            <a:r>
              <a:rPr lang="es-ES" sz="2800" b="1" cap="all" dirty="0" err="1" smtClean="0">
                <a:solidFill>
                  <a:srgbClr val="7030A0"/>
                </a:solidFill>
              </a:rPr>
              <a:t>Cassirer</a:t>
            </a:r>
            <a:endParaRPr lang="es-ES" sz="2800" b="1" cap="all" dirty="0" smtClean="0">
              <a:solidFill>
                <a:srgbClr val="7030A0"/>
              </a:solidFill>
            </a:endParaRPr>
          </a:p>
          <a:p>
            <a:pPr marL="0" indent="0">
              <a:buNone/>
            </a:pPr>
            <a:r>
              <a:rPr lang="es-ES" sz="2400" b="1" dirty="0" smtClean="0">
                <a:solidFill>
                  <a:srgbClr val="00B050"/>
                </a:solidFill>
              </a:rPr>
              <a:t>La psicología antigua      </a:t>
            </a:r>
            <a:r>
              <a:rPr lang="es-ES" dirty="0" smtClean="0"/>
              <a:t>“medicina del alma”     métodos puramente </a:t>
            </a:r>
            <a:r>
              <a:rPr lang="es-ES" b="1" dirty="0" smtClean="0"/>
              <a:t>introspectivos</a:t>
            </a:r>
            <a:r>
              <a:rPr lang="es-ES" dirty="0" smtClean="0"/>
              <a:t> y elaboración de teorías que no podían ser contrastadas</a:t>
            </a:r>
          </a:p>
          <a:p>
            <a:pPr marL="0" indent="0">
              <a:buNone/>
            </a:pPr>
            <a:r>
              <a:rPr lang="es-ES" sz="2400" b="1" dirty="0" smtClean="0">
                <a:solidFill>
                  <a:srgbClr val="00B050"/>
                </a:solidFill>
              </a:rPr>
              <a:t>La psicología experimental </a:t>
            </a:r>
            <a:r>
              <a:rPr lang="es-ES" dirty="0" smtClean="0"/>
              <a:t>(in. S. XIX)      propone partir de </a:t>
            </a:r>
            <a:r>
              <a:rPr lang="es-ES" b="1" dirty="0" smtClean="0"/>
              <a:t>hechos</a:t>
            </a:r>
            <a:r>
              <a:rPr lang="es-ES" dirty="0" smtClean="0"/>
              <a:t> y </a:t>
            </a:r>
            <a:r>
              <a:rPr lang="es-ES" b="1" dirty="0" smtClean="0"/>
              <a:t>conductas</a:t>
            </a:r>
            <a:r>
              <a:rPr lang="es-ES" dirty="0" smtClean="0"/>
              <a:t>     al modo de las ciencias físicas     así, se </a:t>
            </a:r>
            <a:r>
              <a:rPr lang="es-ES" b="1" dirty="0" smtClean="0"/>
              <a:t>centra su estudio en los mecanismos básicos de la conducta que es la respuesta de los estímulos </a:t>
            </a:r>
            <a:r>
              <a:rPr lang="es-ES" dirty="0" smtClean="0"/>
              <a:t>    el par E/R (estímulo-respuesta)</a:t>
            </a:r>
          </a:p>
          <a:p>
            <a:pPr marL="0" indent="0">
              <a:buNone/>
            </a:pPr>
            <a:r>
              <a:rPr lang="es-ES" sz="2400" b="1" dirty="0" smtClean="0">
                <a:solidFill>
                  <a:schemeClr val="accent3">
                    <a:lumMod val="50000"/>
                  </a:schemeClr>
                </a:solidFill>
              </a:rPr>
              <a:t>Ernst </a:t>
            </a:r>
            <a:r>
              <a:rPr lang="es-ES" sz="2400" b="1" dirty="0" err="1" smtClean="0">
                <a:solidFill>
                  <a:schemeClr val="accent3">
                    <a:lumMod val="50000"/>
                  </a:schemeClr>
                </a:solidFill>
              </a:rPr>
              <a:t>Cassirer</a:t>
            </a:r>
            <a:r>
              <a:rPr lang="es-ES" sz="2400" b="1" dirty="0" smtClean="0">
                <a:solidFill>
                  <a:schemeClr val="accent3">
                    <a:lumMod val="50000"/>
                  </a:schemeClr>
                </a:solidFill>
              </a:rPr>
              <a:t>    </a:t>
            </a:r>
            <a:r>
              <a:rPr lang="es-ES" dirty="0" smtClean="0"/>
              <a:t>filósofo alemán de principios del S. XX (especialista en temas del conocimiento)       señala que este mecanismo funcional (E/R) es muy complejo en el ser humano     Entre el sistema receptor “R” y el sistema efector “R” se ha creado </a:t>
            </a:r>
            <a:r>
              <a:rPr lang="es-ES" b="1" dirty="0" smtClean="0">
                <a:solidFill>
                  <a:srgbClr val="00B050"/>
                </a:solidFill>
              </a:rPr>
              <a:t>un “eslabón intermedio”</a:t>
            </a:r>
          </a:p>
          <a:p>
            <a:pPr marL="0" indent="0">
              <a:buNone/>
            </a:pPr>
            <a:r>
              <a:rPr lang="es-ES" dirty="0" smtClean="0"/>
              <a:t>Al estímulo no le sigue una respuesta inmediata: entre ambos existe un proceso complejo donde los </a:t>
            </a:r>
            <a:r>
              <a:rPr lang="es-ES" b="1" dirty="0" smtClean="0">
                <a:solidFill>
                  <a:srgbClr val="00B050"/>
                </a:solidFill>
              </a:rPr>
              <a:t>símbolos</a:t>
            </a:r>
            <a:r>
              <a:rPr lang="es-ES" dirty="0" smtClean="0"/>
              <a:t> un papel muy importante      Es el </a:t>
            </a:r>
            <a:r>
              <a:rPr lang="es-ES" b="1" i="1" dirty="0" smtClean="0">
                <a:solidFill>
                  <a:schemeClr val="accent3">
                    <a:lumMod val="50000"/>
                  </a:schemeClr>
                </a:solidFill>
              </a:rPr>
              <a:t>universo simbólico </a:t>
            </a:r>
            <a:r>
              <a:rPr lang="es-ES" dirty="0" smtClean="0"/>
              <a:t>de </a:t>
            </a:r>
            <a:r>
              <a:rPr lang="es-ES" dirty="0" err="1" smtClean="0"/>
              <a:t>Cassirer</a:t>
            </a:r>
            <a:r>
              <a:rPr lang="es-ES" dirty="0" smtClean="0"/>
              <a:t>      En su opinión, la ciencia no es el único medio por el que el hombre configura su realidad</a:t>
            </a:r>
          </a:p>
          <a:p>
            <a:pPr marL="0" indent="0">
              <a:buNone/>
            </a:pPr>
            <a:endParaRPr lang="es-ES" dirty="0" smtClean="0"/>
          </a:p>
          <a:p>
            <a:pPr marL="0" indent="0" algn="ctr">
              <a:buNone/>
            </a:pPr>
            <a:r>
              <a:rPr lang="es-ES" b="1" dirty="0" smtClean="0">
                <a:solidFill>
                  <a:srgbClr val="FFC000"/>
                </a:solidFill>
              </a:rPr>
              <a:t>Hay otras formas de configurar la realidad que no sean a partir de la mera razón, como desde el ámbito imaginativo o de los sentimientos       estas formas de configurar la realidad son el mito, el lenguaje, el arte o la misma ciencia.</a:t>
            </a:r>
          </a:p>
          <a:p>
            <a:endParaRPr lang="es-ES" dirty="0"/>
          </a:p>
        </p:txBody>
      </p:sp>
      <p:pic>
        <p:nvPicPr>
          <p:cNvPr id="4" name="Imagen 3"/>
          <p:cNvPicPr>
            <a:picLocks noChangeAspect="1"/>
          </p:cNvPicPr>
          <p:nvPr/>
        </p:nvPicPr>
        <p:blipFill>
          <a:blip r:embed="rId2"/>
          <a:stretch>
            <a:fillRect/>
          </a:stretch>
        </p:blipFill>
        <p:spPr>
          <a:xfrm>
            <a:off x="9504670" y="60340"/>
            <a:ext cx="2287499" cy="1619241"/>
          </a:xfrm>
          <a:prstGeom prst="rect">
            <a:avLst/>
          </a:prstGeom>
        </p:spPr>
      </p:pic>
      <p:cxnSp>
        <p:nvCxnSpPr>
          <p:cNvPr id="6" name="Conector recto de flecha 5"/>
          <p:cNvCxnSpPr/>
          <p:nvPr/>
        </p:nvCxnSpPr>
        <p:spPr>
          <a:xfrm>
            <a:off x="3296356" y="1851378"/>
            <a:ext cx="3160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V="1">
            <a:off x="5534553" y="1862667"/>
            <a:ext cx="225778" cy="11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5000978" y="2562578"/>
            <a:ext cx="20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8873067" y="2540001"/>
            <a:ext cx="158045" cy="11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2370667" y="3550355"/>
            <a:ext cx="203200" cy="11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7913510" y="3793067"/>
            <a:ext cx="20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2162690" y="3121377"/>
            <a:ext cx="203200" cy="11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3922888" y="4639733"/>
            <a:ext cx="1580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a:off x="7552267" y="4662310"/>
            <a:ext cx="214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a:off x="4080933" y="5926667"/>
            <a:ext cx="2370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Flecha abajo 24"/>
          <p:cNvSpPr/>
          <p:nvPr/>
        </p:nvSpPr>
        <p:spPr>
          <a:xfrm>
            <a:off x="5647442" y="5147733"/>
            <a:ext cx="403402" cy="3499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7" name="Conector recto de flecha 26"/>
          <p:cNvCxnSpPr/>
          <p:nvPr/>
        </p:nvCxnSpPr>
        <p:spPr>
          <a:xfrm>
            <a:off x="1952977" y="2844800"/>
            <a:ext cx="214490" cy="11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417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9702"/>
            <a:ext cx="10131425" cy="1456267"/>
          </a:xfrm>
        </p:spPr>
        <p:txBody>
          <a:bodyPr/>
          <a:lstStyle/>
          <a:p>
            <a:r>
              <a:rPr lang="es-ES" dirty="0"/>
              <a:t>La capacidad simbólica del ser humano</a:t>
            </a:r>
          </a:p>
        </p:txBody>
      </p:sp>
      <p:sp>
        <p:nvSpPr>
          <p:cNvPr id="3" name="Marcador de contenido 2"/>
          <p:cNvSpPr>
            <a:spLocks noGrp="1"/>
          </p:cNvSpPr>
          <p:nvPr>
            <p:ph idx="1"/>
          </p:nvPr>
        </p:nvSpPr>
        <p:spPr>
          <a:xfrm>
            <a:off x="440267" y="1264356"/>
            <a:ext cx="10735733" cy="4526845"/>
          </a:xfrm>
        </p:spPr>
        <p:txBody>
          <a:bodyPr>
            <a:normAutofit fontScale="92500"/>
          </a:bodyPr>
          <a:lstStyle/>
          <a:p>
            <a:pPr marL="0" indent="0">
              <a:buNone/>
            </a:pPr>
            <a:r>
              <a:rPr lang="es-ES" dirty="0" smtClean="0"/>
              <a:t>El </a:t>
            </a:r>
            <a:r>
              <a:rPr lang="es-ES" sz="2400" b="1" dirty="0" smtClean="0">
                <a:solidFill>
                  <a:schemeClr val="accent3">
                    <a:lumMod val="75000"/>
                  </a:schemeClr>
                </a:solidFill>
              </a:rPr>
              <a:t>ser humano </a:t>
            </a:r>
            <a:r>
              <a:rPr lang="es-ES" dirty="0" smtClean="0"/>
              <a:t>no se enfrenta con la </a:t>
            </a:r>
            <a:r>
              <a:rPr lang="es-ES" sz="2400" b="1" dirty="0" smtClean="0">
                <a:solidFill>
                  <a:schemeClr val="accent3">
                    <a:lumMod val="75000"/>
                  </a:schemeClr>
                </a:solidFill>
              </a:rPr>
              <a:t>realidad</a:t>
            </a:r>
            <a:r>
              <a:rPr lang="es-ES" dirty="0" smtClean="0"/>
              <a:t> que le rodea de un modo inmediato     </a:t>
            </a:r>
            <a:r>
              <a:rPr lang="es-ES" b="1" dirty="0" smtClean="0"/>
              <a:t>dialoga</a:t>
            </a:r>
            <a:r>
              <a:rPr lang="es-ES" dirty="0" smtClean="0"/>
              <a:t> </a:t>
            </a:r>
            <a:r>
              <a:rPr lang="es-ES" b="1" dirty="0" smtClean="0"/>
              <a:t>constantemente consigo mismo por medio de símbolos míticos, formas lingüísticas, imágenes artísticas o conceptos científicos.</a:t>
            </a:r>
          </a:p>
          <a:p>
            <a:pPr marL="0" indent="0">
              <a:buNone/>
            </a:pPr>
            <a:r>
              <a:rPr lang="es-ES" dirty="0" smtClean="0"/>
              <a:t>Tradicionalmente se ha definido al ser human como ser racional     esto es para </a:t>
            </a:r>
            <a:r>
              <a:rPr lang="es-ES" dirty="0" err="1" smtClean="0"/>
              <a:t>Cassierer</a:t>
            </a:r>
            <a:r>
              <a:rPr lang="es-ES" dirty="0" smtClean="0"/>
              <a:t> tomar la parte por el todo     </a:t>
            </a:r>
            <a:r>
              <a:rPr lang="es-ES" b="1" dirty="0" smtClean="0">
                <a:solidFill>
                  <a:srgbClr val="00B050"/>
                </a:solidFill>
              </a:rPr>
              <a:t>la configuración que el ser humano hace del mundo no es siempre de índole racional      </a:t>
            </a:r>
            <a:r>
              <a:rPr lang="es-ES" dirty="0" smtClean="0"/>
              <a:t>Si bien </a:t>
            </a:r>
            <a:r>
              <a:rPr lang="es-ES" b="1" dirty="0" smtClean="0"/>
              <a:t>todas las formalizaciones humanas “objetivan” las impresiones recibidas (constituyen sus propios objetos), no todas las “conceptualizan”.</a:t>
            </a:r>
          </a:p>
          <a:p>
            <a:endParaRPr lang="es-ES" dirty="0"/>
          </a:p>
          <a:p>
            <a:r>
              <a:rPr lang="es-ES" dirty="0" smtClean="0"/>
              <a:t>En el </a:t>
            </a:r>
            <a:r>
              <a:rPr lang="es-ES" sz="2400" b="1" dirty="0" smtClean="0">
                <a:solidFill>
                  <a:srgbClr val="00B050"/>
                </a:solidFill>
              </a:rPr>
              <a:t>mito</a:t>
            </a:r>
            <a:r>
              <a:rPr lang="es-ES" dirty="0" smtClean="0"/>
              <a:t> se lleva a cabo una </a:t>
            </a:r>
            <a:r>
              <a:rPr lang="es-ES" b="1" dirty="0" smtClean="0"/>
              <a:t>objetivación imaginativa de la realidad</a:t>
            </a:r>
            <a:r>
              <a:rPr lang="es-ES" dirty="0" smtClean="0"/>
              <a:t>.</a:t>
            </a:r>
          </a:p>
          <a:p>
            <a:r>
              <a:rPr lang="es-ES" dirty="0" smtClean="0"/>
              <a:t>En el </a:t>
            </a:r>
            <a:r>
              <a:rPr lang="es-ES" sz="2400" b="1" dirty="0" smtClean="0">
                <a:solidFill>
                  <a:srgbClr val="00B050"/>
                </a:solidFill>
              </a:rPr>
              <a:t>arte</a:t>
            </a:r>
            <a:r>
              <a:rPr lang="es-ES" dirty="0" smtClean="0"/>
              <a:t> con una </a:t>
            </a:r>
            <a:r>
              <a:rPr lang="es-ES" b="1" dirty="0" smtClean="0"/>
              <a:t>objetivación intuitiva o contemplativa</a:t>
            </a:r>
          </a:p>
          <a:p>
            <a:r>
              <a:rPr lang="es-ES" dirty="0" smtClean="0"/>
              <a:t>Solo en el </a:t>
            </a:r>
            <a:r>
              <a:rPr lang="es-ES" sz="2400" b="1" dirty="0" smtClean="0">
                <a:solidFill>
                  <a:srgbClr val="00B050"/>
                </a:solidFill>
              </a:rPr>
              <a:t>lenguaje</a:t>
            </a:r>
            <a:r>
              <a:rPr lang="es-ES" dirty="0" smtClean="0"/>
              <a:t> y en la </a:t>
            </a:r>
            <a:r>
              <a:rPr lang="es-ES" sz="2400" b="1" dirty="0" smtClean="0">
                <a:solidFill>
                  <a:srgbClr val="00B050"/>
                </a:solidFill>
              </a:rPr>
              <a:t>ciencia</a:t>
            </a:r>
            <a:r>
              <a:rPr lang="es-ES" dirty="0" smtClean="0"/>
              <a:t> se produce una </a:t>
            </a:r>
            <a:r>
              <a:rPr lang="es-ES" b="1" dirty="0" smtClean="0"/>
              <a:t>objetivación conceptual</a:t>
            </a:r>
          </a:p>
          <a:p>
            <a:pPr algn="ctr"/>
            <a:endParaRPr lang="es-ES" b="1" dirty="0">
              <a:solidFill>
                <a:srgbClr val="FFC000"/>
              </a:solidFill>
            </a:endParaRPr>
          </a:p>
          <a:p>
            <a:pPr marL="0" indent="0" algn="ctr">
              <a:buNone/>
            </a:pPr>
            <a:r>
              <a:rPr lang="es-ES" b="1" dirty="0" smtClean="0">
                <a:solidFill>
                  <a:srgbClr val="FFC000"/>
                </a:solidFill>
              </a:rPr>
              <a:t>Por eso propone definir al ser humano como </a:t>
            </a:r>
            <a:r>
              <a:rPr lang="es-ES" sz="2400" b="1" dirty="0" smtClean="0">
                <a:solidFill>
                  <a:srgbClr val="FFC000"/>
                </a:solidFill>
              </a:rPr>
              <a:t>ANIMAL SIMBÓLICO </a:t>
            </a:r>
            <a:endParaRPr lang="es-ES" sz="2400" b="1" dirty="0">
              <a:solidFill>
                <a:srgbClr val="FFC000"/>
              </a:solidFill>
            </a:endParaRPr>
          </a:p>
        </p:txBody>
      </p:sp>
      <p:sp>
        <p:nvSpPr>
          <p:cNvPr id="4" name="Rectángulo 3"/>
          <p:cNvSpPr/>
          <p:nvPr/>
        </p:nvSpPr>
        <p:spPr>
          <a:xfrm>
            <a:off x="685801" y="6073422"/>
            <a:ext cx="11133665" cy="643466"/>
          </a:xfrm>
          <a:prstGeom prst="rect">
            <a:avLst/>
          </a:prstGeom>
          <a:noFill/>
          <a:ln w="5715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chemeClr val="accent3">
                    <a:lumMod val="75000"/>
                  </a:schemeClr>
                </a:solidFill>
              </a:rPr>
              <a:t>Símbolo</a:t>
            </a:r>
            <a:r>
              <a:rPr lang="es-ES" dirty="0" smtClean="0"/>
              <a:t>: realidad física o mental que representa a otra. En ella se aúnan muchos aspectos particulares de la realidad representada que, por ello, aparece recreada.</a:t>
            </a:r>
            <a:endParaRPr lang="es-ES" dirty="0"/>
          </a:p>
        </p:txBody>
      </p:sp>
      <p:pic>
        <p:nvPicPr>
          <p:cNvPr id="5" name="Imagen 4"/>
          <p:cNvPicPr>
            <a:picLocks noChangeAspect="1"/>
          </p:cNvPicPr>
          <p:nvPr/>
        </p:nvPicPr>
        <p:blipFill>
          <a:blip r:embed="rId2"/>
          <a:stretch>
            <a:fillRect/>
          </a:stretch>
        </p:blipFill>
        <p:spPr>
          <a:xfrm>
            <a:off x="9439497" y="3252038"/>
            <a:ext cx="1576476" cy="2227085"/>
          </a:xfrm>
          <a:prstGeom prst="rect">
            <a:avLst/>
          </a:prstGeom>
        </p:spPr>
      </p:pic>
      <p:cxnSp>
        <p:nvCxnSpPr>
          <p:cNvPr id="7" name="Conector recto de flecha 6"/>
          <p:cNvCxnSpPr/>
          <p:nvPr/>
        </p:nvCxnSpPr>
        <p:spPr>
          <a:xfrm>
            <a:off x="6072011" y="2325511"/>
            <a:ext cx="180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7879643" y="2573866"/>
            <a:ext cx="220134" cy="11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8178799" y="1686895"/>
            <a:ext cx="2314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0600267" y="2325511"/>
            <a:ext cx="2169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Flecha abajo 13"/>
          <p:cNvSpPr/>
          <p:nvPr/>
        </p:nvSpPr>
        <p:spPr>
          <a:xfrm>
            <a:off x="5023556" y="4920369"/>
            <a:ext cx="406400" cy="293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abajo 14"/>
          <p:cNvSpPr/>
          <p:nvPr/>
        </p:nvSpPr>
        <p:spPr>
          <a:xfrm>
            <a:off x="5102579" y="3123848"/>
            <a:ext cx="327377" cy="256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6932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4635" y="-25659"/>
            <a:ext cx="10433755" cy="1095022"/>
          </a:xfrm>
        </p:spPr>
        <p:txBody>
          <a:bodyPr/>
          <a:lstStyle/>
          <a:p>
            <a:r>
              <a:rPr lang="es-ES" dirty="0"/>
              <a:t>La capacidad simbólica del ser humano</a:t>
            </a:r>
          </a:p>
        </p:txBody>
      </p:sp>
      <p:pic>
        <p:nvPicPr>
          <p:cNvPr id="4" name="Marcador de contenido 3"/>
          <p:cNvPicPr>
            <a:picLocks noGrp="1" noChangeAspect="1"/>
          </p:cNvPicPr>
          <p:nvPr>
            <p:ph idx="1"/>
          </p:nvPr>
        </p:nvPicPr>
        <p:blipFill>
          <a:blip r:embed="rId2"/>
          <a:stretch>
            <a:fillRect/>
          </a:stretch>
        </p:blipFill>
        <p:spPr>
          <a:xfrm>
            <a:off x="315850" y="3455747"/>
            <a:ext cx="2230316" cy="3150764"/>
          </a:xfrm>
          <a:prstGeom prst="rect">
            <a:avLst/>
          </a:prstGeom>
        </p:spPr>
      </p:pic>
      <p:sp>
        <p:nvSpPr>
          <p:cNvPr id="5" name="Llamada rectangular 4"/>
          <p:cNvSpPr/>
          <p:nvPr/>
        </p:nvSpPr>
        <p:spPr>
          <a:xfrm>
            <a:off x="112712" y="1219201"/>
            <a:ext cx="4635134" cy="208670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“La razón es un término verdaderamente inadecuado para abarcar las formas de vida cultural humana en toda su riqueza y diversidad; pero todas estas formas tienen en común que son formas simbólicas. Por lo tanto, en lugar de definir al hombre como animal racional, lo definiremos como animal simbólico.</a:t>
            </a:r>
            <a:endParaRPr lang="es-ES" dirty="0"/>
          </a:p>
        </p:txBody>
      </p:sp>
      <p:sp>
        <p:nvSpPr>
          <p:cNvPr id="6" name="CuadroTexto 5"/>
          <p:cNvSpPr txBox="1"/>
          <p:nvPr/>
        </p:nvSpPr>
        <p:spPr>
          <a:xfrm>
            <a:off x="2949805" y="4525108"/>
            <a:ext cx="8721970" cy="2185214"/>
          </a:xfrm>
          <a:prstGeom prst="rect">
            <a:avLst/>
          </a:prstGeom>
          <a:noFill/>
        </p:spPr>
        <p:txBody>
          <a:bodyPr wrap="square" rtlCol="0">
            <a:spAutoFit/>
          </a:bodyPr>
          <a:lstStyle/>
          <a:p>
            <a:r>
              <a:rPr lang="es-ES" dirty="0" smtClean="0"/>
              <a:t>El </a:t>
            </a:r>
            <a:r>
              <a:rPr lang="es-ES" sz="2800" b="1" dirty="0" smtClean="0">
                <a:solidFill>
                  <a:srgbClr val="FF0000"/>
                </a:solidFill>
              </a:rPr>
              <a:t>ser humano</a:t>
            </a:r>
            <a:r>
              <a:rPr lang="es-ES" dirty="0" smtClean="0"/>
              <a:t>, con la </a:t>
            </a:r>
            <a:r>
              <a:rPr lang="es-ES" b="1" dirty="0" smtClean="0">
                <a:solidFill>
                  <a:srgbClr val="00B050"/>
                </a:solidFill>
              </a:rPr>
              <a:t>cultura</a:t>
            </a:r>
            <a:r>
              <a:rPr lang="es-ES" dirty="0" smtClean="0"/>
              <a:t> de la que forma parte esencial los símbolos que utiliza, abre una </a:t>
            </a:r>
            <a:r>
              <a:rPr lang="es-ES" b="1" u="sng" dirty="0" smtClean="0"/>
              <a:t>nueva dimensión de la realidad.</a:t>
            </a:r>
          </a:p>
          <a:p>
            <a:endParaRPr lang="es-ES" b="1" u="sng" dirty="0" smtClean="0"/>
          </a:p>
          <a:p>
            <a:r>
              <a:rPr lang="es-ES" dirty="0" smtClean="0"/>
              <a:t>El ser humano posee una</a:t>
            </a:r>
            <a:r>
              <a:rPr lang="es-ES" b="1" dirty="0" smtClean="0">
                <a:solidFill>
                  <a:srgbClr val="00B050"/>
                </a:solidFill>
              </a:rPr>
              <a:t> función simbólica     </a:t>
            </a:r>
            <a:r>
              <a:rPr lang="es-ES" dirty="0" smtClean="0"/>
              <a:t>una </a:t>
            </a:r>
            <a:r>
              <a:rPr lang="es-ES" b="1" dirty="0" smtClean="0"/>
              <a:t>capacidad de crear cultura</a:t>
            </a:r>
            <a:r>
              <a:rPr lang="es-ES" dirty="0" smtClean="0"/>
              <a:t> y, gracias a ella, abre </a:t>
            </a:r>
            <a:r>
              <a:rPr lang="es-ES" b="1" u="sng" dirty="0" smtClean="0"/>
              <a:t>nuevas perspectivas de la realidad </a:t>
            </a:r>
            <a:r>
              <a:rPr lang="es-ES" dirty="0" smtClean="0"/>
              <a:t>que van más allá de lo físico y </a:t>
            </a:r>
            <a:r>
              <a:rPr lang="es-ES" b="1" dirty="0" smtClean="0"/>
              <a:t>en las que se desenvuelve     </a:t>
            </a:r>
            <a:r>
              <a:rPr lang="es-ES" dirty="0" smtClean="0"/>
              <a:t>Su entendimiento se nutre no solo de imágenes que proporcionan los sentidos, sino de símbolos, y </a:t>
            </a:r>
            <a:r>
              <a:rPr lang="es-ES" b="1" dirty="0" smtClean="0">
                <a:solidFill>
                  <a:srgbClr val="00B050"/>
                </a:solidFill>
              </a:rPr>
              <a:t>los símbolos abren el mundo real al mundo posible. </a:t>
            </a:r>
            <a:endParaRPr lang="es-ES" b="1" dirty="0">
              <a:solidFill>
                <a:srgbClr val="00B050"/>
              </a:solidFill>
            </a:endParaRPr>
          </a:p>
        </p:txBody>
      </p:sp>
      <p:sp>
        <p:nvSpPr>
          <p:cNvPr id="7" name="Llamada rectangular redondeada 6"/>
          <p:cNvSpPr/>
          <p:nvPr/>
        </p:nvSpPr>
        <p:spPr>
          <a:xfrm>
            <a:off x="6056313" y="1219201"/>
            <a:ext cx="5615462" cy="2890227"/>
          </a:xfrm>
          <a:prstGeom prst="wedgeRoundRectCallout">
            <a:avLst/>
          </a:prstGeom>
          <a:noFill/>
          <a:ln>
            <a:solidFill>
              <a:srgbClr val="FFC0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smtClean="0">
                <a:solidFill>
                  <a:schemeClr val="tx1"/>
                </a:solidFill>
              </a:rPr>
              <a:t>Que se afirme que el ser humano viva en el </a:t>
            </a:r>
            <a:r>
              <a:rPr lang="es-ES" sz="2400" b="1" dirty="0" smtClean="0">
                <a:solidFill>
                  <a:srgbClr val="FF0000"/>
                </a:solidFill>
              </a:rPr>
              <a:t>mundo cultural</a:t>
            </a:r>
            <a:r>
              <a:rPr lang="es-ES" dirty="0" smtClean="0">
                <a:solidFill>
                  <a:schemeClr val="tx1"/>
                </a:solidFill>
              </a:rPr>
              <a:t>, no quiere decir que existan dos mundos: el físico y el cultural     </a:t>
            </a:r>
            <a:r>
              <a:rPr lang="es-ES" b="1" dirty="0" smtClean="0">
                <a:solidFill>
                  <a:srgbClr val="00B050"/>
                </a:solidFill>
              </a:rPr>
              <a:t>vive exclusivamente en el mundo de la cultura, que asume el mundo físico y le abre una nueva dimensión  </a:t>
            </a:r>
            <a:r>
              <a:rPr lang="es-ES" dirty="0" smtClean="0">
                <a:solidFill>
                  <a:schemeClr val="tx1"/>
                </a:solidFill>
              </a:rPr>
              <a:t>    Los seres humanos, a partir de su actividad simbólica, </a:t>
            </a:r>
            <a:r>
              <a:rPr lang="es-ES" b="1" dirty="0" smtClean="0">
                <a:solidFill>
                  <a:schemeClr val="tx1"/>
                </a:solidFill>
              </a:rPr>
              <a:t>dotan de nuevos sentidos a las cosas sin necesidad de alterarlas físicamente</a:t>
            </a:r>
            <a:r>
              <a:rPr lang="es-ES" dirty="0" smtClean="0">
                <a:solidFill>
                  <a:schemeClr val="tx1"/>
                </a:solidFill>
              </a:rPr>
              <a:t>.</a:t>
            </a:r>
          </a:p>
          <a:p>
            <a:pPr algn="ctr"/>
            <a:r>
              <a:rPr lang="es-ES" b="1" dirty="0" smtClean="0">
                <a:solidFill>
                  <a:srgbClr val="00B050"/>
                </a:solidFill>
              </a:rPr>
              <a:t>Ej. </a:t>
            </a:r>
            <a:r>
              <a:rPr lang="es-ES" dirty="0" smtClean="0">
                <a:solidFill>
                  <a:schemeClr val="tx1"/>
                </a:solidFill>
              </a:rPr>
              <a:t>Agua: realidad física</a:t>
            </a:r>
          </a:p>
          <a:p>
            <a:pPr algn="ctr"/>
            <a:r>
              <a:rPr lang="es-ES" dirty="0" smtClean="0">
                <a:solidFill>
                  <a:schemeClr val="tx1"/>
                </a:solidFill>
              </a:rPr>
              <a:t>Acción de beber, ahogar a alguien, etc.: realidad simbólica</a:t>
            </a:r>
          </a:p>
        </p:txBody>
      </p:sp>
      <p:cxnSp>
        <p:nvCxnSpPr>
          <p:cNvPr id="9" name="Conector recto de flecha 8"/>
          <p:cNvCxnSpPr/>
          <p:nvPr/>
        </p:nvCxnSpPr>
        <p:spPr>
          <a:xfrm>
            <a:off x="7995138" y="2086708"/>
            <a:ext cx="2227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8042031" y="2664314"/>
            <a:ext cx="2227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7197969" y="3305909"/>
            <a:ext cx="492369" cy="149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7104185" y="5732585"/>
            <a:ext cx="2066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Flecha abajo 15"/>
          <p:cNvSpPr/>
          <p:nvPr/>
        </p:nvSpPr>
        <p:spPr>
          <a:xfrm>
            <a:off x="7573108" y="5134708"/>
            <a:ext cx="533399" cy="3634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386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300" y="2428633"/>
            <a:ext cx="12253546" cy="4429367"/>
          </a:xfrm>
        </p:spPr>
        <p:txBody>
          <a:bodyPr>
            <a:normAutofit/>
          </a:bodyPr>
          <a:lstStyle/>
          <a:p>
            <a:endParaRPr lang="es-ES" dirty="0"/>
          </a:p>
          <a:p>
            <a:endParaRPr lang="es-ES" dirty="0"/>
          </a:p>
        </p:txBody>
      </p:sp>
      <p:sp>
        <p:nvSpPr>
          <p:cNvPr id="4" name="Llamada rectangular redondeada 3"/>
          <p:cNvSpPr/>
          <p:nvPr/>
        </p:nvSpPr>
        <p:spPr>
          <a:xfrm>
            <a:off x="8906606" y="317013"/>
            <a:ext cx="2649415" cy="1754556"/>
          </a:xfrm>
          <a:prstGeom prst="wedgeRoundRectCallout">
            <a:avLst/>
          </a:prstGeom>
          <a:noFill/>
          <a:ln w="571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Piensa que con el </a:t>
            </a:r>
            <a:r>
              <a:rPr lang="es-ES" sz="2800" b="1" dirty="0" smtClean="0">
                <a:solidFill>
                  <a:srgbClr val="FF0000"/>
                </a:solidFill>
              </a:rPr>
              <a:t>lenguaje</a:t>
            </a:r>
            <a:r>
              <a:rPr lang="es-ES" dirty="0" smtClean="0"/>
              <a:t> pasa algo parecido      y con las </a:t>
            </a:r>
            <a:r>
              <a:rPr lang="es-ES" b="1" dirty="0" smtClean="0">
                <a:solidFill>
                  <a:srgbClr val="00B050"/>
                </a:solidFill>
              </a:rPr>
              <a:t>demás formas simbólicas </a:t>
            </a:r>
            <a:r>
              <a:rPr lang="es-ES" dirty="0" smtClean="0"/>
              <a:t>como el mito, el arte…</a:t>
            </a:r>
            <a:endParaRPr lang="es-ES" dirty="0"/>
          </a:p>
        </p:txBody>
      </p:sp>
      <p:sp>
        <p:nvSpPr>
          <p:cNvPr id="5" name="CuadroTexto 4"/>
          <p:cNvSpPr txBox="1"/>
          <p:nvPr/>
        </p:nvSpPr>
        <p:spPr>
          <a:xfrm>
            <a:off x="548052" y="1194291"/>
            <a:ext cx="8150470" cy="1908215"/>
          </a:xfrm>
          <a:prstGeom prst="rect">
            <a:avLst/>
          </a:prstGeom>
          <a:noFill/>
        </p:spPr>
        <p:txBody>
          <a:bodyPr wrap="square" rtlCol="0">
            <a:spAutoFit/>
          </a:bodyPr>
          <a:lstStyle/>
          <a:p>
            <a:r>
              <a:rPr lang="es-ES" dirty="0"/>
              <a:t>Los </a:t>
            </a:r>
            <a:r>
              <a:rPr lang="es-ES" sz="2800" b="1" dirty="0">
                <a:solidFill>
                  <a:srgbClr val="FF0000"/>
                </a:solidFill>
              </a:rPr>
              <a:t>científicos</a:t>
            </a:r>
            <a:r>
              <a:rPr lang="es-ES" dirty="0"/>
              <a:t>, con sus </a:t>
            </a:r>
            <a:r>
              <a:rPr lang="es-ES" b="1" dirty="0"/>
              <a:t>métodos</a:t>
            </a:r>
            <a:r>
              <a:rPr lang="es-ES" dirty="0"/>
              <a:t> de trabajo, </a:t>
            </a:r>
            <a:r>
              <a:rPr lang="es-ES" b="1" dirty="0"/>
              <a:t>permiten a la mente ir más allá </a:t>
            </a:r>
          </a:p>
          <a:p>
            <a:r>
              <a:rPr lang="es-ES" b="1" dirty="0"/>
              <a:t>de los contenidos de las sensaciones mediante la elaboración de conceptos físicos</a:t>
            </a:r>
          </a:p>
          <a:p>
            <a:r>
              <a:rPr lang="es-ES" b="1" dirty="0"/>
              <a:t> </a:t>
            </a:r>
            <a:r>
              <a:rPr lang="es-ES" dirty="0"/>
              <a:t>(espacio, tiempo, masa, etc.)      </a:t>
            </a:r>
          </a:p>
          <a:p>
            <a:r>
              <a:rPr lang="es-ES" dirty="0"/>
              <a:t> 				</a:t>
            </a:r>
            <a:r>
              <a:rPr lang="es-ES" dirty="0" err="1"/>
              <a:t>Cassirer</a:t>
            </a:r>
            <a:r>
              <a:rPr lang="es-ES" dirty="0"/>
              <a:t> señala que estos conceptos </a:t>
            </a:r>
            <a:r>
              <a:rPr lang="es-ES" b="1" dirty="0">
                <a:solidFill>
                  <a:srgbClr val="00B050"/>
                </a:solidFill>
              </a:rPr>
              <a:t>son ficciones forjadas por la mente para dominar el mundo de la experiencia sensible considerándolo un universo legalmente ordenado.</a:t>
            </a:r>
          </a:p>
        </p:txBody>
      </p:sp>
      <p:sp>
        <p:nvSpPr>
          <p:cNvPr id="7" name="Rectángulo 6"/>
          <p:cNvSpPr/>
          <p:nvPr/>
        </p:nvSpPr>
        <p:spPr>
          <a:xfrm>
            <a:off x="548052" y="3329353"/>
            <a:ext cx="9683262" cy="3323987"/>
          </a:xfrm>
          <a:prstGeom prst="rect">
            <a:avLst/>
          </a:prstGeom>
        </p:spPr>
        <p:txBody>
          <a:bodyPr wrap="square">
            <a:spAutoFit/>
          </a:bodyPr>
          <a:lstStyle/>
          <a:p>
            <a:r>
              <a:rPr lang="es-ES" sz="2800" b="1" dirty="0">
                <a:solidFill>
                  <a:srgbClr val="FF0000"/>
                </a:solidFill>
              </a:rPr>
              <a:t>LAS PRINCIPALES FORMAS SIMBÓLICAS: </a:t>
            </a:r>
          </a:p>
          <a:p>
            <a:r>
              <a:rPr lang="es-ES" b="1" dirty="0"/>
              <a:t>El </a:t>
            </a:r>
            <a:r>
              <a:rPr lang="es-ES" sz="2800" b="1" dirty="0">
                <a:solidFill>
                  <a:srgbClr val="00B050"/>
                </a:solidFill>
              </a:rPr>
              <a:t>mito</a:t>
            </a:r>
            <a:r>
              <a:rPr lang="es-ES" b="1" dirty="0"/>
              <a:t>      primera expresión de la actividad </a:t>
            </a:r>
            <a:r>
              <a:rPr lang="es-ES" b="1" dirty="0" smtClean="0"/>
              <a:t>cultural      </a:t>
            </a:r>
            <a:r>
              <a:rPr lang="es-ES" b="1" dirty="0"/>
              <a:t>antes de elaborar conceptos o utilizar palabras forma las imágenes míticas o metafóricas. </a:t>
            </a:r>
          </a:p>
          <a:p>
            <a:r>
              <a:rPr lang="es-ES" b="1" dirty="0"/>
              <a:t>El </a:t>
            </a:r>
            <a:r>
              <a:rPr lang="es-ES" sz="2800" b="1" dirty="0">
                <a:solidFill>
                  <a:srgbClr val="00B050"/>
                </a:solidFill>
              </a:rPr>
              <a:t>lenguaje</a:t>
            </a:r>
            <a:r>
              <a:rPr lang="es-ES" b="1" dirty="0"/>
              <a:t>     hace que el mundo e convierta en un conjunto de cosas, y no solo un flujo de cualidades que es como captan los sentidos      El ser humano solidifica los datos que le proporcionan los sentidos y construye “objetos”, “cosas” al darles un nombre (para posteriormente reconocerlos</a:t>
            </a:r>
            <a:r>
              <a:rPr lang="es-ES" b="1" dirty="0" smtClean="0"/>
              <a:t>)      </a:t>
            </a:r>
            <a:r>
              <a:rPr lang="es-ES" b="1" dirty="0"/>
              <a:t>identidad de los objetos </a:t>
            </a:r>
            <a:r>
              <a:rPr lang="es-ES" b="1" dirty="0" smtClean="0"/>
              <a:t>     </a:t>
            </a:r>
            <a:r>
              <a:rPr lang="es-ES" b="1" dirty="0"/>
              <a:t>identidad del nombre (del símbolo lingüístico)       La creación del lenguaje le supone al ser humano pasar de una vida reducida al ámbito de lo subjetivo a otra en la que puede objetivar la realidad     clasificando sus impresiones y agrupándolas en categorías general.es</a:t>
            </a:r>
          </a:p>
        </p:txBody>
      </p:sp>
      <p:cxnSp>
        <p:nvCxnSpPr>
          <p:cNvPr id="10" name="Conector recto de flecha 9"/>
          <p:cNvCxnSpPr/>
          <p:nvPr/>
        </p:nvCxnSpPr>
        <p:spPr>
          <a:xfrm>
            <a:off x="1735015" y="2276233"/>
            <a:ext cx="586154"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1588476" y="4067908"/>
            <a:ext cx="2930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5791200" y="4067908"/>
            <a:ext cx="2461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2168769" y="4759569"/>
            <a:ext cx="152400" cy="11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4783015" y="5087816"/>
            <a:ext cx="281354" cy="11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1881553" y="5638800"/>
            <a:ext cx="287216" cy="11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a:off x="4618891" y="5638800"/>
            <a:ext cx="2813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a:off x="9187959" y="5662246"/>
            <a:ext cx="3780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a:off x="4783015" y="6189785"/>
            <a:ext cx="2813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8" name="Imagen 27"/>
          <p:cNvPicPr>
            <a:picLocks noChangeAspect="1"/>
          </p:cNvPicPr>
          <p:nvPr/>
        </p:nvPicPr>
        <p:blipFill>
          <a:blip r:embed="rId2"/>
          <a:stretch>
            <a:fillRect/>
          </a:stretch>
        </p:blipFill>
        <p:spPr>
          <a:xfrm>
            <a:off x="10058950" y="3866367"/>
            <a:ext cx="1999151" cy="1124979"/>
          </a:xfrm>
          <a:prstGeom prst="rect">
            <a:avLst/>
          </a:prstGeom>
        </p:spPr>
      </p:pic>
      <p:pic>
        <p:nvPicPr>
          <p:cNvPr id="29" name="Imagen 28"/>
          <p:cNvPicPr>
            <a:picLocks noChangeAspect="1"/>
          </p:cNvPicPr>
          <p:nvPr/>
        </p:nvPicPr>
        <p:blipFill>
          <a:blip r:embed="rId3"/>
          <a:stretch>
            <a:fillRect/>
          </a:stretch>
        </p:blipFill>
        <p:spPr>
          <a:xfrm>
            <a:off x="10096866" y="5348410"/>
            <a:ext cx="1849317" cy="1099422"/>
          </a:xfrm>
          <a:prstGeom prst="rect">
            <a:avLst/>
          </a:prstGeom>
        </p:spPr>
      </p:pic>
    </p:spTree>
    <p:extLst>
      <p:ext uri="{BB962C8B-B14F-4D97-AF65-F5344CB8AC3E}">
        <p14:creationId xmlns:p14="http://schemas.microsoft.com/office/powerpoint/2010/main" val="2975835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08964" y="313267"/>
            <a:ext cx="10131425" cy="3649133"/>
          </a:xfrm>
        </p:spPr>
        <p:txBody>
          <a:bodyPr>
            <a:normAutofit lnSpcReduction="10000"/>
          </a:bodyPr>
          <a:lstStyle/>
          <a:p>
            <a:pPr marL="0" indent="0">
              <a:buNone/>
            </a:pPr>
            <a:endParaRPr lang="es-ES" b="1" dirty="0"/>
          </a:p>
          <a:p>
            <a:pPr marL="0" indent="0">
              <a:buNone/>
            </a:pPr>
            <a:r>
              <a:rPr lang="es-ES" b="1" dirty="0"/>
              <a:t>La </a:t>
            </a:r>
            <a:r>
              <a:rPr lang="es-ES" sz="2800" b="1" dirty="0">
                <a:solidFill>
                  <a:srgbClr val="FF0000"/>
                </a:solidFill>
              </a:rPr>
              <a:t>ciencia</a:t>
            </a:r>
            <a:r>
              <a:rPr lang="es-ES" b="1" dirty="0"/>
              <a:t>     tiene la función de ofrecer una visión global de la realidad en lugar de describir hechos dispersos y aislados       Busca la regularidad </a:t>
            </a:r>
            <a:r>
              <a:rPr lang="es-ES" b="1" dirty="0" smtClean="0"/>
              <a:t>       </a:t>
            </a:r>
            <a:r>
              <a:rPr lang="es-ES" b="1" dirty="0"/>
              <a:t>establecimiento de leyes     </a:t>
            </a:r>
            <a:r>
              <a:rPr lang="es-ES" b="1" dirty="0" smtClean="0"/>
              <a:t>  patrón </a:t>
            </a:r>
            <a:r>
              <a:rPr lang="es-ES" b="1" dirty="0"/>
              <a:t>de sistematización.</a:t>
            </a:r>
          </a:p>
          <a:p>
            <a:pPr marL="0" indent="0">
              <a:buNone/>
            </a:pPr>
            <a:r>
              <a:rPr lang="es-ES" b="1" dirty="0"/>
              <a:t>El </a:t>
            </a:r>
            <a:r>
              <a:rPr lang="es-ES" sz="2800" b="1" dirty="0">
                <a:solidFill>
                  <a:srgbClr val="FF0000"/>
                </a:solidFill>
              </a:rPr>
              <a:t>arte</a:t>
            </a:r>
            <a:r>
              <a:rPr lang="es-ES" b="1" dirty="0"/>
              <a:t>       es la forma simbólica más importante y en la que se organiza la experiencia ordenando la aprehensión de las apariencias visibles, tangibles, audibles…      Es un lenguaje que trata las formas de las cosas       La percepción estética pertenece a un orden más complejo que la percepción sensible ordinaria      porque en el arte no se reproducen impresiones, sino </a:t>
            </a:r>
            <a:r>
              <a:rPr lang="es-ES" b="1" dirty="0" smtClean="0"/>
              <a:t>que </a:t>
            </a:r>
            <a:r>
              <a:rPr lang="es-ES" b="1" dirty="0"/>
              <a:t>ese crean formas que no son </a:t>
            </a:r>
            <a:r>
              <a:rPr lang="es-ES" b="1" dirty="0" smtClean="0"/>
              <a:t>abstractas, sino sensibles. </a:t>
            </a:r>
          </a:p>
          <a:p>
            <a:pPr marL="0" indent="0">
              <a:buNone/>
            </a:pPr>
            <a:r>
              <a:rPr lang="es-ES" b="1" dirty="0" smtClean="0"/>
              <a:t>	El arte es un tipo peculiar de lenguaje que utiliza símbolos verbales, sino símbolos intuitivos       El que no comprende estos símbolos intuitivos, quien no puede sentir la vida de los colores, figuras, formas espaciales, armonías y melodías, queda excluido del mundo del arte. </a:t>
            </a:r>
            <a:endParaRPr lang="es-ES" b="1" dirty="0"/>
          </a:p>
          <a:p>
            <a:pPr marL="0" indent="0">
              <a:buNone/>
            </a:pPr>
            <a:endParaRPr lang="es-ES" b="1" dirty="0"/>
          </a:p>
          <a:p>
            <a:endParaRPr lang="es-ES" dirty="0"/>
          </a:p>
        </p:txBody>
      </p:sp>
      <p:pic>
        <p:nvPicPr>
          <p:cNvPr id="4" name="Imagen 3"/>
          <p:cNvPicPr>
            <a:picLocks noChangeAspect="1"/>
          </p:cNvPicPr>
          <p:nvPr/>
        </p:nvPicPr>
        <p:blipFill>
          <a:blip r:embed="rId2"/>
          <a:stretch>
            <a:fillRect/>
          </a:stretch>
        </p:blipFill>
        <p:spPr>
          <a:xfrm>
            <a:off x="990716" y="3686346"/>
            <a:ext cx="4754934" cy="2942739"/>
          </a:xfrm>
          <a:prstGeom prst="rect">
            <a:avLst/>
          </a:prstGeom>
        </p:spPr>
      </p:pic>
      <p:sp>
        <p:nvSpPr>
          <p:cNvPr id="5" name="CuadroTexto 4"/>
          <p:cNvSpPr txBox="1"/>
          <p:nvPr/>
        </p:nvSpPr>
        <p:spPr>
          <a:xfrm>
            <a:off x="1030287" y="5980123"/>
            <a:ext cx="4609368" cy="646331"/>
          </a:xfrm>
          <a:prstGeom prst="rect">
            <a:avLst/>
          </a:prstGeom>
          <a:noFill/>
        </p:spPr>
        <p:txBody>
          <a:bodyPr wrap="square" rtlCol="0">
            <a:spAutoFit/>
          </a:bodyPr>
          <a:lstStyle/>
          <a:p>
            <a:r>
              <a:rPr lang="es-ES" i="1" dirty="0" smtClean="0"/>
              <a:t>El paso de la laguna Estigia</a:t>
            </a:r>
            <a:r>
              <a:rPr lang="es-ES" dirty="0" smtClean="0"/>
              <a:t>. Joaquim </a:t>
            </a:r>
            <a:r>
              <a:rPr lang="es-ES" dirty="0" err="1" smtClean="0"/>
              <a:t>Patinir</a:t>
            </a:r>
            <a:r>
              <a:rPr lang="es-ES" dirty="0" smtClean="0"/>
              <a:t> (1524) </a:t>
            </a:r>
            <a:endParaRPr lang="es-ES" dirty="0"/>
          </a:p>
        </p:txBody>
      </p:sp>
      <p:pic>
        <p:nvPicPr>
          <p:cNvPr id="1026" name="Picture 2" descr="https://upload.wikimedia.org/wikipedia/commons/c/c6/Dor%C3%A9_-_Sty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4880" y="3686346"/>
            <a:ext cx="3929428" cy="307281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6260124" y="6081646"/>
            <a:ext cx="4173414" cy="646331"/>
          </a:xfrm>
          <a:prstGeom prst="rect">
            <a:avLst/>
          </a:prstGeom>
          <a:noFill/>
        </p:spPr>
        <p:txBody>
          <a:bodyPr wrap="square" rtlCol="0">
            <a:spAutoFit/>
          </a:bodyPr>
          <a:lstStyle/>
          <a:p>
            <a:r>
              <a:rPr lang="es-ES" i="1" dirty="0" smtClean="0"/>
              <a:t>La travesía del Estigia</a:t>
            </a:r>
            <a:r>
              <a:rPr lang="es-ES" dirty="0" smtClean="0"/>
              <a:t>. </a:t>
            </a:r>
            <a:r>
              <a:rPr lang="es-ES" dirty="0" err="1" smtClean="0"/>
              <a:t>Gustave</a:t>
            </a:r>
            <a:r>
              <a:rPr lang="es-ES" dirty="0" smtClean="0"/>
              <a:t> Doré (1861) </a:t>
            </a:r>
            <a:endParaRPr lang="es-ES" dirty="0"/>
          </a:p>
        </p:txBody>
      </p:sp>
      <p:pic>
        <p:nvPicPr>
          <p:cNvPr id="6" name="Imagen 5"/>
          <p:cNvPicPr>
            <a:picLocks noChangeAspect="1"/>
          </p:cNvPicPr>
          <p:nvPr/>
        </p:nvPicPr>
        <p:blipFill>
          <a:blip r:embed="rId4"/>
          <a:stretch>
            <a:fillRect/>
          </a:stretch>
        </p:blipFill>
        <p:spPr>
          <a:xfrm>
            <a:off x="10328031" y="532733"/>
            <a:ext cx="1781907" cy="914699"/>
          </a:xfrm>
          <a:prstGeom prst="rect">
            <a:avLst/>
          </a:prstGeom>
        </p:spPr>
      </p:pic>
      <p:cxnSp>
        <p:nvCxnSpPr>
          <p:cNvPr id="9" name="Conector recto de flecha 8"/>
          <p:cNvCxnSpPr/>
          <p:nvPr/>
        </p:nvCxnSpPr>
        <p:spPr>
          <a:xfrm>
            <a:off x="1817077" y="679938"/>
            <a:ext cx="2344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2391508" y="996462"/>
            <a:ext cx="304800" cy="11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4712676" y="996462"/>
            <a:ext cx="2696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7397262" y="996462"/>
            <a:ext cx="3399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1336431" y="1447432"/>
            <a:ext cx="3516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6260124" y="1699846"/>
            <a:ext cx="2461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a:off x="1030287" y="1969477"/>
            <a:ext cx="306144" cy="11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9671539" y="2839951"/>
            <a:ext cx="2579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a:off x="691662" y="2637692"/>
            <a:ext cx="199292" cy="234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508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0"/>
            <a:ext cx="10131425" cy="1456267"/>
          </a:xfrm>
        </p:spPr>
        <p:txBody>
          <a:bodyPr/>
          <a:lstStyle/>
          <a:p>
            <a:r>
              <a:rPr lang="es-ES" dirty="0" smtClean="0"/>
              <a:t>La estética</a:t>
            </a:r>
            <a:endParaRPr lang="es-ES" dirty="0"/>
          </a:p>
        </p:txBody>
      </p:sp>
      <p:sp>
        <p:nvSpPr>
          <p:cNvPr id="3" name="Marcador de contenido 2"/>
          <p:cNvSpPr>
            <a:spLocks noGrp="1"/>
          </p:cNvSpPr>
          <p:nvPr>
            <p:ph idx="1"/>
          </p:nvPr>
        </p:nvSpPr>
        <p:spPr>
          <a:xfrm>
            <a:off x="237067" y="1162756"/>
            <a:ext cx="10803466" cy="5554133"/>
          </a:xfrm>
        </p:spPr>
        <p:txBody>
          <a:bodyPr>
            <a:normAutofit/>
          </a:bodyPr>
          <a:lstStyle/>
          <a:p>
            <a:r>
              <a:rPr lang="es-ES" sz="2400" b="1" dirty="0" err="1" smtClean="0">
                <a:solidFill>
                  <a:srgbClr val="00B050"/>
                </a:solidFill>
              </a:rPr>
              <a:t>Baumgarten</a:t>
            </a:r>
            <a:r>
              <a:rPr lang="es-ES" sz="2400" b="1" dirty="0" smtClean="0">
                <a:solidFill>
                  <a:srgbClr val="00B050"/>
                </a:solidFill>
              </a:rPr>
              <a:t> </a:t>
            </a:r>
            <a:r>
              <a:rPr lang="es-ES" dirty="0" smtClean="0"/>
              <a:t>(s. SXVIII)     </a:t>
            </a:r>
            <a:r>
              <a:rPr lang="es-ES" dirty="0" smtClean="0">
                <a:solidFill>
                  <a:srgbClr val="FFC000"/>
                </a:solidFill>
              </a:rPr>
              <a:t>Estética se convierte en una disciplina filosófica independiente que tiene como objeto el estudio de la belleza, para él el estudio de la ·”perfección del conocimiento sensible”.</a:t>
            </a:r>
          </a:p>
          <a:p>
            <a:r>
              <a:rPr lang="es-ES" dirty="0" smtClean="0"/>
              <a:t>El significado de estética, sin embargo, ha variado a lo largo de los siglos.</a:t>
            </a:r>
          </a:p>
          <a:p>
            <a:pPr marL="0" indent="0">
              <a:buNone/>
            </a:pPr>
            <a:r>
              <a:rPr lang="es-ES" dirty="0" smtClean="0">
                <a:solidFill>
                  <a:srgbClr val="FF0000"/>
                </a:solidFill>
              </a:rPr>
              <a:t>LA BELLEZA COMO ALGO OBJETIVO</a:t>
            </a:r>
          </a:p>
          <a:p>
            <a:r>
              <a:rPr lang="es-ES" dirty="0" smtClean="0"/>
              <a:t>Los</a:t>
            </a:r>
            <a:r>
              <a:rPr lang="es-ES" sz="2400" b="1" dirty="0" smtClean="0">
                <a:solidFill>
                  <a:srgbClr val="00B050"/>
                </a:solidFill>
              </a:rPr>
              <a:t> griegos     </a:t>
            </a:r>
            <a:r>
              <a:rPr lang="es-ES" dirty="0" smtClean="0"/>
              <a:t>concepto más amplio que el actual (</a:t>
            </a:r>
            <a:r>
              <a:rPr lang="es-ES" i="1" dirty="0" smtClean="0"/>
              <a:t>to </a:t>
            </a:r>
            <a:r>
              <a:rPr lang="es-ES" i="1" dirty="0" err="1" smtClean="0"/>
              <a:t>Kalón</a:t>
            </a:r>
            <a:r>
              <a:rPr lang="es-ES" dirty="0" smtClean="0"/>
              <a:t>)      para </a:t>
            </a:r>
            <a:r>
              <a:rPr lang="es-ES" b="1" dirty="0" smtClean="0"/>
              <a:t>ello no solo podían ser bellas las cosas, sino también las costumbres y los propios pensamientos. </a:t>
            </a:r>
          </a:p>
          <a:p>
            <a:pPr marL="0" indent="0">
              <a:buNone/>
            </a:pPr>
            <a:r>
              <a:rPr lang="es-ES" dirty="0" smtClean="0"/>
              <a:t>		Los primeros que elaboraron una teoría de la belleza fueron los </a:t>
            </a:r>
            <a:r>
              <a:rPr lang="es-ES" b="1" dirty="0" smtClean="0">
                <a:solidFill>
                  <a:srgbClr val="00B050"/>
                </a:solidFill>
              </a:rPr>
              <a:t>pitagóricos</a:t>
            </a:r>
            <a:r>
              <a:rPr lang="es-ES" dirty="0" smtClean="0"/>
              <a:t> en el </a:t>
            </a:r>
            <a:r>
              <a:rPr lang="es-ES" dirty="0" err="1" smtClean="0"/>
              <a:t>s.V</a:t>
            </a:r>
            <a:r>
              <a:rPr lang="es-ES" dirty="0" smtClean="0"/>
              <a:t>     interés por la </a:t>
            </a:r>
            <a:r>
              <a:rPr lang="es-ES" b="1" dirty="0" smtClean="0">
                <a:solidFill>
                  <a:srgbClr val="FFC000"/>
                </a:solidFill>
              </a:rPr>
              <a:t>geometría</a:t>
            </a:r>
            <a:r>
              <a:rPr lang="es-ES" dirty="0" smtClean="0"/>
              <a:t> que les llevó al estudio de las </a:t>
            </a:r>
            <a:r>
              <a:rPr lang="es-ES" b="1" dirty="0" smtClean="0">
                <a:solidFill>
                  <a:srgbClr val="FFC000"/>
                </a:solidFill>
              </a:rPr>
              <a:t>proporciones</a:t>
            </a:r>
            <a:r>
              <a:rPr lang="es-ES" dirty="0" smtClean="0"/>
              <a:t>      Teorema de </a:t>
            </a:r>
            <a:r>
              <a:rPr lang="es-ES" dirty="0" err="1" smtClean="0"/>
              <a:t>Pitagóras</a:t>
            </a:r>
            <a:r>
              <a:rPr lang="es-ES" dirty="0"/>
              <a:t> </a:t>
            </a:r>
            <a:r>
              <a:rPr lang="es-ES" dirty="0" smtClean="0"/>
              <a:t>(muestra la relación entre la hipotenusa y el lado de los catetos en el ángulo recto).</a:t>
            </a:r>
          </a:p>
          <a:p>
            <a:pPr lvl="1"/>
            <a:r>
              <a:rPr lang="es-ES" dirty="0" smtClean="0"/>
              <a:t>Afirmaron que </a:t>
            </a:r>
            <a:r>
              <a:rPr lang="es-ES" b="1" dirty="0" smtClean="0">
                <a:solidFill>
                  <a:srgbClr val="FFC000"/>
                </a:solidFill>
              </a:rPr>
              <a:t>la belleza consistía en la proporción de las parte       </a:t>
            </a:r>
            <a:r>
              <a:rPr lang="es-ES" dirty="0" smtClean="0"/>
              <a:t>esta proporción se basa en </a:t>
            </a:r>
            <a:r>
              <a:rPr lang="es-ES" b="1" dirty="0" smtClean="0">
                <a:solidFill>
                  <a:srgbClr val="FFC000"/>
                </a:solidFill>
              </a:rPr>
              <a:t>las relaciones de armonía que existe entre los números      </a:t>
            </a:r>
            <a:r>
              <a:rPr lang="es-ES" dirty="0" smtClean="0"/>
              <a:t>Para ellos, la belleza se encontraba en el “orden” y la “proporción” </a:t>
            </a:r>
          </a:p>
          <a:p>
            <a:pPr lvl="1"/>
            <a:r>
              <a:rPr lang="es-ES" dirty="0" smtClean="0"/>
              <a:t>Influidos por esta idea algunos autores creyeron haber descubierto la “proporción perfecta” y establecieron un “</a:t>
            </a:r>
            <a:r>
              <a:rPr lang="es-ES" b="1" dirty="0" smtClean="0">
                <a:solidFill>
                  <a:srgbClr val="FFC000"/>
                </a:solidFill>
              </a:rPr>
              <a:t>canon</a:t>
            </a:r>
            <a:r>
              <a:rPr lang="es-ES" dirty="0" smtClean="0"/>
              <a:t>” o modelo de perfección. </a:t>
            </a:r>
          </a:p>
          <a:p>
            <a:pPr lvl="1"/>
            <a:r>
              <a:rPr lang="es-ES" dirty="0" smtClean="0"/>
              <a:t>La teoría pitagórica (La gran Teoría) fue aceptada por Platón y seguida por la Antigüedad. Estuvo vigente en la Edad Media y el Renacimiento.</a:t>
            </a:r>
            <a:endParaRPr lang="es-ES" dirty="0"/>
          </a:p>
        </p:txBody>
      </p:sp>
      <p:cxnSp>
        <p:nvCxnSpPr>
          <p:cNvPr id="5" name="Conector recto de flecha 4"/>
          <p:cNvCxnSpPr/>
          <p:nvPr/>
        </p:nvCxnSpPr>
        <p:spPr>
          <a:xfrm>
            <a:off x="3104444" y="1636889"/>
            <a:ext cx="2935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1964267" y="3194756"/>
            <a:ext cx="270933" cy="11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6445956" y="3262489"/>
            <a:ext cx="293511" cy="11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685800" y="3725333"/>
            <a:ext cx="454378" cy="191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9019822" y="3917244"/>
            <a:ext cx="203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V="1">
            <a:off x="5384800" y="4188178"/>
            <a:ext cx="282222" cy="22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6445956" y="4876800"/>
            <a:ext cx="180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4278489" y="5113867"/>
            <a:ext cx="2709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023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22578"/>
            <a:ext cx="10131425" cy="1309511"/>
          </a:xfrm>
        </p:spPr>
        <p:txBody>
          <a:bodyPr/>
          <a:lstStyle/>
          <a:p>
            <a:r>
              <a:rPr lang="es-ES" dirty="0" smtClean="0"/>
              <a:t>La estética </a:t>
            </a:r>
            <a:endParaRPr lang="es-ES" dirty="0"/>
          </a:p>
        </p:txBody>
      </p:sp>
      <p:sp>
        <p:nvSpPr>
          <p:cNvPr id="3" name="Marcador de contenido 2"/>
          <p:cNvSpPr>
            <a:spLocks noGrp="1"/>
          </p:cNvSpPr>
          <p:nvPr>
            <p:ph idx="1"/>
          </p:nvPr>
        </p:nvSpPr>
        <p:spPr>
          <a:xfrm>
            <a:off x="685801" y="1332089"/>
            <a:ext cx="10501488" cy="5012267"/>
          </a:xfrm>
        </p:spPr>
        <p:txBody>
          <a:bodyPr>
            <a:normAutofit fontScale="92500" lnSpcReduction="10000"/>
          </a:bodyPr>
          <a:lstStyle/>
          <a:p>
            <a:pPr marL="0" indent="0">
              <a:buNone/>
            </a:pPr>
            <a:r>
              <a:rPr lang="es-ES" b="1" dirty="0" smtClean="0">
                <a:solidFill>
                  <a:srgbClr val="FF0000"/>
                </a:solidFill>
              </a:rPr>
              <a:t>LA BELLEZA COMO ALGO SUBJETIVO</a:t>
            </a:r>
            <a:r>
              <a:rPr lang="es-ES" dirty="0" smtClean="0"/>
              <a:t> </a:t>
            </a:r>
          </a:p>
          <a:p>
            <a:r>
              <a:rPr lang="es-ES" dirty="0" smtClean="0"/>
              <a:t>En el s</a:t>
            </a:r>
            <a:r>
              <a:rPr lang="es-ES" b="1" dirty="0" smtClean="0">
                <a:solidFill>
                  <a:srgbClr val="00B050"/>
                </a:solidFill>
              </a:rPr>
              <a:t>. SVIII </a:t>
            </a:r>
            <a:r>
              <a:rPr lang="es-ES" dirty="0" smtClean="0"/>
              <a:t>los planteamientos estéticos fueron diferentes y </a:t>
            </a:r>
            <a:r>
              <a:rPr lang="es-ES" b="1" dirty="0" smtClean="0">
                <a:solidFill>
                  <a:srgbClr val="FFC000"/>
                </a:solidFill>
              </a:rPr>
              <a:t>La Gran Teoría entró en crisis</a:t>
            </a:r>
            <a:r>
              <a:rPr lang="es-ES" dirty="0" smtClean="0"/>
              <a:t>.</a:t>
            </a:r>
          </a:p>
          <a:p>
            <a:r>
              <a:rPr lang="es-ES" dirty="0" smtClean="0"/>
              <a:t>Los </a:t>
            </a:r>
            <a:r>
              <a:rPr lang="es-ES" sz="2400" b="1" dirty="0" smtClean="0">
                <a:solidFill>
                  <a:srgbClr val="00B050"/>
                </a:solidFill>
              </a:rPr>
              <a:t>primeros románticos </a:t>
            </a:r>
            <a:r>
              <a:rPr lang="es-ES" dirty="0" smtClean="0"/>
              <a:t>hacían coincidir la belleza en la </a:t>
            </a:r>
            <a:r>
              <a:rPr lang="es-ES" b="1" dirty="0" smtClean="0">
                <a:solidFill>
                  <a:srgbClr val="FFC000"/>
                </a:solidFill>
              </a:rPr>
              <a:t>“vitalidad” y en la “expresión de las emociones”        </a:t>
            </a:r>
            <a:r>
              <a:rPr lang="es-ES" dirty="0" smtClean="0"/>
              <a:t>Para ello, el artista estaba poseído por una </a:t>
            </a:r>
            <a:r>
              <a:rPr lang="es-ES" dirty="0" smtClean="0">
                <a:solidFill>
                  <a:srgbClr val="FFC000"/>
                </a:solidFill>
              </a:rPr>
              <a:t>inspiración</a:t>
            </a:r>
            <a:r>
              <a:rPr lang="es-ES" dirty="0" smtClean="0"/>
              <a:t> que iluminaba y estimulaba la fuerza creadora      esta, no venía de fuera (como en la tradición platónica), sino </a:t>
            </a:r>
            <a:r>
              <a:rPr lang="es-ES" b="1" dirty="0" smtClean="0">
                <a:solidFill>
                  <a:srgbClr val="FFC000"/>
                </a:solidFill>
              </a:rPr>
              <a:t>de dentro </a:t>
            </a:r>
            <a:r>
              <a:rPr lang="es-ES" dirty="0" smtClean="0"/>
              <a:t>(de lo profundo del alma del artista. </a:t>
            </a:r>
          </a:p>
          <a:p>
            <a:r>
              <a:rPr lang="es-ES" dirty="0" smtClean="0"/>
              <a:t>Desde el punto de vista filosófico     se empezó a considerar la belleza como fenómeno subjetivo, como una impresión subjetiva        Hume, por ejemplo, afirmaba que “la belleza no es una cualidad de las cosas mismas, sino que da en la mente que las contempla y, por ello, cada mente recibe una belleza diferente.</a:t>
            </a:r>
          </a:p>
          <a:p>
            <a:r>
              <a:rPr lang="es-ES" sz="2600" b="1" dirty="0" smtClean="0">
                <a:solidFill>
                  <a:srgbClr val="00B050"/>
                </a:solidFill>
              </a:rPr>
              <a:t>Kant</a:t>
            </a:r>
            <a:r>
              <a:rPr lang="es-ES" b="1" dirty="0" smtClean="0">
                <a:solidFill>
                  <a:srgbClr val="00B050"/>
                </a:solidFill>
              </a:rPr>
              <a:t> </a:t>
            </a:r>
            <a:r>
              <a:rPr lang="es-ES" dirty="0" smtClean="0"/>
              <a:t>dio el impulso definitivo a esta </a:t>
            </a:r>
            <a:r>
              <a:rPr lang="es-ES" b="1" dirty="0" smtClean="0">
                <a:solidFill>
                  <a:srgbClr val="FFC000"/>
                </a:solidFill>
              </a:rPr>
              <a:t>definición </a:t>
            </a:r>
            <a:r>
              <a:rPr lang="es-ES" b="1" dirty="0">
                <a:solidFill>
                  <a:srgbClr val="FFC000"/>
                </a:solidFill>
              </a:rPr>
              <a:t>s</a:t>
            </a:r>
            <a:r>
              <a:rPr lang="es-ES" b="1" dirty="0" smtClean="0">
                <a:solidFill>
                  <a:srgbClr val="FFC000"/>
                </a:solidFill>
              </a:rPr>
              <a:t>ubjetiva de belleza</a:t>
            </a:r>
            <a:r>
              <a:rPr lang="es-ES" dirty="0" smtClean="0"/>
              <a:t>, si bien consideraba también que tenía una </a:t>
            </a:r>
            <a:r>
              <a:rPr lang="es-ES" b="1" dirty="0" smtClean="0">
                <a:solidFill>
                  <a:srgbClr val="FFC000"/>
                </a:solidFill>
              </a:rPr>
              <a:t>validez universal        </a:t>
            </a:r>
            <a:r>
              <a:rPr lang="es-ES" dirty="0" smtClean="0"/>
              <a:t>Para él, </a:t>
            </a:r>
            <a:r>
              <a:rPr lang="es-ES" b="1" dirty="0" smtClean="0"/>
              <a:t>el tema central de la filosofía era el estudio de la razón  </a:t>
            </a:r>
            <a:r>
              <a:rPr lang="es-ES" dirty="0" smtClean="0"/>
              <a:t>   </a:t>
            </a:r>
          </a:p>
          <a:p>
            <a:r>
              <a:rPr lang="es-ES" dirty="0" smtClean="0"/>
              <a:t>Escribe </a:t>
            </a:r>
          </a:p>
          <a:p>
            <a:pPr marL="0" indent="0">
              <a:buNone/>
            </a:pPr>
            <a:r>
              <a:rPr lang="es-ES" dirty="0"/>
              <a:t>	</a:t>
            </a:r>
            <a:r>
              <a:rPr lang="es-ES" i="1" dirty="0" smtClean="0"/>
              <a:t>Crítica de la razón pura         </a:t>
            </a:r>
            <a:r>
              <a:rPr lang="es-ES" dirty="0" smtClean="0"/>
              <a:t>analiza la capacidad de conocer que tiene la razón teórica. </a:t>
            </a:r>
            <a:endParaRPr lang="es-ES" i="1" dirty="0" smtClean="0"/>
          </a:p>
          <a:p>
            <a:pPr marL="0" indent="0">
              <a:buNone/>
            </a:pPr>
            <a:r>
              <a:rPr lang="es-ES" i="1" dirty="0"/>
              <a:t>	</a:t>
            </a:r>
            <a:r>
              <a:rPr lang="es-ES" i="1" dirty="0" smtClean="0"/>
              <a:t>Crítica de la razón práctica         </a:t>
            </a:r>
            <a:r>
              <a:rPr lang="es-ES" dirty="0" smtClean="0"/>
              <a:t>busca en la razón el fundamento de la vida moral.</a:t>
            </a:r>
            <a:endParaRPr lang="es-ES" dirty="0"/>
          </a:p>
          <a:p>
            <a:pPr marL="0" indent="0">
              <a:buNone/>
            </a:pPr>
            <a:r>
              <a:rPr lang="es-ES" i="1" dirty="0" smtClean="0"/>
              <a:t>	Crítica del juicio         </a:t>
            </a:r>
            <a:r>
              <a:rPr lang="es-ES" dirty="0" smtClean="0"/>
              <a:t>Estudia la capacidad de estudiar la belleza. </a:t>
            </a:r>
          </a:p>
          <a:p>
            <a:endParaRPr lang="es-ES" dirty="0"/>
          </a:p>
        </p:txBody>
      </p:sp>
      <p:cxnSp>
        <p:nvCxnSpPr>
          <p:cNvPr id="5" name="Conector recto de flecha 4"/>
          <p:cNvCxnSpPr/>
          <p:nvPr/>
        </p:nvCxnSpPr>
        <p:spPr>
          <a:xfrm>
            <a:off x="9900356" y="2573867"/>
            <a:ext cx="180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flipV="1">
            <a:off x="3973689" y="3160889"/>
            <a:ext cx="225778" cy="33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V="1">
            <a:off x="2788356" y="3386667"/>
            <a:ext cx="304800" cy="45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2551289" y="4357511"/>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3330222" y="5023556"/>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V="1">
            <a:off x="3646311" y="5418667"/>
            <a:ext cx="327378" cy="11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2635956" y="5768622"/>
            <a:ext cx="3894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068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2" y="101600"/>
            <a:ext cx="10131425" cy="1456267"/>
          </a:xfrm>
        </p:spPr>
        <p:txBody>
          <a:bodyPr/>
          <a:lstStyle/>
          <a:p>
            <a:r>
              <a:rPr lang="es-ES" dirty="0" smtClean="0"/>
              <a:t>La estética</a:t>
            </a:r>
            <a:endParaRPr lang="es-ES" dirty="0"/>
          </a:p>
        </p:txBody>
      </p:sp>
      <p:sp>
        <p:nvSpPr>
          <p:cNvPr id="3" name="Marcador de contenido 2"/>
          <p:cNvSpPr>
            <a:spLocks noGrp="1"/>
          </p:cNvSpPr>
          <p:nvPr>
            <p:ph idx="1"/>
          </p:nvPr>
        </p:nvSpPr>
        <p:spPr>
          <a:xfrm>
            <a:off x="395111" y="1433688"/>
            <a:ext cx="10680350" cy="4639733"/>
          </a:xfrm>
        </p:spPr>
        <p:txBody>
          <a:bodyPr>
            <a:normAutofit/>
          </a:bodyPr>
          <a:lstStyle/>
          <a:p>
            <a:pPr marL="0" indent="0">
              <a:buNone/>
            </a:pPr>
            <a:r>
              <a:rPr lang="es-ES" b="1" dirty="0" smtClean="0">
                <a:solidFill>
                  <a:srgbClr val="FF0000"/>
                </a:solidFill>
              </a:rPr>
              <a:t>CRISIS DEL CONCEPTO DE BELLEZA</a:t>
            </a:r>
          </a:p>
          <a:p>
            <a:pPr marL="0" indent="0">
              <a:buNone/>
            </a:pPr>
            <a:r>
              <a:rPr lang="es-ES" dirty="0" smtClean="0"/>
              <a:t>A partir del </a:t>
            </a:r>
            <a:r>
              <a:rPr lang="es-ES" sz="2400" b="1" dirty="0" smtClean="0">
                <a:solidFill>
                  <a:srgbClr val="00B050"/>
                </a:solidFill>
              </a:rPr>
              <a:t>s. XIX </a:t>
            </a:r>
            <a:r>
              <a:rPr lang="es-ES" dirty="0" smtClean="0"/>
              <a:t>el concepto de belleza entra en crisis        muchos pensadores sostienen que es imposible elaborar un teoría de la belleza       Lo importante de una obra de arte es la</a:t>
            </a:r>
            <a:r>
              <a:rPr lang="es-ES" b="1" dirty="0" smtClean="0">
                <a:solidFill>
                  <a:srgbClr val="00B050"/>
                </a:solidFill>
              </a:rPr>
              <a:t> impresión estética </a:t>
            </a:r>
            <a:r>
              <a:rPr lang="es-ES" dirty="0" smtClean="0"/>
              <a:t>que produce, no que sea bella      </a:t>
            </a:r>
            <a:r>
              <a:rPr lang="es-ES" b="1" dirty="0" err="1" smtClean="0">
                <a:solidFill>
                  <a:srgbClr val="FFC000"/>
                </a:solidFill>
              </a:rPr>
              <a:t>Apollinaire</a:t>
            </a:r>
            <a:r>
              <a:rPr lang="es-ES" b="1" dirty="0" smtClean="0">
                <a:solidFill>
                  <a:srgbClr val="FFC000"/>
                </a:solidFill>
              </a:rPr>
              <a:t>: “nos gusta tanto la fealdad como la belleza”.</a:t>
            </a:r>
          </a:p>
          <a:p>
            <a:pPr marL="0" indent="0">
              <a:buNone/>
            </a:pPr>
            <a:r>
              <a:rPr lang="es-ES" dirty="0"/>
              <a:t>	</a:t>
            </a:r>
            <a:r>
              <a:rPr lang="es-ES" dirty="0" smtClean="0"/>
              <a:t>	Se piensa, además, que el </a:t>
            </a:r>
            <a:r>
              <a:rPr lang="es-ES" b="1" dirty="0" smtClean="0">
                <a:solidFill>
                  <a:srgbClr val="00B050"/>
                </a:solidFill>
              </a:rPr>
              <a:t>concepto de belleza es ambiguo e impreciso    </a:t>
            </a:r>
            <a:r>
              <a:rPr lang="es-ES" dirty="0" smtClean="0"/>
              <a:t>con él se alude a las cosas más variadas siempre que despierten </a:t>
            </a:r>
            <a:r>
              <a:rPr lang="es-ES" b="1" dirty="0" smtClean="0">
                <a:solidFill>
                  <a:srgbClr val="00B050"/>
                </a:solidFill>
              </a:rPr>
              <a:t>sensación de agrado      </a:t>
            </a:r>
            <a:r>
              <a:rPr lang="es-ES" dirty="0" smtClean="0"/>
              <a:t>decir que algo es bello es simplemente afirmar que agrada.</a:t>
            </a:r>
          </a:p>
          <a:p>
            <a:pPr marL="0" indent="0">
              <a:buNone/>
            </a:pPr>
            <a:r>
              <a:rPr lang="es-ES" dirty="0"/>
              <a:t>	</a:t>
            </a:r>
            <a:r>
              <a:rPr lang="es-ES" dirty="0" smtClean="0"/>
              <a:t>	Otros pensadores dejan de </a:t>
            </a:r>
            <a:r>
              <a:rPr lang="es-ES" b="1" dirty="0" smtClean="0"/>
              <a:t>ver las obras de arte como manifestaciones intemporales del espíritu y buscan en ellas su condicionamiento social y materia</a:t>
            </a:r>
            <a:r>
              <a:rPr lang="es-ES" dirty="0" smtClean="0"/>
              <a:t>l.</a:t>
            </a:r>
          </a:p>
          <a:p>
            <a:pPr marL="0" indent="0">
              <a:buNone/>
            </a:pPr>
            <a:r>
              <a:rPr lang="es-ES" dirty="0"/>
              <a:t>	</a:t>
            </a:r>
            <a:r>
              <a:rPr lang="es-ES" dirty="0" smtClean="0"/>
              <a:t>	En nuestros días las teorías estéticas han tomado </a:t>
            </a:r>
            <a:r>
              <a:rPr lang="es-ES" b="1" dirty="0" smtClean="0">
                <a:solidFill>
                  <a:srgbClr val="00B050"/>
                </a:solidFill>
              </a:rPr>
              <a:t>dos caminos opuestos</a:t>
            </a:r>
            <a:r>
              <a:rPr lang="es-ES" dirty="0" smtClean="0"/>
              <a:t>.</a:t>
            </a:r>
          </a:p>
          <a:p>
            <a:pPr marL="0" indent="0">
              <a:buNone/>
            </a:pPr>
            <a:r>
              <a:rPr lang="es-ES" dirty="0"/>
              <a:t>	</a:t>
            </a:r>
            <a:r>
              <a:rPr lang="es-ES" dirty="0" smtClean="0"/>
              <a:t>	- La</a:t>
            </a:r>
            <a:r>
              <a:rPr lang="es-ES" sz="2400" b="1" dirty="0" smtClean="0">
                <a:solidFill>
                  <a:srgbClr val="00B050"/>
                </a:solidFill>
              </a:rPr>
              <a:t> teoría del arte por el arte      </a:t>
            </a:r>
            <a:r>
              <a:rPr lang="es-ES" dirty="0" smtClean="0"/>
              <a:t>que defiende la autonomía absoluta del arte.</a:t>
            </a:r>
          </a:p>
          <a:p>
            <a:pPr marL="0" indent="0">
              <a:buNone/>
            </a:pPr>
            <a:r>
              <a:rPr lang="es-ES" dirty="0"/>
              <a:t>	</a:t>
            </a:r>
            <a:r>
              <a:rPr lang="es-ES" dirty="0" smtClean="0"/>
              <a:t>	- </a:t>
            </a:r>
            <a:r>
              <a:rPr lang="es-ES" sz="2400" b="1" dirty="0" err="1" smtClean="0">
                <a:solidFill>
                  <a:srgbClr val="00B050"/>
                </a:solidFill>
              </a:rPr>
              <a:t>Sociologismo</a:t>
            </a:r>
            <a:r>
              <a:rPr lang="es-ES" sz="2400" b="1" dirty="0" smtClean="0">
                <a:solidFill>
                  <a:srgbClr val="00B050"/>
                </a:solidFill>
              </a:rPr>
              <a:t> estético o realismo social     </a:t>
            </a:r>
            <a:r>
              <a:rPr lang="es-ES" dirty="0" smtClean="0"/>
              <a:t>que defiende la dependencia social del arte </a:t>
            </a:r>
            <a:endParaRPr lang="es-ES" dirty="0"/>
          </a:p>
        </p:txBody>
      </p:sp>
      <p:cxnSp>
        <p:nvCxnSpPr>
          <p:cNvPr id="5" name="Conector recto de flecha 4"/>
          <p:cNvCxnSpPr/>
          <p:nvPr/>
        </p:nvCxnSpPr>
        <p:spPr>
          <a:xfrm>
            <a:off x="5751514" y="2122311"/>
            <a:ext cx="446086" cy="11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flipV="1">
            <a:off x="3454400" y="2449689"/>
            <a:ext cx="293511" cy="11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1749778" y="2731911"/>
            <a:ext cx="2935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835378" y="2923822"/>
            <a:ext cx="508000" cy="248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835378" y="3883378"/>
            <a:ext cx="462844" cy="225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V="1">
            <a:off x="5046133" y="5215467"/>
            <a:ext cx="338667" cy="11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6479822" y="5734756"/>
            <a:ext cx="304800" cy="11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460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TM03457452[[fn=Celestial]]</Template>
  <TotalTime>4547</TotalTime>
  <Words>1313</Words>
  <Application>Microsoft Office PowerPoint</Application>
  <PresentationFormat>Panorámica</PresentationFormat>
  <Paragraphs>69</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Celestial</vt:lpstr>
      <vt:lpstr>La estética. La realidad desde el arte, la literatura y la música</vt:lpstr>
      <vt:lpstr>La capacidad simbólica del ser humano</vt:lpstr>
      <vt:lpstr>La capacidad simbólica del ser humano</vt:lpstr>
      <vt:lpstr>La capacidad simbólica del ser humano</vt:lpstr>
      <vt:lpstr>Presentación de PowerPoint</vt:lpstr>
      <vt:lpstr>Presentación de PowerPoint</vt:lpstr>
      <vt:lpstr>La estética</vt:lpstr>
      <vt:lpstr>La estética </vt:lpstr>
      <vt:lpstr>La estética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estética. La realidad desde el arte, la literatura y la música</dc:title>
  <dc:creator>Mireya Ferrer de Oya</dc:creator>
  <cp:lastModifiedBy>Mireya Ferrer de Oya</cp:lastModifiedBy>
  <cp:revision>38</cp:revision>
  <dcterms:created xsi:type="dcterms:W3CDTF">2019-04-09T09:19:50Z</dcterms:created>
  <dcterms:modified xsi:type="dcterms:W3CDTF">2019-05-20T11:39:47Z</dcterms:modified>
</cp:coreProperties>
</file>