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1/17/2018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1/17/2018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1/17/2018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1/17/2018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69848" y="1763485"/>
            <a:ext cx="9948672" cy="2704545"/>
          </a:xfrm>
        </p:spPr>
        <p:txBody>
          <a:bodyPr/>
          <a:lstStyle/>
          <a:p>
            <a:r>
              <a:rPr lang="es-ES" sz="8800" dirty="0" smtClean="0"/>
              <a:t>La comunicación y su relación con el lenguaje y la verdad</a:t>
            </a:r>
            <a:endParaRPr lang="es-ES" sz="8800" dirty="0"/>
          </a:p>
        </p:txBody>
      </p:sp>
      <p:sp>
        <p:nvSpPr>
          <p:cNvPr id="3" name="Subtítulo 2"/>
          <p:cNvSpPr>
            <a:spLocks noGrp="1"/>
          </p:cNvSpPr>
          <p:nvPr>
            <p:ph type="subTitle" idx="1"/>
          </p:nvPr>
        </p:nvSpPr>
        <p:spPr>
          <a:xfrm>
            <a:off x="1069848" y="4715692"/>
            <a:ext cx="7891272" cy="1069848"/>
          </a:xfrm>
        </p:spPr>
        <p:txBody>
          <a:bodyPr/>
          <a:lstStyle/>
          <a:p>
            <a:r>
              <a:rPr lang="es-ES" dirty="0" smtClean="0"/>
              <a:t>Tema 4</a:t>
            </a:r>
            <a:endParaRPr lang="es-ES" dirty="0"/>
          </a:p>
        </p:txBody>
      </p:sp>
    </p:spTree>
    <p:extLst>
      <p:ext uri="{BB962C8B-B14F-4D97-AF65-F5344CB8AC3E}">
        <p14:creationId xmlns:p14="http://schemas.microsoft.com/office/powerpoint/2010/main" val="3155987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El animal que tiene palabra</a:t>
            </a:r>
            <a:endParaRPr lang="es-ES" dirty="0"/>
          </a:p>
        </p:txBody>
      </p:sp>
      <p:sp>
        <p:nvSpPr>
          <p:cNvPr id="3" name="Marcador de contenido 2"/>
          <p:cNvSpPr>
            <a:spLocks noGrp="1"/>
          </p:cNvSpPr>
          <p:nvPr>
            <p:ph idx="1"/>
          </p:nvPr>
        </p:nvSpPr>
        <p:spPr>
          <a:xfrm>
            <a:off x="692331" y="1933303"/>
            <a:ext cx="10659292" cy="4702627"/>
          </a:xfrm>
        </p:spPr>
        <p:txBody>
          <a:bodyPr>
            <a:normAutofit/>
          </a:bodyPr>
          <a:lstStyle/>
          <a:p>
            <a:r>
              <a:rPr lang="es-ES" dirty="0" smtClean="0"/>
              <a:t>Los animales que </a:t>
            </a:r>
            <a:r>
              <a:rPr lang="es-ES" i="1" dirty="0" smtClean="0"/>
              <a:t>parece</a:t>
            </a:r>
            <a:r>
              <a:rPr lang="es-ES" dirty="0" smtClean="0"/>
              <a:t> que hablan no lo hace realmente             el ser humano es el único animal que tiene palabra, es decir, que usa </a:t>
            </a:r>
            <a:r>
              <a:rPr lang="es-ES" b="1" dirty="0" smtClean="0">
                <a:solidFill>
                  <a:srgbClr val="FF0000"/>
                </a:solidFill>
              </a:rPr>
              <a:t>símbolos</a:t>
            </a:r>
            <a:r>
              <a:rPr lang="es-ES" dirty="0"/>
              <a:t> </a:t>
            </a:r>
            <a:r>
              <a:rPr lang="es-ES" dirty="0" smtClean="0"/>
              <a:t>lingüísticos para comunicarse (</a:t>
            </a:r>
            <a:r>
              <a:rPr lang="es-ES" b="1" i="1" dirty="0" smtClean="0">
                <a:solidFill>
                  <a:srgbClr val="00B050"/>
                </a:solidFill>
              </a:rPr>
              <a:t>homo </a:t>
            </a:r>
            <a:r>
              <a:rPr lang="es-ES" b="1" i="1" dirty="0" err="1" smtClean="0">
                <a:solidFill>
                  <a:srgbClr val="00B050"/>
                </a:solidFill>
              </a:rPr>
              <a:t>simbolicus</a:t>
            </a:r>
            <a:r>
              <a:rPr lang="es-ES" dirty="0" smtClean="0"/>
              <a:t>).</a:t>
            </a:r>
          </a:p>
          <a:p>
            <a:r>
              <a:rPr lang="es-ES" dirty="0" smtClean="0"/>
              <a:t>El lenguaje humano, tiene al menos 4 características específicas:</a:t>
            </a:r>
          </a:p>
          <a:p>
            <a:pPr marL="0" indent="0">
              <a:buNone/>
            </a:pPr>
            <a:r>
              <a:rPr lang="es-ES" dirty="0"/>
              <a:t>	</a:t>
            </a:r>
            <a:r>
              <a:rPr lang="es-ES" dirty="0" smtClean="0"/>
              <a:t>la </a:t>
            </a:r>
            <a:r>
              <a:rPr lang="es-ES" i="1" dirty="0" smtClean="0">
                <a:solidFill>
                  <a:srgbClr val="00B050"/>
                </a:solidFill>
              </a:rPr>
              <a:t>universalidad semántica        </a:t>
            </a:r>
            <a:r>
              <a:rPr lang="es-ES" dirty="0" smtClean="0"/>
              <a:t>capacidad para referirse a </a:t>
            </a:r>
            <a:r>
              <a:rPr lang="es-ES" b="1" dirty="0" smtClean="0"/>
              <a:t>cualquier realidad </a:t>
            </a:r>
            <a:r>
              <a:rPr lang="es-ES" dirty="0" smtClean="0"/>
              <a:t>(física o mental)</a:t>
            </a:r>
          </a:p>
          <a:p>
            <a:pPr marL="0" indent="0">
              <a:buNone/>
            </a:pPr>
            <a:r>
              <a:rPr lang="es-ES" dirty="0"/>
              <a:t>	</a:t>
            </a:r>
            <a:r>
              <a:rPr lang="es-ES" dirty="0" smtClean="0"/>
              <a:t>la </a:t>
            </a:r>
            <a:r>
              <a:rPr lang="es-ES" i="1" dirty="0" smtClean="0">
                <a:solidFill>
                  <a:srgbClr val="00B050"/>
                </a:solidFill>
              </a:rPr>
              <a:t>productividad</a:t>
            </a:r>
            <a:r>
              <a:rPr lang="es-ES" i="1" dirty="0" smtClean="0"/>
              <a:t>          </a:t>
            </a:r>
            <a:r>
              <a:rPr lang="es-ES" dirty="0" smtClean="0"/>
              <a:t> permite la productividad </a:t>
            </a:r>
            <a:r>
              <a:rPr lang="es-ES" b="1" dirty="0" smtClean="0"/>
              <a:t>sin límite</a:t>
            </a:r>
            <a:r>
              <a:rPr lang="es-ES" dirty="0" smtClean="0"/>
              <a:t> de frases</a:t>
            </a:r>
          </a:p>
          <a:p>
            <a:pPr marL="0" indent="0">
              <a:buNone/>
            </a:pPr>
            <a:r>
              <a:rPr lang="es-ES" dirty="0"/>
              <a:t>	</a:t>
            </a:r>
            <a:r>
              <a:rPr lang="es-ES" dirty="0" smtClean="0"/>
              <a:t>es </a:t>
            </a:r>
            <a:r>
              <a:rPr lang="es-ES" i="1" dirty="0" smtClean="0">
                <a:solidFill>
                  <a:srgbClr val="00B050"/>
                </a:solidFill>
              </a:rPr>
              <a:t>desplazado</a:t>
            </a:r>
            <a:r>
              <a:rPr lang="es-ES" i="1" dirty="0" smtClean="0"/>
              <a:t>           </a:t>
            </a:r>
            <a:r>
              <a:rPr lang="es-ES" b="1" dirty="0" smtClean="0"/>
              <a:t>No es necesario que esté presente el objeto del que se habla </a:t>
            </a:r>
            <a:r>
              <a:rPr lang="es-ES" dirty="0" smtClean="0"/>
              <a:t>para establecer comunicación.</a:t>
            </a:r>
          </a:p>
          <a:p>
            <a:pPr marL="0" indent="0">
              <a:buNone/>
            </a:pPr>
            <a:r>
              <a:rPr lang="es-ES" dirty="0"/>
              <a:t>	</a:t>
            </a:r>
            <a:r>
              <a:rPr lang="es-ES" dirty="0" smtClean="0"/>
              <a:t>está </a:t>
            </a:r>
            <a:r>
              <a:rPr lang="es-ES" i="1" dirty="0" smtClean="0">
                <a:solidFill>
                  <a:srgbClr val="00B050"/>
                </a:solidFill>
              </a:rPr>
              <a:t>vinculado al pensamiento           </a:t>
            </a:r>
            <a:r>
              <a:rPr lang="es-ES" i="1" dirty="0" smtClean="0"/>
              <a:t>y con sus tres operaciones básicas: </a:t>
            </a:r>
            <a:r>
              <a:rPr lang="es-ES" b="1" i="1" dirty="0" smtClean="0"/>
              <a:t>la creación de conceptos</a:t>
            </a:r>
            <a:r>
              <a:rPr lang="es-ES" i="1" dirty="0" smtClean="0"/>
              <a:t>, la </a:t>
            </a:r>
            <a:r>
              <a:rPr lang="es-ES" b="1" i="1" dirty="0" smtClean="0"/>
              <a:t>elaboración de juicios </a:t>
            </a:r>
            <a:r>
              <a:rPr lang="es-ES" i="1" dirty="0" smtClean="0"/>
              <a:t>relacionados con conceptos y la </a:t>
            </a:r>
            <a:r>
              <a:rPr lang="es-ES" b="1" i="1" dirty="0" smtClean="0"/>
              <a:t>construcción de razonamientos</a:t>
            </a:r>
            <a:r>
              <a:rPr lang="es-ES" i="1" dirty="0" smtClean="0"/>
              <a:t> (relacionado con juicios)</a:t>
            </a:r>
            <a:endParaRPr lang="es-ES" i="1" dirty="0"/>
          </a:p>
        </p:txBody>
      </p:sp>
      <p:cxnSp>
        <p:nvCxnSpPr>
          <p:cNvPr id="5" name="Conector recto de flecha 4"/>
          <p:cNvCxnSpPr/>
          <p:nvPr/>
        </p:nvCxnSpPr>
        <p:spPr>
          <a:xfrm>
            <a:off x="7772400" y="2107039"/>
            <a:ext cx="757646"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4807131" y="3526971"/>
            <a:ext cx="3918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flipV="1">
            <a:off x="3670663" y="4232365"/>
            <a:ext cx="60089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a:off x="3435531" y="4689565"/>
            <a:ext cx="5355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a:off x="5199016" y="5368834"/>
            <a:ext cx="5486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5417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275630"/>
            <a:ext cx="10058400" cy="820345"/>
          </a:xfrm>
        </p:spPr>
        <p:txBody>
          <a:bodyPr>
            <a:normAutofit fontScale="90000"/>
          </a:bodyPr>
          <a:lstStyle/>
          <a:p>
            <a:r>
              <a:rPr lang="es-ES" dirty="0" smtClean="0"/>
              <a:t>Pensamiento y lenguaje</a:t>
            </a:r>
            <a:endParaRPr lang="es-ES" dirty="0"/>
          </a:p>
        </p:txBody>
      </p:sp>
      <p:sp>
        <p:nvSpPr>
          <p:cNvPr id="3" name="Marcador de contenido 2"/>
          <p:cNvSpPr>
            <a:spLocks noGrp="1"/>
          </p:cNvSpPr>
          <p:nvPr>
            <p:ph idx="1"/>
          </p:nvPr>
        </p:nvSpPr>
        <p:spPr>
          <a:xfrm>
            <a:off x="640080" y="1280160"/>
            <a:ext cx="10763794" cy="4892040"/>
          </a:xfrm>
        </p:spPr>
        <p:txBody>
          <a:bodyPr>
            <a:normAutofit lnSpcReduction="10000"/>
          </a:bodyPr>
          <a:lstStyle/>
          <a:p>
            <a:r>
              <a:rPr lang="es-ES" dirty="0" smtClean="0"/>
              <a:t>El </a:t>
            </a:r>
            <a:r>
              <a:rPr lang="es-ES" b="1" dirty="0" smtClean="0">
                <a:solidFill>
                  <a:srgbClr val="FF0000"/>
                </a:solidFill>
              </a:rPr>
              <a:t>pensamiento</a:t>
            </a:r>
            <a:r>
              <a:rPr lang="es-ES" dirty="0" smtClean="0"/>
              <a:t> y el </a:t>
            </a:r>
            <a:r>
              <a:rPr lang="es-ES" b="1" dirty="0" smtClean="0">
                <a:solidFill>
                  <a:srgbClr val="FF0000"/>
                </a:solidFill>
              </a:rPr>
              <a:t>lenguaje</a:t>
            </a:r>
            <a:r>
              <a:rPr lang="es-ES" dirty="0" smtClean="0"/>
              <a:t> están </a:t>
            </a:r>
            <a:r>
              <a:rPr lang="es-ES" b="1" dirty="0" smtClean="0"/>
              <a:t>estrechamente relacionados</a:t>
            </a:r>
            <a:r>
              <a:rPr lang="es-ES" dirty="0" smtClean="0"/>
              <a:t>. El </a:t>
            </a:r>
            <a:r>
              <a:rPr lang="es-ES" sz="2800" b="1" dirty="0" smtClean="0">
                <a:solidFill>
                  <a:srgbClr val="00B050"/>
                </a:solidFill>
              </a:rPr>
              <a:t>problema</a:t>
            </a:r>
            <a:r>
              <a:rPr lang="es-ES" dirty="0" smtClean="0"/>
              <a:t> se da cuando se intenta establecer nítidamente </a:t>
            </a:r>
            <a:r>
              <a:rPr lang="es-ES" b="1" dirty="0" smtClean="0"/>
              <a:t>cuál y cómo es su relación. </a:t>
            </a:r>
            <a:r>
              <a:rPr lang="es-ES" dirty="0" smtClean="0"/>
              <a:t>Encontramos</a:t>
            </a:r>
            <a:r>
              <a:rPr lang="es-ES" b="1" dirty="0" smtClean="0"/>
              <a:t> 3 posturas diferentes </a:t>
            </a:r>
            <a:r>
              <a:rPr lang="es-ES" dirty="0" smtClean="0"/>
              <a:t>en síntesis</a:t>
            </a:r>
            <a:r>
              <a:rPr lang="es-ES" b="1" dirty="0" smtClean="0"/>
              <a:t>: </a:t>
            </a:r>
          </a:p>
          <a:p>
            <a:pPr marL="457200" indent="-457200">
              <a:buAutoNum type="alphaLcParenR"/>
            </a:pPr>
            <a:r>
              <a:rPr lang="es-ES" b="1" dirty="0" smtClean="0">
                <a:solidFill>
                  <a:srgbClr val="00B050"/>
                </a:solidFill>
              </a:rPr>
              <a:t>Quienes entienden que el pensamiento es anterior (y más extenso) que el lenguaje          </a:t>
            </a:r>
            <a:r>
              <a:rPr lang="es-ES" dirty="0" smtClean="0"/>
              <a:t>postura más habitual a lo largo de la historia        </a:t>
            </a:r>
            <a:r>
              <a:rPr lang="es-ES" dirty="0" smtClean="0">
                <a:solidFill>
                  <a:srgbClr val="00B050"/>
                </a:solidFill>
              </a:rPr>
              <a:t>El lenguaje es solo la expresión de ideas</a:t>
            </a:r>
            <a:r>
              <a:rPr lang="es-ES" dirty="0" smtClean="0"/>
              <a:t>, un conjunto de símbolos que el ser humano utiliza para expresar las ideas que previamente tiene de los objetos que nombra con el lenguaje      </a:t>
            </a:r>
            <a:r>
              <a:rPr lang="es-ES" dirty="0" smtClean="0">
                <a:solidFill>
                  <a:srgbClr val="00B050"/>
                </a:solidFill>
              </a:rPr>
              <a:t>Locke</a:t>
            </a:r>
            <a:r>
              <a:rPr lang="es-ES" dirty="0" smtClean="0"/>
              <a:t> o </a:t>
            </a:r>
            <a:r>
              <a:rPr lang="es-ES" dirty="0" smtClean="0">
                <a:solidFill>
                  <a:srgbClr val="00B050"/>
                </a:solidFill>
              </a:rPr>
              <a:t>Piaget</a:t>
            </a:r>
            <a:r>
              <a:rPr lang="es-ES" dirty="0" smtClean="0"/>
              <a:t>.</a:t>
            </a:r>
          </a:p>
          <a:p>
            <a:pPr marL="457200" indent="-457200">
              <a:buAutoNum type="alphaLcParenR"/>
            </a:pPr>
            <a:r>
              <a:rPr lang="es-ES" b="1" dirty="0" smtClean="0">
                <a:solidFill>
                  <a:srgbClr val="00B050"/>
                </a:solidFill>
              </a:rPr>
              <a:t>Quienes defienden que el lenguaje es anterior al pensamiento          </a:t>
            </a:r>
            <a:r>
              <a:rPr lang="es-ES" dirty="0" smtClean="0"/>
              <a:t>por este motivo solo sería posible pensar a través del lenguaje (</a:t>
            </a:r>
            <a:r>
              <a:rPr lang="es-ES" b="1" dirty="0" smtClean="0"/>
              <a:t>relativismo lingüístico</a:t>
            </a:r>
            <a:r>
              <a:rPr lang="es-ES" dirty="0" smtClean="0"/>
              <a:t>)    </a:t>
            </a:r>
            <a:r>
              <a:rPr lang="es-ES" dirty="0" smtClean="0">
                <a:solidFill>
                  <a:srgbClr val="00B050"/>
                </a:solidFill>
              </a:rPr>
              <a:t>El pensamiento estaría así determinado por el lenguaje </a:t>
            </a:r>
            <a:r>
              <a:rPr lang="es-ES" dirty="0" smtClean="0"/>
              <a:t>y, en cada comunidad de hablantes sería el lenguaje el que organiza su forma de pensar porque organiza su experiencia (y su forma de entender el mundo)        según esto no hay lenguaje universal ni estructuras mentales universales.</a:t>
            </a:r>
          </a:p>
          <a:p>
            <a:pPr marL="457200" indent="-457200">
              <a:buAutoNum type="alphaLcParenR"/>
            </a:pPr>
            <a:r>
              <a:rPr lang="es-ES" b="1" dirty="0" smtClean="0">
                <a:solidFill>
                  <a:srgbClr val="00B050"/>
                </a:solidFill>
              </a:rPr>
              <a:t>Quienes mantienen que ambos son procesos distintos pero simultáneos  </a:t>
            </a:r>
            <a:r>
              <a:rPr lang="es-ES" dirty="0" smtClean="0"/>
              <a:t>que se influyen mutuamente            hacia los años de edad, ambas se unen como nueva forma de enfrenarse a la realidad: el </a:t>
            </a:r>
            <a:r>
              <a:rPr lang="es-ES" b="1" dirty="0" smtClean="0"/>
              <a:t>pensamiento verbal</a:t>
            </a:r>
            <a:r>
              <a:rPr lang="es-ES" dirty="0" smtClean="0"/>
              <a:t>.</a:t>
            </a:r>
            <a:endParaRPr lang="es-ES" dirty="0"/>
          </a:p>
        </p:txBody>
      </p:sp>
      <p:cxnSp>
        <p:nvCxnSpPr>
          <p:cNvPr id="5" name="Conector recto de flecha 4"/>
          <p:cNvCxnSpPr/>
          <p:nvPr/>
        </p:nvCxnSpPr>
        <p:spPr>
          <a:xfrm>
            <a:off x="2299062" y="2656986"/>
            <a:ext cx="57476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8151222" y="2643924"/>
            <a:ext cx="457200" cy="13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6799217" y="4781005"/>
            <a:ext cx="3396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8974183" y="3866606"/>
            <a:ext cx="54864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V="1">
            <a:off x="9953897" y="3161211"/>
            <a:ext cx="339634" cy="261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3709851" y="5656217"/>
            <a:ext cx="613955" cy="13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40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Los símbolos no lingüísticos</a:t>
            </a:r>
            <a:endParaRPr lang="es-ES" dirty="0"/>
          </a:p>
        </p:txBody>
      </p:sp>
      <p:sp>
        <p:nvSpPr>
          <p:cNvPr id="3" name="Marcador de contenido 2"/>
          <p:cNvSpPr>
            <a:spLocks noGrp="1"/>
          </p:cNvSpPr>
          <p:nvPr>
            <p:ph idx="1"/>
          </p:nvPr>
        </p:nvSpPr>
        <p:spPr/>
        <p:txBody>
          <a:bodyPr>
            <a:normAutofit lnSpcReduction="10000"/>
          </a:bodyPr>
          <a:lstStyle/>
          <a:p>
            <a:r>
              <a:rPr lang="es-ES" dirty="0" smtClean="0"/>
              <a:t>El </a:t>
            </a:r>
            <a:r>
              <a:rPr lang="es-ES" b="1" dirty="0" smtClean="0"/>
              <a:t>lenguaje natural </a:t>
            </a:r>
            <a:r>
              <a:rPr lang="es-ES" dirty="0" smtClean="0"/>
              <a:t>(lenguaje verbal) es un lenguaje simbólico, pero no es el único: </a:t>
            </a:r>
          </a:p>
          <a:p>
            <a:pPr marL="0" indent="0">
              <a:buNone/>
            </a:pPr>
            <a:endParaRPr lang="es-ES" dirty="0" smtClean="0"/>
          </a:p>
          <a:p>
            <a:pPr marL="0" indent="0" algn="ctr">
              <a:buNone/>
            </a:pPr>
            <a:r>
              <a:rPr lang="es-ES" sz="2800" b="1" i="1" dirty="0" smtClean="0">
                <a:solidFill>
                  <a:srgbClr val="FF0000"/>
                </a:solidFill>
              </a:rPr>
              <a:t>los seres humanos no solo usamos los símbolos lingüísticos para comunicarnos.</a:t>
            </a:r>
          </a:p>
          <a:p>
            <a:pPr marL="0" indent="0" algn="ctr">
              <a:buNone/>
            </a:pPr>
            <a:endParaRPr lang="es-ES" sz="2400" b="1" i="1" dirty="0" smtClean="0">
              <a:solidFill>
                <a:srgbClr val="FF0000"/>
              </a:solidFill>
            </a:endParaRPr>
          </a:p>
          <a:p>
            <a:r>
              <a:rPr lang="es-ES" dirty="0" smtClean="0"/>
              <a:t>Además, el ser humano utiliza </a:t>
            </a:r>
            <a:r>
              <a:rPr lang="es-ES" b="1" dirty="0" smtClean="0">
                <a:solidFill>
                  <a:srgbClr val="00B050"/>
                </a:solidFill>
              </a:rPr>
              <a:t>señales</a:t>
            </a:r>
            <a:r>
              <a:rPr lang="es-ES" dirty="0" smtClean="0"/>
              <a:t>, como las de tráfico o </a:t>
            </a:r>
            <a:r>
              <a:rPr lang="es-ES" b="1" dirty="0" smtClean="0">
                <a:solidFill>
                  <a:srgbClr val="00B050"/>
                </a:solidFill>
              </a:rPr>
              <a:t>gestos</a:t>
            </a:r>
            <a:r>
              <a:rPr lang="es-ES" dirty="0" smtClean="0"/>
              <a:t>.</a:t>
            </a:r>
          </a:p>
          <a:p>
            <a:endParaRPr lang="es-ES" dirty="0"/>
          </a:p>
          <a:p>
            <a:pPr marL="0" indent="0" algn="ctr">
              <a:buNone/>
            </a:pPr>
            <a:r>
              <a:rPr lang="es-ES" sz="2800" b="1" i="1" dirty="0" smtClean="0">
                <a:solidFill>
                  <a:srgbClr val="00B050"/>
                </a:solidFill>
              </a:rPr>
              <a:t>Los símbolos nos permiten representar y expresar conceptos muy abstractos.</a:t>
            </a:r>
          </a:p>
          <a:p>
            <a:pPr marL="0" indent="0">
              <a:buNone/>
            </a:pPr>
            <a:endParaRPr lang="es-ES" dirty="0"/>
          </a:p>
          <a:p>
            <a:pPr marL="0" indent="0">
              <a:buNone/>
            </a:pPr>
            <a:endParaRPr lang="es-ES" dirty="0" smtClean="0"/>
          </a:p>
        </p:txBody>
      </p:sp>
      <p:sp>
        <p:nvSpPr>
          <p:cNvPr id="4" name="Flecha abajo 3"/>
          <p:cNvSpPr/>
          <p:nvPr/>
        </p:nvSpPr>
        <p:spPr>
          <a:xfrm>
            <a:off x="4990011" y="2625634"/>
            <a:ext cx="901338" cy="4441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727452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Lógica proposicional</a:t>
            </a:r>
            <a:endParaRPr lang="es-ES" dirty="0"/>
          </a:p>
        </p:txBody>
      </p:sp>
      <p:sp>
        <p:nvSpPr>
          <p:cNvPr id="3" name="Marcador de contenido 2"/>
          <p:cNvSpPr>
            <a:spLocks noGrp="1"/>
          </p:cNvSpPr>
          <p:nvPr>
            <p:ph idx="1"/>
          </p:nvPr>
        </p:nvSpPr>
        <p:spPr/>
        <p:txBody>
          <a:bodyPr/>
          <a:lstStyle/>
          <a:p>
            <a:pPr marL="0" indent="0">
              <a:buNone/>
            </a:pPr>
            <a:r>
              <a:rPr lang="es-ES" b="1" dirty="0" smtClean="0">
                <a:solidFill>
                  <a:srgbClr val="00B050"/>
                </a:solidFill>
              </a:rPr>
              <a:t>EXPLICACIÓN EN AULA</a:t>
            </a:r>
          </a:p>
          <a:p>
            <a:pPr marL="0" indent="0">
              <a:buNone/>
            </a:pPr>
            <a:endParaRPr lang="es-ES" dirty="0"/>
          </a:p>
        </p:txBody>
      </p:sp>
    </p:spTree>
    <p:extLst>
      <p:ext uri="{BB962C8B-B14F-4D97-AF65-F5344CB8AC3E}">
        <p14:creationId xmlns:p14="http://schemas.microsoft.com/office/powerpoint/2010/main" val="7530338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TM03090434[[fn=Madera]]</Template>
  <TotalTime>1033</TotalTime>
  <Words>332</Words>
  <Application>Microsoft Office PowerPoint</Application>
  <PresentationFormat>Panorámica</PresentationFormat>
  <Paragraphs>24</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Rockwell</vt:lpstr>
      <vt:lpstr>Rockwell Condensed</vt:lpstr>
      <vt:lpstr>Wingdings</vt:lpstr>
      <vt:lpstr>Tipo de madera</vt:lpstr>
      <vt:lpstr>La comunicación y su relación con el lenguaje y la verdad</vt:lpstr>
      <vt:lpstr>El animal que tiene palabra</vt:lpstr>
      <vt:lpstr>Pensamiento y lenguaje</vt:lpstr>
      <vt:lpstr>Los símbolos no lingüísticos</vt:lpstr>
      <vt:lpstr>Lógica proposicional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comunicación y su relación con el lenguaje y la verdad</dc:title>
  <dc:creator>Mireya Ferrer de Oya</dc:creator>
  <cp:lastModifiedBy>Mireya Ferrer de Oya</cp:lastModifiedBy>
  <cp:revision>9</cp:revision>
  <dcterms:created xsi:type="dcterms:W3CDTF">2017-11-14T16:14:01Z</dcterms:created>
  <dcterms:modified xsi:type="dcterms:W3CDTF">2018-01-17T09:16:28Z</dcterms:modified>
</cp:coreProperties>
</file>