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9" autoAdjust="0"/>
    <p:restoredTop sz="94660"/>
  </p:normalViewPr>
  <p:slideViewPr>
    <p:cSldViewPr snapToGrid="0">
      <p:cViewPr varScale="1">
        <p:scale>
          <a:sx n="85" d="100"/>
          <a:sy n="85" d="100"/>
        </p:scale>
        <p:origin x="17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1/10/2018</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1/10/2018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DA16AA21-1863-4931-97CB-99D0A168701B}" type="datetimeFigureOut">
              <a:rPr lang="en-US" dirty="0"/>
              <a:t>1/10/2018</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3772C379-9A7C-4C87-A116-CBE9F58B04C5}" type="datetimeFigureOut">
              <a:rPr lang="en-US" dirty="0"/>
              <a:t>1/10/2018</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1/10/2018</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dirty="0" smtClean="0"/>
              <a:t>La ciencia</a:t>
            </a:r>
            <a:endParaRPr lang="es-ES" dirty="0"/>
          </a:p>
        </p:txBody>
      </p:sp>
      <p:sp>
        <p:nvSpPr>
          <p:cNvPr id="3" name="Subtítulo 2"/>
          <p:cNvSpPr>
            <a:spLocks noGrp="1"/>
          </p:cNvSpPr>
          <p:nvPr>
            <p:ph type="subTitle" idx="1"/>
          </p:nvPr>
        </p:nvSpPr>
        <p:spPr/>
        <p:txBody>
          <a:bodyPr/>
          <a:lstStyle/>
          <a:p>
            <a:r>
              <a:rPr lang="es-ES" dirty="0" smtClean="0"/>
              <a:t>Tema 3</a:t>
            </a:r>
            <a:endParaRPr lang="es-ES" dirty="0"/>
          </a:p>
        </p:txBody>
      </p:sp>
    </p:spTree>
    <p:extLst>
      <p:ext uri="{BB962C8B-B14F-4D97-AF65-F5344CB8AC3E}">
        <p14:creationId xmlns:p14="http://schemas.microsoft.com/office/powerpoint/2010/main" val="41348727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9848" y="484632"/>
            <a:ext cx="10046643" cy="873905"/>
          </a:xfrm>
        </p:spPr>
        <p:txBody>
          <a:bodyPr/>
          <a:lstStyle/>
          <a:p>
            <a:r>
              <a:rPr lang="es-ES" dirty="0" smtClean="0"/>
              <a:t>La investigación científica moderna</a:t>
            </a:r>
            <a:endParaRPr lang="es-ES" dirty="0"/>
          </a:p>
        </p:txBody>
      </p:sp>
      <p:sp>
        <p:nvSpPr>
          <p:cNvPr id="3" name="Marcador de contenido 2"/>
          <p:cNvSpPr>
            <a:spLocks noGrp="1"/>
          </p:cNvSpPr>
          <p:nvPr>
            <p:ph idx="1"/>
          </p:nvPr>
        </p:nvSpPr>
        <p:spPr>
          <a:xfrm>
            <a:off x="1069847" y="1463041"/>
            <a:ext cx="10595284" cy="5199016"/>
          </a:xfrm>
        </p:spPr>
        <p:txBody>
          <a:bodyPr>
            <a:normAutofit lnSpcReduction="10000"/>
          </a:bodyPr>
          <a:lstStyle/>
          <a:p>
            <a:r>
              <a:rPr lang="es-ES" dirty="0" smtClean="0"/>
              <a:t>Desde la llamada “revolución científica”, las ciencias que estudian las diferentes parcelas de la realidad son aquellas que utilizan el </a:t>
            </a:r>
            <a:r>
              <a:rPr lang="es-ES" sz="2800" b="1" dirty="0" smtClean="0">
                <a:solidFill>
                  <a:srgbClr val="FF0000"/>
                </a:solidFill>
              </a:rPr>
              <a:t>método experimental</a:t>
            </a:r>
            <a:r>
              <a:rPr lang="es-ES" dirty="0" smtClean="0"/>
              <a:t>, que consta de </a:t>
            </a:r>
            <a:r>
              <a:rPr lang="es-ES" b="1" dirty="0" smtClean="0"/>
              <a:t>4 fases o momentos</a:t>
            </a:r>
            <a:r>
              <a:rPr lang="es-ES" dirty="0" smtClean="0"/>
              <a:t>: </a:t>
            </a:r>
          </a:p>
          <a:p>
            <a:pPr marL="457200" indent="-457200">
              <a:buFont typeface="+mj-lt"/>
              <a:buAutoNum type="arabicPeriod"/>
            </a:pPr>
            <a:endParaRPr lang="es-ES" dirty="0" smtClean="0"/>
          </a:p>
          <a:p>
            <a:pPr marL="457200" indent="-457200">
              <a:buFont typeface="+mj-lt"/>
              <a:buAutoNum type="arabicPeriod"/>
            </a:pPr>
            <a:r>
              <a:rPr lang="es-ES" sz="2800" b="1" dirty="0" smtClean="0">
                <a:solidFill>
                  <a:srgbClr val="00B050"/>
                </a:solidFill>
              </a:rPr>
              <a:t>La observación de hechos</a:t>
            </a:r>
            <a:r>
              <a:rPr lang="es-ES" dirty="0" smtClean="0"/>
              <a:t>: Estas ciencias no se limitan a recolectar hechos, si no </a:t>
            </a:r>
            <a:r>
              <a:rPr lang="es-ES" b="1" dirty="0" smtClean="0"/>
              <a:t>que tratan de explicarlos y de integrarlos en un sistema teórico que sea inteligible</a:t>
            </a:r>
            <a:r>
              <a:rPr lang="es-ES" dirty="0" smtClean="0"/>
              <a:t>: por eso se parte de su observación. Los teóricos actuales de la ciencia, consideran que </a:t>
            </a:r>
            <a:r>
              <a:rPr lang="es-ES" b="1" dirty="0" smtClean="0"/>
              <a:t>la abundancia de hechos es un obstáculo para el progreso </a:t>
            </a:r>
            <a:r>
              <a:rPr lang="es-ES" dirty="0" smtClean="0"/>
              <a:t>científico: son más importantes los </a:t>
            </a:r>
            <a:r>
              <a:rPr lang="es-ES" b="1" dirty="0" smtClean="0"/>
              <a:t>“hechos problemáticos”</a:t>
            </a:r>
            <a:r>
              <a:rPr lang="es-ES" dirty="0" smtClean="0"/>
              <a:t> (los que no son explicados).</a:t>
            </a:r>
          </a:p>
          <a:p>
            <a:pPr marL="457200" indent="-457200">
              <a:buFont typeface="+mj-lt"/>
              <a:buAutoNum type="arabicPeriod"/>
            </a:pPr>
            <a:endParaRPr lang="es-ES" dirty="0" smtClean="0"/>
          </a:p>
          <a:p>
            <a:pPr marL="457200" indent="-457200">
              <a:buFont typeface="+mj-lt"/>
              <a:buAutoNum type="arabicPeriod"/>
            </a:pPr>
            <a:r>
              <a:rPr lang="es-ES" sz="2800" b="1" dirty="0" smtClean="0">
                <a:solidFill>
                  <a:srgbClr val="00B050"/>
                </a:solidFill>
              </a:rPr>
              <a:t>La creación de hipótesis</a:t>
            </a:r>
            <a:r>
              <a:rPr lang="es-ES" dirty="0" smtClean="0"/>
              <a:t>: Las hipótesis son “conjeturas imaginativas”, </a:t>
            </a:r>
            <a:r>
              <a:rPr lang="es-ES" b="1" dirty="0" smtClean="0"/>
              <a:t>“suposiciones” que dan razón a los datos observados,</a:t>
            </a:r>
            <a:r>
              <a:rPr lang="es-ES" dirty="0" smtClean="0"/>
              <a:t> aunque ellas mismas no sean observables. Antes se creía (Bacon) que las hipótesis explicativas de los hechos venían sugeridas espontáneamente por la simple acumulación de los datos observados. Ahora se piensa que </a:t>
            </a:r>
            <a:r>
              <a:rPr lang="es-ES" b="1" dirty="0" smtClean="0"/>
              <a:t>las explicaciones a los hechos no se encuentran a la vista, es necesario imaginarlas, suponerlas, antes de descubrirlas.</a:t>
            </a:r>
          </a:p>
          <a:p>
            <a:pPr marL="457200" indent="-457200">
              <a:buFont typeface="+mj-lt"/>
              <a:buAutoNum type="arabicPeriod"/>
            </a:pPr>
            <a:endParaRPr lang="es-ES" dirty="0"/>
          </a:p>
        </p:txBody>
      </p:sp>
    </p:spTree>
    <p:extLst>
      <p:ext uri="{BB962C8B-B14F-4D97-AF65-F5344CB8AC3E}">
        <p14:creationId xmlns:p14="http://schemas.microsoft.com/office/powerpoint/2010/main" val="673352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Método experimental</a:t>
            </a:r>
            <a:endParaRPr lang="es-ES" dirty="0"/>
          </a:p>
        </p:txBody>
      </p:sp>
      <p:sp>
        <p:nvSpPr>
          <p:cNvPr id="3" name="Marcador de contenido 2"/>
          <p:cNvSpPr>
            <a:spLocks noGrp="1"/>
          </p:cNvSpPr>
          <p:nvPr>
            <p:ph idx="1"/>
          </p:nvPr>
        </p:nvSpPr>
        <p:spPr>
          <a:xfrm>
            <a:off x="783771" y="2121408"/>
            <a:ext cx="10344477" cy="4553712"/>
          </a:xfrm>
        </p:spPr>
        <p:txBody>
          <a:bodyPr/>
          <a:lstStyle/>
          <a:p>
            <a:pPr marL="457200" indent="-457200">
              <a:buFont typeface="+mj-lt"/>
              <a:buAutoNum type="arabicPeriod" startAt="3"/>
            </a:pPr>
            <a:r>
              <a:rPr lang="es-ES" sz="2800" b="1" dirty="0" smtClean="0">
                <a:solidFill>
                  <a:srgbClr val="00B050"/>
                </a:solidFill>
              </a:rPr>
              <a:t>La aplicación de sistemas matemáticos</a:t>
            </a:r>
            <a:r>
              <a:rPr lang="es-ES" dirty="0" smtClean="0"/>
              <a:t>:  Tras la creación de la hipótesis, es necesario desarrollarla aplicándole un sistema matemático. Esta es </a:t>
            </a:r>
            <a:r>
              <a:rPr lang="es-ES" b="1" dirty="0" smtClean="0"/>
              <a:t>la única manera de conocer de manera explícita, las consecuencias que tenía implícitamente. </a:t>
            </a:r>
            <a:r>
              <a:rPr lang="es-ES" dirty="0" smtClean="0"/>
              <a:t>Con esta aplicación, se posibilita dos tipos de comprobaciones distintas:</a:t>
            </a:r>
          </a:p>
          <a:p>
            <a:pPr marL="0" indent="0">
              <a:buNone/>
            </a:pPr>
            <a:r>
              <a:rPr lang="es-ES" dirty="0"/>
              <a:t>	</a:t>
            </a:r>
            <a:r>
              <a:rPr lang="es-ES" b="1" dirty="0" smtClean="0"/>
              <a:t>- poder ver si todos los hechos observados de los que se partía, quedan efectivamente explicados por la hipótesis, al encontrarse entre sus conclusiones lógicas.</a:t>
            </a:r>
          </a:p>
          <a:p>
            <a:pPr marL="0" indent="0">
              <a:buNone/>
            </a:pPr>
            <a:r>
              <a:rPr lang="es-ES" b="1" dirty="0"/>
              <a:t>	</a:t>
            </a:r>
            <a:r>
              <a:rPr lang="es-ES" b="1" dirty="0" smtClean="0"/>
              <a:t>- poder ver s hay nuevos hechos, que no han sido aun observados pero que, al ser también consecuencia de la hipótesis, es necesario que se den también para que las hipótesis tengas valor.</a:t>
            </a:r>
          </a:p>
          <a:p>
            <a:pPr marL="0" indent="0">
              <a:buNone/>
            </a:pPr>
            <a:r>
              <a:rPr lang="es-ES" dirty="0" smtClean="0">
                <a:solidFill>
                  <a:srgbClr val="00B050"/>
                </a:solidFill>
              </a:rPr>
              <a:t> 	 (Ej. Pág. 50)</a:t>
            </a:r>
            <a:endParaRPr lang="es-ES" dirty="0">
              <a:solidFill>
                <a:srgbClr val="00B050"/>
              </a:solidFill>
            </a:endParaRPr>
          </a:p>
        </p:txBody>
      </p:sp>
    </p:spTree>
    <p:extLst>
      <p:ext uri="{BB962C8B-B14F-4D97-AF65-F5344CB8AC3E}">
        <p14:creationId xmlns:p14="http://schemas.microsoft.com/office/powerpoint/2010/main" val="3894874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09690" y="314815"/>
            <a:ext cx="9811512" cy="834717"/>
          </a:xfrm>
        </p:spPr>
        <p:txBody>
          <a:bodyPr/>
          <a:lstStyle/>
          <a:p>
            <a:r>
              <a:rPr lang="es-ES" dirty="0" smtClean="0"/>
              <a:t>Método experimental</a:t>
            </a:r>
            <a:endParaRPr lang="es-ES" dirty="0"/>
          </a:p>
        </p:txBody>
      </p:sp>
      <p:sp>
        <p:nvSpPr>
          <p:cNvPr id="3" name="Marcador de contenido 2"/>
          <p:cNvSpPr>
            <a:spLocks noGrp="1"/>
          </p:cNvSpPr>
          <p:nvPr>
            <p:ph idx="1"/>
          </p:nvPr>
        </p:nvSpPr>
        <p:spPr>
          <a:xfrm>
            <a:off x="822960" y="1149532"/>
            <a:ext cx="10345783" cy="5538651"/>
          </a:xfrm>
        </p:spPr>
        <p:txBody>
          <a:bodyPr>
            <a:normAutofit fontScale="92500" lnSpcReduction="20000"/>
          </a:bodyPr>
          <a:lstStyle/>
          <a:p>
            <a:pPr marL="514350" indent="-514350">
              <a:buFont typeface="+mj-lt"/>
              <a:buAutoNum type="arabicPeriod" startAt="4"/>
            </a:pPr>
            <a:r>
              <a:rPr lang="es-ES" sz="2800" b="1" dirty="0" smtClean="0">
                <a:solidFill>
                  <a:srgbClr val="00B050"/>
                </a:solidFill>
              </a:rPr>
              <a:t>La experimentación</a:t>
            </a:r>
            <a:r>
              <a:rPr lang="es-ES" dirty="0" smtClean="0"/>
              <a:t>:  Para poder tener validez científica, </a:t>
            </a:r>
            <a:r>
              <a:rPr lang="es-ES" b="1" dirty="0" smtClean="0"/>
              <a:t>las hipótesis necesitan ser confirmadas por la experiencia</a:t>
            </a:r>
            <a:r>
              <a:rPr lang="es-ES" dirty="0" smtClean="0"/>
              <a:t>; se necesita saber si lo que se ha </a:t>
            </a:r>
            <a:r>
              <a:rPr lang="es-ES" b="1" dirty="0" smtClean="0"/>
              <a:t>previsto se da en la realidad</a:t>
            </a:r>
            <a:r>
              <a:rPr lang="es-ES" dirty="0" smtClean="0"/>
              <a:t>: esto es la </a:t>
            </a:r>
            <a:r>
              <a:rPr lang="es-ES" b="1" dirty="0" smtClean="0"/>
              <a:t>verificación</a:t>
            </a:r>
            <a:r>
              <a:rPr lang="es-ES" dirty="0" smtClean="0"/>
              <a:t>. Así, las hipótesis no solo tienen un papel teórico, también tienen un </a:t>
            </a:r>
            <a:r>
              <a:rPr lang="es-ES" b="1" dirty="0" smtClean="0"/>
              <a:t>papel práctico (dirigir el experimento que las ha de juzgar). </a:t>
            </a:r>
            <a:r>
              <a:rPr lang="es-ES" dirty="0" smtClean="0"/>
              <a:t>Al contrastar las consecuencias de las hipótesis con lo que ocurre en la realidad se pueden plantear tres situaciones: </a:t>
            </a:r>
          </a:p>
          <a:p>
            <a:pPr marL="0" indent="0">
              <a:buNone/>
            </a:pPr>
            <a:r>
              <a:rPr lang="es-ES" dirty="0"/>
              <a:t>	</a:t>
            </a:r>
            <a:r>
              <a:rPr lang="es-ES" dirty="0" smtClean="0"/>
              <a:t>- </a:t>
            </a:r>
            <a:r>
              <a:rPr lang="es-ES" dirty="0" smtClean="0">
                <a:solidFill>
                  <a:srgbClr val="00B050"/>
                </a:solidFill>
              </a:rPr>
              <a:t>La experimentación confirma la hipótesis</a:t>
            </a:r>
            <a:r>
              <a:rPr lang="es-ES" dirty="0" smtClean="0"/>
              <a:t>: se demuestra que se dan en la realidad los hechos descubiertos como necesarios al desarrollarlos lógicamente. En este caso la hipótesis se convierte en ley científica y tiene validez mientras no se encuentren hechos que la contradigan.</a:t>
            </a:r>
          </a:p>
          <a:p>
            <a:pPr marL="0" indent="0">
              <a:buNone/>
            </a:pPr>
            <a:r>
              <a:rPr lang="es-ES" dirty="0"/>
              <a:t>	</a:t>
            </a:r>
            <a:r>
              <a:rPr lang="es-ES" dirty="0" smtClean="0"/>
              <a:t>- </a:t>
            </a:r>
            <a:r>
              <a:rPr lang="es-ES" dirty="0" smtClean="0">
                <a:solidFill>
                  <a:srgbClr val="00B050"/>
                </a:solidFill>
              </a:rPr>
              <a:t>La experimentación refuta los hechos</a:t>
            </a:r>
            <a:r>
              <a:rPr lang="es-ES" dirty="0" smtClean="0"/>
              <a:t>: es necesario aquí abandonar la hipótesis y sustituirla por otra, si las condiciones han sido las adecuadas. También puede construirse hipótesis </a:t>
            </a:r>
            <a:r>
              <a:rPr lang="es-ES" i="1" dirty="0" smtClean="0"/>
              <a:t>ad hoc</a:t>
            </a:r>
            <a:r>
              <a:rPr lang="es-ES" dirty="0" smtClean="0"/>
              <a:t>.</a:t>
            </a:r>
          </a:p>
          <a:p>
            <a:pPr marL="0" indent="0">
              <a:buNone/>
            </a:pPr>
            <a:r>
              <a:rPr lang="es-ES" dirty="0"/>
              <a:t> </a:t>
            </a:r>
            <a:r>
              <a:rPr lang="es-ES" dirty="0" smtClean="0"/>
              <a:t>	- </a:t>
            </a:r>
            <a:r>
              <a:rPr lang="es-ES" dirty="0" smtClean="0">
                <a:solidFill>
                  <a:srgbClr val="00B050"/>
                </a:solidFill>
              </a:rPr>
              <a:t>No es posible confirmar, ni directa ni indirectamente, las consecuencias de la hipótesis, por carecer de medios técnicos</a:t>
            </a:r>
            <a:r>
              <a:rPr lang="es-ES" dirty="0" smtClean="0"/>
              <a:t>: en este caso los científicos plantean posturas distintas.</a:t>
            </a:r>
          </a:p>
          <a:p>
            <a:pPr marL="0" indent="0">
              <a:buNone/>
            </a:pPr>
            <a:endParaRPr lang="es-ES" dirty="0" smtClean="0"/>
          </a:p>
          <a:p>
            <a:pPr marL="0" indent="0">
              <a:buNone/>
            </a:pPr>
            <a:r>
              <a:rPr lang="es-ES" b="1" dirty="0" smtClean="0"/>
              <a:t>Las </a:t>
            </a:r>
            <a:r>
              <a:rPr lang="es-ES" b="1" dirty="0" smtClean="0">
                <a:solidFill>
                  <a:srgbClr val="FF0000"/>
                </a:solidFill>
              </a:rPr>
              <a:t>leyes científicas </a:t>
            </a:r>
            <a:r>
              <a:rPr lang="es-ES" b="1" dirty="0" smtClean="0"/>
              <a:t>que se refieren a un mismo objeto, una vez establecidas, constituyen una </a:t>
            </a:r>
            <a:r>
              <a:rPr lang="es-ES" b="1" dirty="0" smtClean="0">
                <a:solidFill>
                  <a:srgbClr val="FF0000"/>
                </a:solidFill>
              </a:rPr>
              <a:t>teoría científica</a:t>
            </a:r>
            <a:r>
              <a:rPr lang="es-ES" b="1" dirty="0" smtClean="0"/>
              <a:t>. El proceso es el mismo que para las leyes, pero se realiza en un plano superior.</a:t>
            </a:r>
          </a:p>
          <a:p>
            <a:pPr marL="0" indent="0">
              <a:buNone/>
            </a:pPr>
            <a:endParaRPr lang="es-ES" dirty="0"/>
          </a:p>
        </p:txBody>
      </p:sp>
      <p:sp>
        <p:nvSpPr>
          <p:cNvPr id="4" name="Flecha abajo 3"/>
          <p:cNvSpPr/>
          <p:nvPr/>
        </p:nvSpPr>
        <p:spPr>
          <a:xfrm>
            <a:off x="4885509" y="4820194"/>
            <a:ext cx="1541417" cy="50945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899043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solidFill>
                  <a:srgbClr val="0070C0"/>
                </a:solidFill>
              </a:rPr>
              <a:t>Preparación de debate:</a:t>
            </a:r>
            <a:endParaRPr lang="es-ES" dirty="0"/>
          </a:p>
        </p:txBody>
      </p:sp>
      <p:sp>
        <p:nvSpPr>
          <p:cNvPr id="3" name="Marcador de contenido 2"/>
          <p:cNvSpPr>
            <a:spLocks noGrp="1"/>
          </p:cNvSpPr>
          <p:nvPr>
            <p:ph idx="1"/>
          </p:nvPr>
        </p:nvSpPr>
        <p:spPr/>
        <p:txBody>
          <a:bodyPr>
            <a:normAutofit fontScale="77500" lnSpcReduction="20000"/>
          </a:bodyPr>
          <a:lstStyle/>
          <a:p>
            <a:pPr>
              <a:buNone/>
            </a:pPr>
            <a:r>
              <a:rPr lang="es-ES" sz="3800" b="1" dirty="0">
                <a:solidFill>
                  <a:srgbClr val="FF0000"/>
                </a:solidFill>
              </a:rPr>
              <a:t>1) Formación de 4 grupos de 4 personas</a:t>
            </a:r>
            <a:endParaRPr lang="es-ES" sz="3800" b="1" dirty="0"/>
          </a:p>
          <a:p>
            <a:r>
              <a:rPr lang="es-ES" b="1" dirty="0">
                <a:solidFill>
                  <a:srgbClr val="7030A0"/>
                </a:solidFill>
              </a:rPr>
              <a:t>Grupos A y B </a:t>
            </a:r>
            <a:r>
              <a:rPr lang="es-ES" dirty="0"/>
              <a:t>(Argumentos a favor/ en contra </a:t>
            </a:r>
            <a:r>
              <a:rPr lang="es-ES" b="1" dirty="0">
                <a:solidFill>
                  <a:srgbClr val="00B050"/>
                </a:solidFill>
              </a:rPr>
              <a:t>experimentación animal</a:t>
            </a:r>
            <a:r>
              <a:rPr lang="es-ES" dirty="0"/>
              <a:t>).</a:t>
            </a:r>
          </a:p>
          <a:p>
            <a:r>
              <a:rPr lang="es-ES" b="1" dirty="0">
                <a:solidFill>
                  <a:srgbClr val="7030A0"/>
                </a:solidFill>
              </a:rPr>
              <a:t>Grupo C  </a:t>
            </a:r>
            <a:r>
              <a:rPr lang="es-ES" dirty="0"/>
              <a:t>(Argumentos a favor / En contra de los </a:t>
            </a:r>
            <a:r>
              <a:rPr lang="es-ES" b="1" dirty="0">
                <a:solidFill>
                  <a:srgbClr val="00B050"/>
                </a:solidFill>
              </a:rPr>
              <a:t>toros –Bous </a:t>
            </a:r>
            <a:r>
              <a:rPr lang="es-ES" b="1" dirty="0" err="1">
                <a:solidFill>
                  <a:srgbClr val="00B050"/>
                </a:solidFill>
              </a:rPr>
              <a:t>embolats</a:t>
            </a:r>
            <a:r>
              <a:rPr lang="es-ES" b="1" dirty="0">
                <a:solidFill>
                  <a:srgbClr val="00B050"/>
                </a:solidFill>
              </a:rPr>
              <a:t>, Toro de la Vega-</a:t>
            </a:r>
            <a:r>
              <a:rPr lang="es-ES" dirty="0">
                <a:solidFill>
                  <a:srgbClr val="00B050"/>
                </a:solidFill>
              </a:rPr>
              <a:t>).</a:t>
            </a:r>
          </a:p>
          <a:p>
            <a:r>
              <a:rPr lang="es-ES" b="1" dirty="0">
                <a:solidFill>
                  <a:srgbClr val="7030A0"/>
                </a:solidFill>
              </a:rPr>
              <a:t>Grupo D </a:t>
            </a:r>
            <a:r>
              <a:rPr lang="es-ES" dirty="0"/>
              <a:t>(Argumentos a favor / En contra de </a:t>
            </a:r>
            <a:r>
              <a:rPr lang="es-ES" b="1" dirty="0">
                <a:solidFill>
                  <a:srgbClr val="00B050"/>
                </a:solidFill>
              </a:rPr>
              <a:t>comer animales –</a:t>
            </a:r>
            <a:r>
              <a:rPr lang="es-ES" b="1" dirty="0" err="1">
                <a:solidFill>
                  <a:srgbClr val="00B050"/>
                </a:solidFill>
              </a:rPr>
              <a:t>carnivorismo</a:t>
            </a:r>
            <a:r>
              <a:rPr lang="es-ES" b="1" dirty="0">
                <a:solidFill>
                  <a:srgbClr val="00B050"/>
                </a:solidFill>
              </a:rPr>
              <a:t>/vegetarianismo</a:t>
            </a:r>
            <a:r>
              <a:rPr lang="es-ES" dirty="0">
                <a:solidFill>
                  <a:srgbClr val="00B050"/>
                </a:solidFill>
              </a:rPr>
              <a:t>).</a:t>
            </a:r>
          </a:p>
          <a:p>
            <a:endParaRPr lang="es-ES" dirty="0">
              <a:solidFill>
                <a:srgbClr val="00B050"/>
              </a:solidFill>
            </a:endParaRPr>
          </a:p>
          <a:p>
            <a:pPr>
              <a:buNone/>
            </a:pPr>
            <a:r>
              <a:rPr lang="es-ES" b="1" dirty="0">
                <a:solidFill>
                  <a:srgbClr val="FF0000"/>
                </a:solidFill>
              </a:rPr>
              <a:t>* </a:t>
            </a:r>
            <a:r>
              <a:rPr lang="es-ES" b="1" dirty="0">
                <a:solidFill>
                  <a:srgbClr val="0070C0"/>
                </a:solidFill>
              </a:rPr>
              <a:t>Dos personas de cada grupo </a:t>
            </a:r>
            <a:r>
              <a:rPr lang="es-ES" b="1" dirty="0">
                <a:solidFill>
                  <a:srgbClr val="FF0000"/>
                </a:solidFill>
              </a:rPr>
              <a:t>se encargarán de los </a:t>
            </a:r>
            <a:r>
              <a:rPr lang="es-ES" b="1" dirty="0">
                <a:solidFill>
                  <a:srgbClr val="0070C0"/>
                </a:solidFill>
              </a:rPr>
              <a:t>argumentos a favor </a:t>
            </a:r>
            <a:r>
              <a:rPr lang="es-ES" b="1" dirty="0">
                <a:solidFill>
                  <a:srgbClr val="FF0000"/>
                </a:solidFill>
              </a:rPr>
              <a:t>y las otras dos, de los </a:t>
            </a:r>
            <a:r>
              <a:rPr lang="es-ES" b="1" dirty="0">
                <a:solidFill>
                  <a:srgbClr val="0070C0"/>
                </a:solidFill>
              </a:rPr>
              <a:t>argumentos en contra.</a:t>
            </a:r>
          </a:p>
          <a:p>
            <a:pPr>
              <a:buNone/>
            </a:pPr>
            <a:r>
              <a:rPr lang="es-ES" b="1" dirty="0">
                <a:solidFill>
                  <a:srgbClr val="FF0000"/>
                </a:solidFill>
              </a:rPr>
              <a:t>*Las personas que estén más a favor han de ser las que piensen en argumentos en contra, y viceversa.</a:t>
            </a:r>
          </a:p>
          <a:p>
            <a:pPr>
              <a:buNone/>
            </a:pPr>
            <a:r>
              <a:rPr lang="es-ES" b="1" dirty="0">
                <a:solidFill>
                  <a:srgbClr val="FF0000"/>
                </a:solidFill>
              </a:rPr>
              <a:t>*</a:t>
            </a:r>
            <a:r>
              <a:rPr lang="es-ES" b="1" dirty="0">
                <a:solidFill>
                  <a:srgbClr val="0070C0"/>
                </a:solidFill>
              </a:rPr>
              <a:t>Escribimos</a:t>
            </a:r>
            <a:r>
              <a:rPr lang="es-ES" b="1" dirty="0">
                <a:solidFill>
                  <a:srgbClr val="FF0000"/>
                </a:solidFill>
              </a:rPr>
              <a:t> en una hoja los </a:t>
            </a:r>
            <a:r>
              <a:rPr lang="es-ES" b="1" dirty="0">
                <a:solidFill>
                  <a:srgbClr val="0070C0"/>
                </a:solidFill>
              </a:rPr>
              <a:t>argumentos.</a:t>
            </a:r>
          </a:p>
          <a:p>
            <a:pPr>
              <a:buNone/>
            </a:pPr>
            <a:endParaRPr lang="es-ES" b="1" dirty="0">
              <a:solidFill>
                <a:srgbClr val="FF0000"/>
              </a:solidFill>
            </a:endParaRPr>
          </a:p>
          <a:p>
            <a:pPr>
              <a:buNone/>
            </a:pPr>
            <a:r>
              <a:rPr lang="es-ES" b="1" dirty="0">
                <a:solidFill>
                  <a:srgbClr val="FF0000"/>
                </a:solidFill>
              </a:rPr>
              <a:t>*Elaboramos una </a:t>
            </a:r>
            <a:r>
              <a:rPr lang="es-ES" b="1" dirty="0">
                <a:solidFill>
                  <a:srgbClr val="0070C0"/>
                </a:solidFill>
              </a:rPr>
              <a:t>reflexión personal argumentada </a:t>
            </a:r>
            <a:r>
              <a:rPr lang="es-ES" b="1" dirty="0">
                <a:solidFill>
                  <a:srgbClr val="FF0000"/>
                </a:solidFill>
              </a:rPr>
              <a:t>sobre el tema que nos haya tocado </a:t>
            </a:r>
            <a:r>
              <a:rPr lang="es-ES" b="1" dirty="0">
                <a:solidFill>
                  <a:srgbClr val="00B050"/>
                </a:solidFill>
              </a:rPr>
              <a:t>(el debate tendrá lugar en la próxima clase).</a:t>
            </a:r>
          </a:p>
          <a:p>
            <a:endParaRPr lang="es-ES" dirty="0"/>
          </a:p>
        </p:txBody>
      </p:sp>
    </p:spTree>
    <p:extLst>
      <p:ext uri="{BB962C8B-B14F-4D97-AF65-F5344CB8AC3E}">
        <p14:creationId xmlns:p14="http://schemas.microsoft.com/office/powerpoint/2010/main" val="1928067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9848" y="484632"/>
            <a:ext cx="9981329" cy="1095974"/>
          </a:xfrm>
        </p:spPr>
        <p:txBody>
          <a:bodyPr/>
          <a:lstStyle/>
          <a:p>
            <a:r>
              <a:rPr lang="es-ES" dirty="0" smtClean="0"/>
              <a:t>El conocimiento científico</a:t>
            </a:r>
            <a:endParaRPr lang="es-ES" dirty="0"/>
          </a:p>
        </p:txBody>
      </p:sp>
      <p:sp>
        <p:nvSpPr>
          <p:cNvPr id="3" name="Marcador de contenido 2"/>
          <p:cNvSpPr>
            <a:spLocks noGrp="1"/>
          </p:cNvSpPr>
          <p:nvPr>
            <p:ph idx="1"/>
          </p:nvPr>
        </p:nvSpPr>
        <p:spPr>
          <a:xfrm>
            <a:off x="1069848" y="1580606"/>
            <a:ext cx="10477718" cy="4591594"/>
          </a:xfrm>
        </p:spPr>
        <p:txBody>
          <a:bodyPr>
            <a:normAutofit lnSpcReduction="10000"/>
          </a:bodyPr>
          <a:lstStyle/>
          <a:p>
            <a:r>
              <a:rPr lang="es-ES" b="1" dirty="0" smtClean="0">
                <a:solidFill>
                  <a:srgbClr val="FF0000"/>
                </a:solidFill>
              </a:rPr>
              <a:t>Aristóteles</a:t>
            </a:r>
            <a:r>
              <a:rPr lang="es-ES" dirty="0" smtClean="0"/>
              <a:t>. </a:t>
            </a:r>
            <a:r>
              <a:rPr lang="es-ES" dirty="0" smtClean="0">
                <a:solidFill>
                  <a:srgbClr val="00B050"/>
                </a:solidFill>
              </a:rPr>
              <a:t>Ciencia</a:t>
            </a:r>
            <a:r>
              <a:rPr lang="es-ES" dirty="0" smtClean="0"/>
              <a:t>          conocimiento </a:t>
            </a:r>
            <a:r>
              <a:rPr lang="es-ES" i="1" dirty="0" smtClean="0"/>
              <a:t>de las cosas por su causa</a:t>
            </a:r>
          </a:p>
          <a:p>
            <a:r>
              <a:rPr lang="es-ES" dirty="0" smtClean="0"/>
              <a:t>Así, el </a:t>
            </a:r>
            <a:r>
              <a:rPr lang="es-ES" b="1" dirty="0" smtClean="0"/>
              <a:t>conocimiento vulgar </a:t>
            </a:r>
            <a:r>
              <a:rPr lang="es-ES" dirty="0" smtClean="0"/>
              <a:t>se limita a estudiar los </a:t>
            </a:r>
            <a:r>
              <a:rPr lang="es-ES" dirty="0" smtClean="0">
                <a:solidFill>
                  <a:srgbClr val="00B050"/>
                </a:solidFill>
              </a:rPr>
              <a:t>hechos</a:t>
            </a:r>
            <a:r>
              <a:rPr lang="es-ES" dirty="0" smtClean="0"/>
              <a:t>, la </a:t>
            </a:r>
            <a:r>
              <a:rPr lang="es-ES" b="1" dirty="0" smtClean="0"/>
              <a:t>ciencia </a:t>
            </a:r>
            <a:r>
              <a:rPr lang="es-ES" dirty="0" smtClean="0"/>
              <a:t>también descubre las </a:t>
            </a:r>
            <a:r>
              <a:rPr lang="es-ES" dirty="0" smtClean="0">
                <a:solidFill>
                  <a:srgbClr val="00B050"/>
                </a:solidFill>
              </a:rPr>
              <a:t>causas </a:t>
            </a:r>
            <a:r>
              <a:rPr lang="es-ES" b="1" i="1" dirty="0" smtClean="0"/>
              <a:t>(la realidad que con su acción produce la aparición o modificación de otra realidad).</a:t>
            </a:r>
          </a:p>
          <a:p>
            <a:endParaRPr lang="es-ES" b="1" i="1" dirty="0"/>
          </a:p>
          <a:p>
            <a:r>
              <a:rPr lang="es-ES" b="1" dirty="0" smtClean="0">
                <a:solidFill>
                  <a:srgbClr val="FF0000"/>
                </a:solidFill>
              </a:rPr>
              <a:t>Actualidad</a:t>
            </a:r>
            <a:r>
              <a:rPr lang="es-ES" b="1" i="1" dirty="0" smtClean="0"/>
              <a:t> </a:t>
            </a:r>
            <a:r>
              <a:rPr lang="es-ES" dirty="0" smtClean="0"/>
              <a:t>(tras la crítica empirista al concepto de causa)        </a:t>
            </a:r>
            <a:r>
              <a:rPr lang="es-ES" b="1" dirty="0" smtClean="0">
                <a:solidFill>
                  <a:srgbClr val="00B050"/>
                </a:solidFill>
              </a:rPr>
              <a:t>ciencia</a:t>
            </a:r>
            <a:r>
              <a:rPr lang="es-ES" b="1" i="1" dirty="0" smtClean="0"/>
              <a:t>: conjunto de conocimientos que se refieren al mismo objeto y están relacionados entre sí sistemáticamente.</a:t>
            </a:r>
          </a:p>
          <a:p>
            <a:endParaRPr lang="es-ES" b="1" i="1" dirty="0"/>
          </a:p>
          <a:p>
            <a:r>
              <a:rPr lang="es-ES" b="1" dirty="0" smtClean="0">
                <a:solidFill>
                  <a:srgbClr val="FF0000"/>
                </a:solidFill>
              </a:rPr>
              <a:t>Conocimientos científicos</a:t>
            </a:r>
            <a:r>
              <a:rPr lang="es-ES" b="1" i="1" dirty="0" smtClean="0"/>
              <a:t>: se adquieren </a:t>
            </a:r>
            <a:r>
              <a:rPr lang="es-ES" b="1" i="1" dirty="0" smtClean="0">
                <a:solidFill>
                  <a:srgbClr val="00B050"/>
                </a:solidFill>
              </a:rPr>
              <a:t>observando</a:t>
            </a:r>
            <a:r>
              <a:rPr lang="es-ES" b="1" i="1" dirty="0" smtClean="0"/>
              <a:t> y pensando conforme a un plan (</a:t>
            </a:r>
            <a:r>
              <a:rPr lang="es-ES" b="1" i="1" dirty="0" smtClean="0">
                <a:solidFill>
                  <a:srgbClr val="00B050"/>
                </a:solidFill>
              </a:rPr>
              <a:t>metódicamente</a:t>
            </a:r>
            <a:r>
              <a:rPr lang="es-ES" b="1" i="1" dirty="0" smtClean="0"/>
              <a:t>)</a:t>
            </a:r>
          </a:p>
          <a:p>
            <a:endParaRPr lang="es-ES" b="1" i="1" dirty="0"/>
          </a:p>
          <a:p>
            <a:r>
              <a:rPr lang="es-ES" b="1" dirty="0" smtClean="0">
                <a:solidFill>
                  <a:srgbClr val="FF0000"/>
                </a:solidFill>
              </a:rPr>
              <a:t>Método</a:t>
            </a:r>
            <a:r>
              <a:rPr lang="es-ES" b="1" i="1" dirty="0" smtClean="0"/>
              <a:t>:  Conjunto de operaciones orientadas a obtener un resultado.</a:t>
            </a:r>
            <a:endParaRPr lang="es-ES" b="1" i="1" dirty="0"/>
          </a:p>
        </p:txBody>
      </p:sp>
      <p:cxnSp>
        <p:nvCxnSpPr>
          <p:cNvPr id="5" name="Conector recto de flecha 4"/>
          <p:cNvCxnSpPr/>
          <p:nvPr/>
        </p:nvCxnSpPr>
        <p:spPr>
          <a:xfrm>
            <a:off x="3735977" y="1737360"/>
            <a:ext cx="54864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Conector recto de flecha 6"/>
          <p:cNvCxnSpPr/>
          <p:nvPr/>
        </p:nvCxnSpPr>
        <p:spPr>
          <a:xfrm>
            <a:off x="8203475" y="3383280"/>
            <a:ext cx="41801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08040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Diversos tipos de ciencias</a:t>
            </a:r>
            <a:endParaRPr lang="es-ES" dirty="0"/>
          </a:p>
        </p:txBody>
      </p:sp>
      <p:sp>
        <p:nvSpPr>
          <p:cNvPr id="3" name="Marcador de contenido 2"/>
          <p:cNvSpPr>
            <a:spLocks noGrp="1"/>
          </p:cNvSpPr>
          <p:nvPr>
            <p:ph idx="1"/>
          </p:nvPr>
        </p:nvSpPr>
        <p:spPr/>
        <p:txBody>
          <a:bodyPr/>
          <a:lstStyle/>
          <a:p>
            <a:r>
              <a:rPr lang="es-ES" b="1" dirty="0" smtClean="0">
                <a:solidFill>
                  <a:srgbClr val="FF0000"/>
                </a:solidFill>
              </a:rPr>
              <a:t>Ciencias Formales          </a:t>
            </a:r>
            <a:r>
              <a:rPr lang="es-ES" dirty="0" smtClean="0">
                <a:solidFill>
                  <a:srgbClr val="00B050"/>
                </a:solidFill>
              </a:rPr>
              <a:t>método axiomático-deductivo</a:t>
            </a:r>
            <a:r>
              <a:rPr lang="es-ES" dirty="0" smtClean="0"/>
              <a:t>: no se ocupan de hechos por lo que no proporcionan información acerca de la realidad.</a:t>
            </a:r>
          </a:p>
          <a:p>
            <a:pPr marL="0" indent="0">
              <a:buNone/>
            </a:pPr>
            <a:r>
              <a:rPr lang="es-ES" dirty="0" smtClean="0"/>
              <a:t>  	Matemáticas y lógica.</a:t>
            </a:r>
            <a:endParaRPr lang="es-ES" dirty="0"/>
          </a:p>
          <a:p>
            <a:pPr marL="0" indent="0">
              <a:buNone/>
            </a:pPr>
            <a:endParaRPr lang="es-ES" dirty="0"/>
          </a:p>
          <a:p>
            <a:r>
              <a:rPr lang="es-ES" b="1" dirty="0" smtClean="0">
                <a:solidFill>
                  <a:srgbClr val="FF0000"/>
                </a:solidFill>
              </a:rPr>
              <a:t>Ciencias experimentales            </a:t>
            </a:r>
            <a:r>
              <a:rPr lang="es-ES" dirty="0" smtClean="0">
                <a:solidFill>
                  <a:srgbClr val="00B050"/>
                </a:solidFill>
              </a:rPr>
              <a:t>método hipotético deductivo (experimental)</a:t>
            </a:r>
            <a:r>
              <a:rPr lang="es-ES" dirty="0" smtClean="0"/>
              <a:t>: se ocupan de hechos y facilitan información acerca de la realidad.</a:t>
            </a:r>
          </a:p>
          <a:p>
            <a:endParaRPr lang="es-ES" dirty="0"/>
          </a:p>
          <a:p>
            <a:pPr marL="0" indent="0">
              <a:buNone/>
            </a:pPr>
            <a:r>
              <a:rPr lang="es-ES" b="1" dirty="0" smtClean="0">
                <a:solidFill>
                  <a:srgbClr val="FF0000"/>
                </a:solidFill>
              </a:rPr>
              <a:t>	-Ciencias naturales             </a:t>
            </a:r>
            <a:r>
              <a:rPr lang="es-ES" dirty="0" smtClean="0"/>
              <a:t>física, química, etc.</a:t>
            </a:r>
          </a:p>
          <a:p>
            <a:pPr marL="0" indent="0">
              <a:buNone/>
            </a:pPr>
            <a:r>
              <a:rPr lang="es-ES" b="1" dirty="0" smtClean="0">
                <a:solidFill>
                  <a:srgbClr val="FF0000"/>
                </a:solidFill>
              </a:rPr>
              <a:t>	-Ciencias humanas</a:t>
            </a:r>
            <a:r>
              <a:rPr lang="es-ES" dirty="0" smtClean="0"/>
              <a:t>             geografía, política, etc.</a:t>
            </a:r>
            <a:endParaRPr lang="es-ES" dirty="0"/>
          </a:p>
        </p:txBody>
      </p:sp>
      <p:cxnSp>
        <p:nvCxnSpPr>
          <p:cNvPr id="5" name="Conector recto de flecha 4"/>
          <p:cNvCxnSpPr/>
          <p:nvPr/>
        </p:nvCxnSpPr>
        <p:spPr>
          <a:xfrm>
            <a:off x="3735977" y="2286000"/>
            <a:ext cx="548640" cy="130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Conector recto de flecha 6"/>
          <p:cNvCxnSpPr/>
          <p:nvPr/>
        </p:nvCxnSpPr>
        <p:spPr>
          <a:xfrm>
            <a:off x="4519749" y="3866606"/>
            <a:ext cx="66620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Conector recto de flecha 8"/>
          <p:cNvCxnSpPr/>
          <p:nvPr/>
        </p:nvCxnSpPr>
        <p:spPr>
          <a:xfrm>
            <a:off x="4545874" y="5434149"/>
            <a:ext cx="64008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ector recto de flecha 10"/>
          <p:cNvCxnSpPr/>
          <p:nvPr/>
        </p:nvCxnSpPr>
        <p:spPr>
          <a:xfrm>
            <a:off x="4545874" y="5029200"/>
            <a:ext cx="64008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98564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El método axiomático deductivo</a:t>
            </a:r>
            <a:endParaRPr lang="es-ES" dirty="0"/>
          </a:p>
        </p:txBody>
      </p:sp>
      <p:sp>
        <p:nvSpPr>
          <p:cNvPr id="3" name="Marcador de contenido 2"/>
          <p:cNvSpPr>
            <a:spLocks noGrp="1"/>
          </p:cNvSpPr>
          <p:nvPr>
            <p:ph idx="1"/>
          </p:nvPr>
        </p:nvSpPr>
        <p:spPr>
          <a:xfrm>
            <a:off x="783771" y="2093976"/>
            <a:ext cx="10463349" cy="4424390"/>
          </a:xfrm>
        </p:spPr>
        <p:txBody>
          <a:bodyPr>
            <a:normAutofit fontScale="92500"/>
          </a:bodyPr>
          <a:lstStyle/>
          <a:p>
            <a:r>
              <a:rPr lang="es-ES" dirty="0" smtClean="0"/>
              <a:t>Una </a:t>
            </a:r>
            <a:r>
              <a:rPr lang="es-ES" b="1" dirty="0" smtClean="0">
                <a:solidFill>
                  <a:srgbClr val="FF0000"/>
                </a:solidFill>
              </a:rPr>
              <a:t>proposición</a:t>
            </a:r>
            <a:r>
              <a:rPr lang="es-ES" dirty="0" smtClean="0"/>
              <a:t> está demostrada cuando </a:t>
            </a:r>
            <a:r>
              <a:rPr lang="es-ES" dirty="0" smtClean="0">
                <a:solidFill>
                  <a:srgbClr val="00B050"/>
                </a:solidFill>
              </a:rPr>
              <a:t>se deduce de otras proposiciones ya admitidas </a:t>
            </a:r>
            <a:r>
              <a:rPr lang="es-ES" dirty="0" smtClean="0"/>
              <a:t>(se deduce de forma </a:t>
            </a:r>
            <a:r>
              <a:rPr lang="es-ES" b="1" i="1" dirty="0" smtClean="0">
                <a:solidFill>
                  <a:srgbClr val="00B050"/>
                </a:solidFill>
              </a:rPr>
              <a:t>necesaria</a:t>
            </a:r>
            <a:r>
              <a:rPr lang="es-ES" dirty="0" smtClean="0"/>
              <a:t>, porque su </a:t>
            </a:r>
            <a:r>
              <a:rPr lang="es-ES" b="1" i="1" dirty="0" smtClean="0">
                <a:solidFill>
                  <a:srgbClr val="00B050"/>
                </a:solidFill>
              </a:rPr>
              <a:t>contenido ya estaba contenido</a:t>
            </a:r>
            <a:r>
              <a:rPr lang="es-ES" dirty="0" smtClean="0"/>
              <a:t> en otras proposiciones).         Haciendo ver que es </a:t>
            </a:r>
            <a:r>
              <a:rPr lang="es-ES" b="1" dirty="0" smtClean="0">
                <a:solidFill>
                  <a:srgbClr val="FF0000"/>
                </a:solidFill>
              </a:rPr>
              <a:t>tautológica</a:t>
            </a:r>
            <a:r>
              <a:rPr lang="es-ES" dirty="0" smtClean="0"/>
              <a:t>.</a:t>
            </a:r>
          </a:p>
          <a:p>
            <a:endParaRPr lang="es-ES" dirty="0"/>
          </a:p>
          <a:p>
            <a:pPr marL="0" indent="0">
              <a:buNone/>
            </a:pPr>
            <a:r>
              <a:rPr lang="es-ES" b="1" dirty="0" smtClean="0"/>
              <a:t>		Deducción        Necesarias          analíticas</a:t>
            </a:r>
          </a:p>
          <a:p>
            <a:pPr marL="0" indent="0">
              <a:buNone/>
            </a:pPr>
            <a:endParaRPr lang="es-ES" b="1" dirty="0" smtClean="0"/>
          </a:p>
          <a:p>
            <a:r>
              <a:rPr lang="es-ES" b="1" dirty="0"/>
              <a:t> </a:t>
            </a:r>
            <a:r>
              <a:rPr lang="es-ES" b="1" dirty="0" smtClean="0">
                <a:solidFill>
                  <a:srgbClr val="FF0000"/>
                </a:solidFill>
              </a:rPr>
              <a:t>Cuadro</a:t>
            </a:r>
            <a:r>
              <a:rPr lang="es-ES" b="1" dirty="0" smtClean="0"/>
              <a:t> (pág. 46)       </a:t>
            </a:r>
            <a:r>
              <a:rPr lang="es-ES" b="1" dirty="0" smtClean="0">
                <a:solidFill>
                  <a:srgbClr val="00B050"/>
                </a:solidFill>
              </a:rPr>
              <a:t>el método en las ciencias formales</a:t>
            </a:r>
            <a:r>
              <a:rPr lang="es-ES" b="1" dirty="0" smtClean="0"/>
              <a:t>. </a:t>
            </a:r>
          </a:p>
          <a:p>
            <a:endParaRPr lang="es-ES" b="1" dirty="0"/>
          </a:p>
          <a:p>
            <a:r>
              <a:rPr lang="es-ES" b="1" dirty="0" smtClean="0"/>
              <a:t>El </a:t>
            </a:r>
            <a:r>
              <a:rPr lang="es-ES" b="1" dirty="0" smtClean="0">
                <a:solidFill>
                  <a:srgbClr val="FF0000"/>
                </a:solidFill>
              </a:rPr>
              <a:t>sistema</a:t>
            </a:r>
            <a:r>
              <a:rPr lang="es-ES" b="1" dirty="0" smtClean="0"/>
              <a:t> tiene que ser:</a:t>
            </a:r>
          </a:p>
          <a:p>
            <a:pPr marL="0" indent="0">
              <a:buNone/>
            </a:pPr>
            <a:r>
              <a:rPr lang="es-ES" b="1" dirty="0"/>
              <a:t>	</a:t>
            </a:r>
            <a:r>
              <a:rPr lang="es-ES" b="1" dirty="0" smtClean="0">
                <a:solidFill>
                  <a:srgbClr val="00B050"/>
                </a:solidFill>
              </a:rPr>
              <a:t>Consistente</a:t>
            </a:r>
            <a:r>
              <a:rPr lang="es-ES" b="1" dirty="0" smtClean="0"/>
              <a:t>: entre sus proposiciones y/o teorías no puede haber contradicción.</a:t>
            </a:r>
          </a:p>
          <a:p>
            <a:pPr marL="0" indent="0">
              <a:buNone/>
            </a:pPr>
            <a:r>
              <a:rPr lang="es-ES" b="1" dirty="0"/>
              <a:t>	</a:t>
            </a:r>
            <a:r>
              <a:rPr lang="es-ES" b="1" dirty="0" smtClean="0">
                <a:solidFill>
                  <a:srgbClr val="00B050"/>
                </a:solidFill>
              </a:rPr>
              <a:t>Completo</a:t>
            </a:r>
            <a:r>
              <a:rPr lang="es-ES" b="1" dirty="0" smtClean="0"/>
              <a:t>: Todas las leyes del sistema deben poder derivarse de los axiomas.</a:t>
            </a:r>
          </a:p>
        </p:txBody>
      </p:sp>
      <p:cxnSp>
        <p:nvCxnSpPr>
          <p:cNvPr id="5" name="Conector recto de flecha 4"/>
          <p:cNvCxnSpPr/>
          <p:nvPr/>
        </p:nvCxnSpPr>
        <p:spPr>
          <a:xfrm>
            <a:off x="2704011" y="2782389"/>
            <a:ext cx="57476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65510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Geometrías no euclidianas</a:t>
            </a:r>
            <a:endParaRPr lang="es-ES" dirty="0"/>
          </a:p>
        </p:txBody>
      </p:sp>
      <p:sp>
        <p:nvSpPr>
          <p:cNvPr id="3" name="Marcador de contenido 2"/>
          <p:cNvSpPr>
            <a:spLocks noGrp="1"/>
          </p:cNvSpPr>
          <p:nvPr>
            <p:ph idx="1"/>
          </p:nvPr>
        </p:nvSpPr>
        <p:spPr>
          <a:xfrm>
            <a:off x="1069847" y="2121407"/>
            <a:ext cx="10216461" cy="4514523"/>
          </a:xfrm>
        </p:spPr>
        <p:txBody>
          <a:bodyPr/>
          <a:lstStyle/>
          <a:p>
            <a:r>
              <a:rPr lang="es-ES" dirty="0" smtClean="0"/>
              <a:t>Se pensaba (hasta s. XIX) que estas </a:t>
            </a:r>
            <a:r>
              <a:rPr lang="es-ES" b="1" dirty="0" smtClean="0">
                <a:solidFill>
                  <a:srgbClr val="FF0000"/>
                </a:solidFill>
              </a:rPr>
              <a:t>primeras proposiciones </a:t>
            </a:r>
            <a:r>
              <a:rPr lang="es-ES" dirty="0" smtClean="0"/>
              <a:t>no se podían demostrar porque eran </a:t>
            </a:r>
            <a:r>
              <a:rPr lang="es-ES" b="1" dirty="0" smtClean="0">
                <a:solidFill>
                  <a:srgbClr val="00B050"/>
                </a:solidFill>
              </a:rPr>
              <a:t>evidentes </a:t>
            </a:r>
            <a:r>
              <a:rPr lang="es-ES" dirty="0"/>
              <a:t>(</a:t>
            </a:r>
            <a:r>
              <a:rPr lang="es-ES" dirty="0" smtClean="0"/>
              <a:t>se imponían a la mente humana)          las </a:t>
            </a:r>
            <a:r>
              <a:rPr lang="es-ES" b="1" dirty="0" smtClean="0">
                <a:solidFill>
                  <a:srgbClr val="FF0000"/>
                </a:solidFill>
              </a:rPr>
              <a:t>geometrías no euclidianas </a:t>
            </a:r>
            <a:r>
              <a:rPr lang="es-ES" dirty="0" smtClean="0"/>
              <a:t>han rebatido esta postura.</a:t>
            </a:r>
          </a:p>
          <a:p>
            <a:pPr marL="0" indent="0">
              <a:buNone/>
            </a:pPr>
            <a:endParaRPr lang="es-ES" dirty="0" smtClean="0"/>
          </a:p>
          <a:p>
            <a:endParaRPr lang="es-ES" dirty="0"/>
          </a:p>
          <a:p>
            <a:r>
              <a:rPr lang="es-ES" b="1" dirty="0" err="1" smtClean="0">
                <a:solidFill>
                  <a:srgbClr val="FF0000"/>
                </a:solidFill>
              </a:rPr>
              <a:t>Lobachevsky</a:t>
            </a:r>
            <a:r>
              <a:rPr lang="es-ES" dirty="0" smtClean="0"/>
              <a:t>  </a:t>
            </a:r>
          </a:p>
          <a:p>
            <a:endParaRPr lang="es-ES" dirty="0"/>
          </a:p>
          <a:p>
            <a:endParaRPr lang="es-ES" dirty="0" smtClean="0"/>
          </a:p>
          <a:p>
            <a:endParaRPr lang="es-ES" dirty="0" smtClean="0"/>
          </a:p>
          <a:p>
            <a:r>
              <a:rPr lang="es-ES" b="1" dirty="0" smtClean="0">
                <a:solidFill>
                  <a:srgbClr val="FF0000"/>
                </a:solidFill>
              </a:rPr>
              <a:t>Riemann</a:t>
            </a:r>
          </a:p>
          <a:p>
            <a:endParaRPr lang="es-ES" dirty="0"/>
          </a:p>
        </p:txBody>
      </p:sp>
      <p:cxnSp>
        <p:nvCxnSpPr>
          <p:cNvPr id="5" name="Conector recto de flecha 4"/>
          <p:cNvCxnSpPr/>
          <p:nvPr/>
        </p:nvCxnSpPr>
        <p:spPr>
          <a:xfrm>
            <a:off x="9287691" y="2599509"/>
            <a:ext cx="574766" cy="130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6" name="Imagen 5"/>
          <p:cNvPicPr>
            <a:picLocks noChangeAspect="1"/>
          </p:cNvPicPr>
          <p:nvPr/>
        </p:nvPicPr>
        <p:blipFill>
          <a:blip r:embed="rId2"/>
          <a:stretch>
            <a:fillRect/>
          </a:stretch>
        </p:blipFill>
        <p:spPr>
          <a:xfrm>
            <a:off x="8032227" y="2801983"/>
            <a:ext cx="2510927" cy="1833072"/>
          </a:xfrm>
          <a:prstGeom prst="rect">
            <a:avLst/>
          </a:prstGeom>
        </p:spPr>
      </p:pic>
      <p:pic>
        <p:nvPicPr>
          <p:cNvPr id="7" name="Imagen 6"/>
          <p:cNvPicPr>
            <a:picLocks noChangeAspect="1"/>
          </p:cNvPicPr>
          <p:nvPr/>
        </p:nvPicPr>
        <p:blipFill>
          <a:blip r:embed="rId3"/>
          <a:stretch>
            <a:fillRect/>
          </a:stretch>
        </p:blipFill>
        <p:spPr>
          <a:xfrm>
            <a:off x="3371598" y="2989721"/>
            <a:ext cx="2358879" cy="2343854"/>
          </a:xfrm>
          <a:prstGeom prst="rect">
            <a:avLst/>
          </a:prstGeom>
        </p:spPr>
      </p:pic>
      <p:pic>
        <p:nvPicPr>
          <p:cNvPr id="8" name="Imagen 7"/>
          <p:cNvPicPr>
            <a:picLocks noChangeAspect="1"/>
          </p:cNvPicPr>
          <p:nvPr/>
        </p:nvPicPr>
        <p:blipFill>
          <a:blip r:embed="rId4"/>
          <a:stretch>
            <a:fillRect/>
          </a:stretch>
        </p:blipFill>
        <p:spPr>
          <a:xfrm>
            <a:off x="3589020" y="5333575"/>
            <a:ext cx="2315391" cy="1329785"/>
          </a:xfrm>
          <a:prstGeom prst="rect">
            <a:avLst/>
          </a:prstGeom>
        </p:spPr>
      </p:pic>
    </p:spTree>
    <p:extLst>
      <p:ext uri="{BB962C8B-B14F-4D97-AF65-F5344CB8AC3E}">
        <p14:creationId xmlns:p14="http://schemas.microsoft.com/office/powerpoint/2010/main" val="24857688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Geometrías </a:t>
            </a:r>
            <a:r>
              <a:rPr lang="es-ES" smtClean="0"/>
              <a:t>no euclidianas</a:t>
            </a:r>
            <a:endParaRPr lang="es-ES" dirty="0"/>
          </a:p>
        </p:txBody>
      </p:sp>
      <p:sp>
        <p:nvSpPr>
          <p:cNvPr id="3" name="Marcador de contenido 2"/>
          <p:cNvSpPr>
            <a:spLocks noGrp="1"/>
          </p:cNvSpPr>
          <p:nvPr>
            <p:ph idx="1"/>
          </p:nvPr>
        </p:nvSpPr>
        <p:spPr/>
        <p:txBody>
          <a:bodyPr>
            <a:normAutofit/>
          </a:bodyPr>
          <a:lstStyle/>
          <a:p>
            <a:r>
              <a:rPr lang="es-ES" dirty="0" smtClean="0"/>
              <a:t>Todo esto ha demostrado que </a:t>
            </a:r>
            <a:r>
              <a:rPr lang="es-ES" b="1" dirty="0" smtClean="0"/>
              <a:t>se pueden construir geometrías distintas partiendo de axiomas diferentes</a:t>
            </a:r>
            <a:r>
              <a:rPr lang="es-ES" dirty="0" smtClean="0"/>
              <a:t>            los </a:t>
            </a:r>
            <a:r>
              <a:rPr lang="es-ES" dirty="0" smtClean="0">
                <a:solidFill>
                  <a:srgbClr val="FF0000"/>
                </a:solidFill>
              </a:rPr>
              <a:t>axiomas</a:t>
            </a:r>
            <a:r>
              <a:rPr lang="es-ES" dirty="0" smtClean="0"/>
              <a:t> en los que se fundamentan </a:t>
            </a:r>
            <a:r>
              <a:rPr lang="es-ES" dirty="0" smtClean="0">
                <a:solidFill>
                  <a:srgbClr val="FF0000"/>
                </a:solidFill>
              </a:rPr>
              <a:t>no</a:t>
            </a:r>
            <a:r>
              <a:rPr lang="es-ES" dirty="0" smtClean="0"/>
              <a:t> son, por lo tanto, </a:t>
            </a:r>
            <a:r>
              <a:rPr lang="es-ES" dirty="0" smtClean="0">
                <a:solidFill>
                  <a:srgbClr val="FF0000"/>
                </a:solidFill>
              </a:rPr>
              <a:t>evidentes</a:t>
            </a:r>
            <a:r>
              <a:rPr lang="es-ES" dirty="0" smtClean="0"/>
              <a:t>.</a:t>
            </a:r>
          </a:p>
          <a:p>
            <a:endParaRPr lang="es-ES" dirty="0"/>
          </a:p>
          <a:p>
            <a:r>
              <a:rPr lang="es-ES" sz="2800" dirty="0" smtClean="0">
                <a:solidFill>
                  <a:srgbClr val="00B050"/>
                </a:solidFill>
              </a:rPr>
              <a:t>Son proposiciones indemostrables que se aceptan por su utilidad para deducir de ellas proposiciones y construir de esta manera sistemas matemáticos coherentes.</a:t>
            </a:r>
          </a:p>
          <a:p>
            <a:pPr marL="0" indent="0">
              <a:buNone/>
            </a:pPr>
            <a:endParaRPr lang="es-ES" sz="2800" dirty="0" smtClean="0">
              <a:solidFill>
                <a:srgbClr val="00B050"/>
              </a:solidFill>
            </a:endParaRPr>
          </a:p>
          <a:p>
            <a:r>
              <a:rPr lang="es-ES" dirty="0" smtClean="0"/>
              <a:t>En la </a:t>
            </a:r>
            <a:r>
              <a:rPr lang="es-ES" sz="2800" b="1" dirty="0" smtClean="0">
                <a:solidFill>
                  <a:srgbClr val="FF0000"/>
                </a:solidFill>
              </a:rPr>
              <a:t>actualidad</a:t>
            </a:r>
            <a:r>
              <a:rPr lang="es-ES" dirty="0" smtClean="0"/>
              <a:t>: no se recurre a evidencias para definir los axiomas       </a:t>
            </a:r>
            <a:r>
              <a:rPr lang="es-ES" b="1" i="1" dirty="0" smtClean="0"/>
              <a:t> reglas operatorias que delimitan un cierto campo de operaciones posibles.</a:t>
            </a:r>
            <a:endParaRPr lang="es-ES" b="1" i="1" dirty="0"/>
          </a:p>
        </p:txBody>
      </p:sp>
      <p:cxnSp>
        <p:nvCxnSpPr>
          <p:cNvPr id="5" name="Conector recto de flecha 4"/>
          <p:cNvCxnSpPr/>
          <p:nvPr/>
        </p:nvCxnSpPr>
        <p:spPr>
          <a:xfrm flipV="1">
            <a:off x="5381897" y="2586446"/>
            <a:ext cx="731520" cy="130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Flecha abajo 5"/>
          <p:cNvSpPr/>
          <p:nvPr/>
        </p:nvSpPr>
        <p:spPr>
          <a:xfrm>
            <a:off x="5251268" y="2920201"/>
            <a:ext cx="744583" cy="64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Flecha abajo 6"/>
          <p:cNvSpPr/>
          <p:nvPr/>
        </p:nvSpPr>
        <p:spPr>
          <a:xfrm>
            <a:off x="5264331" y="4767943"/>
            <a:ext cx="731520" cy="5747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773661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Ej. Las matemáticas</a:t>
            </a:r>
            <a:endParaRPr lang="es-ES" dirty="0"/>
          </a:p>
        </p:txBody>
      </p:sp>
      <p:sp>
        <p:nvSpPr>
          <p:cNvPr id="3" name="Marcador de contenido 2"/>
          <p:cNvSpPr>
            <a:spLocks noGrp="1"/>
          </p:cNvSpPr>
          <p:nvPr>
            <p:ph idx="1"/>
          </p:nvPr>
        </p:nvSpPr>
        <p:spPr/>
        <p:txBody>
          <a:bodyPr/>
          <a:lstStyle/>
          <a:p>
            <a:r>
              <a:rPr lang="es-ES" dirty="0" smtClean="0">
                <a:solidFill>
                  <a:srgbClr val="FF0000"/>
                </a:solidFill>
              </a:rPr>
              <a:t>Cuadro</a:t>
            </a:r>
            <a:r>
              <a:rPr lang="es-ES" dirty="0" smtClean="0"/>
              <a:t> (pág. 48)</a:t>
            </a:r>
          </a:p>
          <a:p>
            <a:endParaRPr lang="es-ES" dirty="0"/>
          </a:p>
          <a:p>
            <a:r>
              <a:rPr lang="es-ES" dirty="0" smtClean="0"/>
              <a:t>Las condiciones indispensables para que los sistemas matemáticos tengan validez son: </a:t>
            </a:r>
          </a:p>
          <a:p>
            <a:pPr marL="457200" indent="-457200">
              <a:buFont typeface="+mj-lt"/>
              <a:buAutoNum type="alphaLcParenR"/>
            </a:pPr>
            <a:r>
              <a:rPr lang="es-ES" dirty="0" smtClean="0"/>
              <a:t>Que el número de axiomas de los que se parte sea el mínimo posible.</a:t>
            </a:r>
          </a:p>
          <a:p>
            <a:pPr marL="457200" indent="-457200">
              <a:buFont typeface="+mj-lt"/>
              <a:buAutoNum type="alphaLcParenR"/>
            </a:pPr>
            <a:r>
              <a:rPr lang="es-ES" dirty="0" smtClean="0"/>
              <a:t>Que los axiomas y el resto de proposiciones estén relacionados deductivamente.</a:t>
            </a:r>
          </a:p>
          <a:p>
            <a:pPr marL="457200" indent="-457200">
              <a:buFont typeface="+mj-lt"/>
              <a:buAutoNum type="alphaLcParenR"/>
            </a:pPr>
            <a:r>
              <a:rPr lang="es-ES" dirty="0" smtClean="0"/>
              <a:t>Que no haya contradicciones dentro del sistema.</a:t>
            </a:r>
            <a:endParaRPr lang="es-ES" dirty="0"/>
          </a:p>
        </p:txBody>
      </p:sp>
    </p:spTree>
    <p:extLst>
      <p:ext uri="{BB962C8B-B14F-4D97-AF65-F5344CB8AC3E}">
        <p14:creationId xmlns:p14="http://schemas.microsoft.com/office/powerpoint/2010/main" val="3327611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9848" y="484632"/>
            <a:ext cx="10058400" cy="873905"/>
          </a:xfrm>
        </p:spPr>
        <p:txBody>
          <a:bodyPr/>
          <a:lstStyle/>
          <a:p>
            <a:r>
              <a:rPr lang="es-ES" dirty="0" smtClean="0"/>
              <a:t>El método experimental</a:t>
            </a:r>
            <a:endParaRPr lang="es-ES" dirty="0"/>
          </a:p>
        </p:txBody>
      </p:sp>
      <p:sp>
        <p:nvSpPr>
          <p:cNvPr id="3" name="Marcador de contenido 2"/>
          <p:cNvSpPr>
            <a:spLocks noGrp="1"/>
          </p:cNvSpPr>
          <p:nvPr>
            <p:ph idx="1"/>
          </p:nvPr>
        </p:nvSpPr>
        <p:spPr>
          <a:xfrm>
            <a:off x="744583" y="1358537"/>
            <a:ext cx="10554787" cy="5381897"/>
          </a:xfrm>
        </p:spPr>
        <p:txBody>
          <a:bodyPr>
            <a:normAutofit/>
          </a:bodyPr>
          <a:lstStyle/>
          <a:p>
            <a:r>
              <a:rPr lang="es-ES" sz="2800" b="1" dirty="0" smtClean="0">
                <a:solidFill>
                  <a:srgbClr val="FF0000"/>
                </a:solidFill>
              </a:rPr>
              <a:t>Aristóteles</a:t>
            </a:r>
            <a:r>
              <a:rPr lang="es-ES" dirty="0" smtClean="0"/>
              <a:t> fue el primero en proponer lo que se podría llamar un </a:t>
            </a:r>
            <a:r>
              <a:rPr lang="es-ES" b="1" dirty="0" smtClean="0">
                <a:solidFill>
                  <a:srgbClr val="00B050"/>
                </a:solidFill>
              </a:rPr>
              <a:t>método científico              </a:t>
            </a:r>
            <a:r>
              <a:rPr lang="es-ES" b="1" dirty="0" smtClean="0"/>
              <a:t>los casos universales se pueden conocer a partir los casos particulares mediante la </a:t>
            </a:r>
            <a:r>
              <a:rPr lang="es-ES" b="1" dirty="0" smtClean="0">
                <a:solidFill>
                  <a:srgbClr val="00B050"/>
                </a:solidFill>
              </a:rPr>
              <a:t>inducción </a:t>
            </a:r>
          </a:p>
          <a:p>
            <a:pPr marL="0" indent="0">
              <a:buNone/>
            </a:pPr>
            <a:endParaRPr lang="es-ES" b="1" dirty="0" smtClean="0">
              <a:solidFill>
                <a:srgbClr val="00B050"/>
              </a:solidFill>
            </a:endParaRPr>
          </a:p>
          <a:p>
            <a:pPr marL="0" indent="0">
              <a:buNone/>
            </a:pPr>
            <a:r>
              <a:rPr lang="es-ES" b="1" dirty="0">
                <a:solidFill>
                  <a:srgbClr val="00B050"/>
                </a:solidFill>
              </a:rPr>
              <a:t>	</a:t>
            </a:r>
            <a:r>
              <a:rPr lang="es-ES" b="1" dirty="0" smtClean="0"/>
              <a:t>une </a:t>
            </a:r>
            <a:r>
              <a:rPr lang="es-ES" b="1" dirty="0" smtClean="0">
                <a:solidFill>
                  <a:srgbClr val="00B050"/>
                </a:solidFill>
              </a:rPr>
              <a:t>pensamiento abstracto </a:t>
            </a:r>
            <a:r>
              <a:rPr lang="es-ES" b="1" dirty="0" smtClean="0"/>
              <a:t>+</a:t>
            </a:r>
            <a:r>
              <a:rPr lang="es-ES" b="1" dirty="0" smtClean="0">
                <a:solidFill>
                  <a:srgbClr val="00B050"/>
                </a:solidFill>
              </a:rPr>
              <a:t> observación </a:t>
            </a:r>
            <a:r>
              <a:rPr lang="es-ES" b="1" dirty="0" smtClean="0"/>
              <a:t>(relación empirismo)</a:t>
            </a:r>
          </a:p>
          <a:p>
            <a:pPr marL="0" indent="0">
              <a:buNone/>
            </a:pPr>
            <a:endParaRPr lang="es-ES" dirty="0" smtClean="0"/>
          </a:p>
          <a:p>
            <a:r>
              <a:rPr lang="es-ES" dirty="0" smtClean="0"/>
              <a:t>Aunque se puede relacionar con el empirismo,</a:t>
            </a:r>
            <a:r>
              <a:rPr lang="es-ES" b="1" dirty="0" smtClean="0"/>
              <a:t> no podemos decir que su ciencia fuera empírica</a:t>
            </a:r>
          </a:p>
          <a:p>
            <a:pPr marL="0" indent="0">
              <a:buNone/>
            </a:pPr>
            <a:endParaRPr lang="es-ES" b="1" dirty="0"/>
          </a:p>
          <a:p>
            <a:pPr marL="0" indent="0">
              <a:buNone/>
            </a:pPr>
            <a:r>
              <a:rPr lang="es-ES" dirty="0" smtClean="0"/>
              <a:t>No acepta que el conocimiento obtenido mediante la inducción fuera conocimiento científico                 </a:t>
            </a:r>
            <a:r>
              <a:rPr lang="es-ES" b="1" dirty="0" smtClean="0"/>
              <a:t>No sirve para identificar las causas de los hechos.</a:t>
            </a:r>
          </a:p>
          <a:p>
            <a:pPr marL="0" indent="0">
              <a:buNone/>
            </a:pPr>
            <a:endParaRPr lang="es-ES" b="1" dirty="0" smtClean="0"/>
          </a:p>
          <a:p>
            <a:pPr marL="0" indent="0">
              <a:buNone/>
            </a:pPr>
            <a:r>
              <a:rPr lang="es-ES" b="1" dirty="0" smtClean="0">
                <a:solidFill>
                  <a:srgbClr val="FF0000"/>
                </a:solidFill>
              </a:rPr>
              <a:t>Solo hay ciencia </a:t>
            </a:r>
            <a:r>
              <a:rPr lang="es-ES" b="1" i="1" dirty="0" smtClean="0">
                <a:solidFill>
                  <a:srgbClr val="FF0000"/>
                </a:solidFill>
              </a:rPr>
              <a:t>cuando sabemos que la causa de la que el hecho depende, es la causa de ese hecho y no de otro, y además el hecho no podía ser otro del que es.</a:t>
            </a:r>
            <a:endParaRPr lang="es-ES" b="1" i="1" dirty="0">
              <a:solidFill>
                <a:srgbClr val="FF0000"/>
              </a:solidFill>
            </a:endParaRPr>
          </a:p>
        </p:txBody>
      </p:sp>
      <p:cxnSp>
        <p:nvCxnSpPr>
          <p:cNvPr id="5" name="Conector recto de flecha 4"/>
          <p:cNvCxnSpPr/>
          <p:nvPr/>
        </p:nvCxnSpPr>
        <p:spPr>
          <a:xfrm flipV="1">
            <a:off x="2246812" y="1946366"/>
            <a:ext cx="822960" cy="130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Flecha abajo 5"/>
          <p:cNvSpPr/>
          <p:nvPr/>
        </p:nvSpPr>
        <p:spPr>
          <a:xfrm>
            <a:off x="5421087" y="2232442"/>
            <a:ext cx="809897" cy="6792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Flecha abajo 6"/>
          <p:cNvSpPr/>
          <p:nvPr/>
        </p:nvSpPr>
        <p:spPr>
          <a:xfrm>
            <a:off x="5421087" y="4160517"/>
            <a:ext cx="992776" cy="7184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9" name="Conector recto de flecha 8"/>
          <p:cNvCxnSpPr/>
          <p:nvPr/>
        </p:nvCxnSpPr>
        <p:spPr>
          <a:xfrm flipV="1">
            <a:off x="2116183" y="5316583"/>
            <a:ext cx="836023" cy="26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Flecha abajo 9"/>
          <p:cNvSpPr/>
          <p:nvPr/>
        </p:nvSpPr>
        <p:spPr>
          <a:xfrm>
            <a:off x="5408023" y="5540281"/>
            <a:ext cx="1005840" cy="5388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150518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9848" y="484632"/>
            <a:ext cx="10058400" cy="1213539"/>
          </a:xfrm>
        </p:spPr>
        <p:txBody>
          <a:bodyPr/>
          <a:lstStyle/>
          <a:p>
            <a:r>
              <a:rPr lang="es-ES" dirty="0" smtClean="0"/>
              <a:t>La visión aristotélica</a:t>
            </a:r>
            <a:endParaRPr lang="es-ES" dirty="0"/>
          </a:p>
        </p:txBody>
      </p:sp>
      <p:sp>
        <p:nvSpPr>
          <p:cNvPr id="3" name="Marcador de contenido 2"/>
          <p:cNvSpPr>
            <a:spLocks noGrp="1"/>
          </p:cNvSpPr>
          <p:nvPr>
            <p:ph idx="1"/>
          </p:nvPr>
        </p:nvSpPr>
        <p:spPr/>
        <p:txBody>
          <a:bodyPr/>
          <a:lstStyle/>
          <a:p>
            <a:r>
              <a:rPr lang="es-ES" dirty="0" smtClean="0"/>
              <a:t>La </a:t>
            </a:r>
            <a:r>
              <a:rPr lang="es-ES" sz="2800" b="1" dirty="0" smtClean="0">
                <a:solidFill>
                  <a:srgbClr val="FF0000"/>
                </a:solidFill>
              </a:rPr>
              <a:t>inducción</a:t>
            </a:r>
            <a:r>
              <a:rPr lang="es-ES" dirty="0" smtClean="0"/>
              <a:t> es para Aristóteles una </a:t>
            </a:r>
            <a:r>
              <a:rPr lang="es-ES" dirty="0" smtClean="0">
                <a:solidFill>
                  <a:srgbClr val="00B050"/>
                </a:solidFill>
              </a:rPr>
              <a:t>condición previa </a:t>
            </a:r>
            <a:r>
              <a:rPr lang="es-ES" dirty="0" smtClean="0"/>
              <a:t>y</a:t>
            </a:r>
            <a:r>
              <a:rPr lang="es-ES" dirty="0" smtClean="0">
                <a:solidFill>
                  <a:srgbClr val="00B050"/>
                </a:solidFill>
              </a:rPr>
              <a:t> necesaria </a:t>
            </a:r>
            <a:r>
              <a:rPr lang="es-ES" dirty="0" smtClean="0"/>
              <a:t>para que pueda llegarse al conocimiento científico            Sirve para proporcionar las </a:t>
            </a:r>
            <a:r>
              <a:rPr lang="es-ES" b="1" dirty="0" smtClean="0">
                <a:solidFill>
                  <a:srgbClr val="00B050"/>
                </a:solidFill>
              </a:rPr>
              <a:t>premisas primeras </a:t>
            </a:r>
            <a:r>
              <a:rPr lang="es-ES" dirty="0" smtClean="0"/>
              <a:t>de la demostración científica.</a:t>
            </a:r>
          </a:p>
          <a:p>
            <a:endParaRPr lang="es-ES" dirty="0"/>
          </a:p>
          <a:p>
            <a:r>
              <a:rPr lang="es-ES" dirty="0" smtClean="0"/>
              <a:t>La </a:t>
            </a:r>
            <a:r>
              <a:rPr lang="es-ES" dirty="0" smtClean="0">
                <a:solidFill>
                  <a:srgbClr val="00B050"/>
                </a:solidFill>
              </a:rPr>
              <a:t>tarea posterior de los científicos </a:t>
            </a:r>
            <a:r>
              <a:rPr lang="es-ES" dirty="0" smtClean="0"/>
              <a:t>es, precisamente, </a:t>
            </a:r>
            <a:r>
              <a:rPr lang="es-ES" b="1" dirty="0" smtClean="0">
                <a:solidFill>
                  <a:srgbClr val="00B050"/>
                </a:solidFill>
              </a:rPr>
              <a:t>demostrar las verdades universales obtenidas </a:t>
            </a:r>
            <a:r>
              <a:rPr lang="es-ES" dirty="0" smtClean="0"/>
              <a:t>mediante la inducción descubriendo sus causas, para lo que es imprescindible el razonamiento </a:t>
            </a:r>
            <a:r>
              <a:rPr lang="es-ES" sz="2800" b="1" dirty="0" smtClean="0">
                <a:solidFill>
                  <a:srgbClr val="FF0000"/>
                </a:solidFill>
              </a:rPr>
              <a:t>deductivo</a:t>
            </a:r>
            <a:r>
              <a:rPr lang="es-ES" dirty="0" smtClean="0"/>
              <a:t>: solo a partir de este los científicos pueden inferir nuevas verdades universales a partir de las ya establecidas.</a:t>
            </a:r>
          </a:p>
          <a:p>
            <a:pPr marL="0" indent="0">
              <a:buNone/>
            </a:pPr>
            <a:endParaRPr lang="es-ES" dirty="0" smtClean="0"/>
          </a:p>
          <a:p>
            <a:pPr marL="0" indent="0">
              <a:buNone/>
            </a:pPr>
            <a:r>
              <a:rPr lang="es-ES" dirty="0"/>
              <a:t>	</a:t>
            </a:r>
            <a:r>
              <a:rPr lang="es-ES" dirty="0" smtClean="0"/>
              <a:t>	</a:t>
            </a:r>
            <a:r>
              <a:rPr lang="es-ES" b="1" dirty="0" smtClean="0"/>
              <a:t>Inducción + deducción            Intuición</a:t>
            </a:r>
            <a:endParaRPr lang="es-ES" b="1" dirty="0"/>
          </a:p>
          <a:p>
            <a:endParaRPr lang="es-ES" dirty="0"/>
          </a:p>
        </p:txBody>
      </p:sp>
      <p:cxnSp>
        <p:nvCxnSpPr>
          <p:cNvPr id="5" name="Conector recto de flecha 4"/>
          <p:cNvCxnSpPr/>
          <p:nvPr/>
        </p:nvCxnSpPr>
        <p:spPr>
          <a:xfrm flipV="1">
            <a:off x="6191794" y="2704011"/>
            <a:ext cx="653143" cy="130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Flecha abajo 5"/>
          <p:cNvSpPr/>
          <p:nvPr/>
        </p:nvSpPr>
        <p:spPr>
          <a:xfrm>
            <a:off x="5577840" y="5016137"/>
            <a:ext cx="757646" cy="5094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Forma libre 6"/>
          <p:cNvSpPr/>
          <p:nvPr/>
        </p:nvSpPr>
        <p:spPr>
          <a:xfrm>
            <a:off x="5590751" y="5689393"/>
            <a:ext cx="927614" cy="319002"/>
          </a:xfrm>
          <a:custGeom>
            <a:avLst/>
            <a:gdLst>
              <a:gd name="connsiteX0" fmla="*/ 457200 w 927614"/>
              <a:gd name="connsiteY0" fmla="*/ 261257 h 319002"/>
              <a:gd name="connsiteX1" fmla="*/ 914400 w 927614"/>
              <a:gd name="connsiteY1" fmla="*/ 300446 h 319002"/>
              <a:gd name="connsiteX2" fmla="*/ 0 w 927614"/>
              <a:gd name="connsiteY2" fmla="*/ 0 h 319002"/>
              <a:gd name="connsiteX3" fmla="*/ 0 w 927614"/>
              <a:gd name="connsiteY3" fmla="*/ 0 h 319002"/>
            </a:gdLst>
            <a:ahLst/>
            <a:cxnLst>
              <a:cxn ang="0">
                <a:pos x="connsiteX0" y="connsiteY0"/>
              </a:cxn>
              <a:cxn ang="0">
                <a:pos x="connsiteX1" y="connsiteY1"/>
              </a:cxn>
              <a:cxn ang="0">
                <a:pos x="connsiteX2" y="connsiteY2"/>
              </a:cxn>
              <a:cxn ang="0">
                <a:pos x="connsiteX3" y="connsiteY3"/>
              </a:cxn>
            </a:cxnLst>
            <a:rect l="l" t="t" r="r" b="b"/>
            <a:pathLst>
              <a:path w="927614" h="319002">
                <a:moveTo>
                  <a:pt x="457200" y="261257"/>
                </a:moveTo>
                <a:cubicBezTo>
                  <a:pt x="723900" y="302623"/>
                  <a:pt x="990600" y="343989"/>
                  <a:pt x="914400" y="300446"/>
                </a:cubicBezTo>
                <a:cubicBezTo>
                  <a:pt x="838200" y="256903"/>
                  <a:pt x="0" y="0"/>
                  <a:pt x="0" y="0"/>
                </a:cubicBezTo>
                <a:lnTo>
                  <a:pt x="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9055232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po de madera">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TM03090434[[fn=Madera]]</Template>
  <TotalTime>248</TotalTime>
  <Words>932</Words>
  <Application>Microsoft Office PowerPoint</Application>
  <PresentationFormat>Panorámica</PresentationFormat>
  <Paragraphs>96</Paragraphs>
  <Slides>13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13</vt:i4>
      </vt:variant>
    </vt:vector>
  </HeadingPairs>
  <TitlesOfParts>
    <vt:vector size="17" baseType="lpstr">
      <vt:lpstr>Rockwell</vt:lpstr>
      <vt:lpstr>Rockwell Condensed</vt:lpstr>
      <vt:lpstr>Wingdings</vt:lpstr>
      <vt:lpstr>Tipo de madera</vt:lpstr>
      <vt:lpstr>La ciencia</vt:lpstr>
      <vt:lpstr>El conocimiento científico</vt:lpstr>
      <vt:lpstr>Diversos tipos de ciencias</vt:lpstr>
      <vt:lpstr>El método axiomático deductivo</vt:lpstr>
      <vt:lpstr>Geometrías no euclidianas</vt:lpstr>
      <vt:lpstr>Geometrías no euclidianas</vt:lpstr>
      <vt:lpstr>Ej. Las matemáticas</vt:lpstr>
      <vt:lpstr>El método experimental</vt:lpstr>
      <vt:lpstr>La visión aristotélica</vt:lpstr>
      <vt:lpstr>La investigación científica moderna</vt:lpstr>
      <vt:lpstr>Método experimental</vt:lpstr>
      <vt:lpstr>Método experimental</vt:lpstr>
      <vt:lpstr>Preparación de debate: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ciencia</dc:title>
  <dc:creator>Mireya Ferrer de Oya</dc:creator>
  <cp:lastModifiedBy>Mireya Ferrer de Oya</cp:lastModifiedBy>
  <cp:revision>20</cp:revision>
  <dcterms:created xsi:type="dcterms:W3CDTF">2017-11-02T08:08:18Z</dcterms:created>
  <dcterms:modified xsi:type="dcterms:W3CDTF">2018-01-10T08:06:10Z</dcterms:modified>
</cp:coreProperties>
</file>