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8" r:id="rId2"/>
    <p:sldId id="420" r:id="rId3"/>
    <p:sldId id="421" r:id="rId4"/>
    <p:sldId id="284" r:id="rId5"/>
    <p:sldId id="285" r:id="rId6"/>
    <p:sldId id="382" r:id="rId7"/>
    <p:sldId id="442" r:id="rId8"/>
    <p:sldId id="443" r:id="rId9"/>
    <p:sldId id="383" r:id="rId10"/>
    <p:sldId id="412" r:id="rId11"/>
    <p:sldId id="413" r:id="rId12"/>
    <p:sldId id="414" r:id="rId13"/>
    <p:sldId id="445" r:id="rId14"/>
    <p:sldId id="415" r:id="rId15"/>
    <p:sldId id="447" r:id="rId16"/>
    <p:sldId id="448" r:id="rId17"/>
    <p:sldId id="384" r:id="rId18"/>
    <p:sldId id="388" r:id="rId19"/>
    <p:sldId id="431" r:id="rId20"/>
    <p:sldId id="430" r:id="rId21"/>
    <p:sldId id="432" r:id="rId22"/>
    <p:sldId id="433" r:id="rId23"/>
    <p:sldId id="434" r:id="rId24"/>
    <p:sldId id="435" r:id="rId25"/>
    <p:sldId id="444" r:id="rId26"/>
    <p:sldId id="422" r:id="rId27"/>
    <p:sldId id="418" r:id="rId28"/>
    <p:sldId id="424" r:id="rId29"/>
    <p:sldId id="425" r:id="rId30"/>
    <p:sldId id="417" r:id="rId31"/>
    <p:sldId id="395" r:id="rId32"/>
    <p:sldId id="389" r:id="rId33"/>
    <p:sldId id="436" r:id="rId34"/>
    <p:sldId id="437" r:id="rId35"/>
    <p:sldId id="441" r:id="rId36"/>
    <p:sldId id="449" r:id="rId37"/>
    <p:sldId id="439" r:id="rId38"/>
    <p:sldId id="440"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428"/>
            <p14:sldId id="420"/>
            <p14:sldId id="421"/>
            <p14:sldId id="284"/>
            <p14:sldId id="285"/>
            <p14:sldId id="382"/>
            <p14:sldId id="442"/>
            <p14:sldId id="443"/>
            <p14:sldId id="383"/>
            <p14:sldId id="412"/>
            <p14:sldId id="413"/>
            <p14:sldId id="414"/>
            <p14:sldId id="445"/>
            <p14:sldId id="415"/>
            <p14:sldId id="447"/>
            <p14:sldId id="448"/>
            <p14:sldId id="384"/>
            <p14:sldId id="388"/>
            <p14:sldId id="431"/>
            <p14:sldId id="430"/>
            <p14:sldId id="432"/>
            <p14:sldId id="433"/>
            <p14:sldId id="434"/>
            <p14:sldId id="435"/>
            <p14:sldId id="444"/>
            <p14:sldId id="422"/>
            <p14:sldId id="418"/>
            <p14:sldId id="424"/>
            <p14:sldId id="425"/>
            <p14:sldId id="417"/>
            <p14:sldId id="395"/>
            <p14:sldId id="389"/>
            <p14:sldId id="436"/>
            <p14:sldId id="437"/>
            <p14:sldId id="441"/>
            <p14:sldId id="449"/>
            <p14:sldId id="439"/>
            <p14:sldId id="440"/>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autoAdjust="0"/>
    <p:restoredTop sz="88828" autoAdjust="0"/>
  </p:normalViewPr>
  <p:slideViewPr>
    <p:cSldViewPr snapToGrid="0">
      <p:cViewPr varScale="1">
        <p:scale>
          <a:sx n="65" d="100"/>
          <a:sy n="65" d="100"/>
        </p:scale>
        <p:origin x="942" y="66"/>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09/02/2021</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09/02/2021</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09/02/2021</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09/02/2021</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6720" y="228600"/>
            <a:ext cx="10701528" cy="6248400"/>
          </a:xfrm>
        </p:spPr>
        <p:txBody>
          <a:bodyPr>
            <a:normAutofit lnSpcReduction="10000"/>
          </a:bodyPr>
          <a:lstStyle/>
          <a:p>
            <a:pPr>
              <a:buNone/>
            </a:pPr>
            <a:endParaRPr lang="es-ES" dirty="0" smtClean="0"/>
          </a:p>
          <a:p>
            <a:pPr>
              <a:buNone/>
            </a:pPr>
            <a:r>
              <a:rPr lang="es-ES" b="1" u="sng" dirty="0" smtClean="0">
                <a:solidFill>
                  <a:srgbClr val="7030A0"/>
                </a:solidFill>
              </a:rPr>
              <a:t>OPCIÓN B – ARISTÓTELES, Ética a </a:t>
            </a:r>
            <a:r>
              <a:rPr lang="es-ES" b="1" u="sng" dirty="0" err="1" smtClean="0">
                <a:solidFill>
                  <a:srgbClr val="7030A0"/>
                </a:solidFill>
              </a:rPr>
              <a:t>Nicómaco</a:t>
            </a:r>
            <a:endParaRPr lang="es-ES" b="1" u="sng" dirty="0" smtClean="0">
              <a:solidFill>
                <a:srgbClr val="7030A0"/>
              </a:solidFill>
            </a:endParaRPr>
          </a:p>
          <a:p>
            <a:pPr>
              <a:buNone/>
            </a:pPr>
            <a:r>
              <a:rPr lang="es-ES" dirty="0" smtClean="0"/>
              <a:t>“No basta, empero, con decir así que la virtud es un hábito, sino que es preciso decir cuál. Digamos, pues, que toda virtud perfecciona la buena disposición de aquello cuya virtud es, y produce adecuadamente su obra propia: como, por ejemplo, la virtud del ojo hace bueno al ojo y a su función: por la virtud del ojo vemos bien. Del mismo modo la virtud del caballo le hace ser buen caballo, apto para correr, para llevar al jinete y para esperar al enemigo. Si así es, pues, en todos los casos, la virtud del hombre será entonces aquel hábito por el cual el hombre se hace bueno y gracias al cual realizará bien la obra que le es propia.”</a:t>
            </a:r>
            <a:endParaRPr lang="es-ES" b="1" dirty="0" smtClean="0"/>
          </a:p>
          <a:p>
            <a:pPr>
              <a:buNone/>
            </a:pPr>
            <a:r>
              <a:rPr lang="es-ES" b="1" u="sng" dirty="0" smtClean="0">
                <a:solidFill>
                  <a:srgbClr val="7030A0"/>
                </a:solidFill>
              </a:rPr>
              <a:t>OPCIÓN A – DESCARTES, Meditaciones Metafísicas</a:t>
            </a:r>
          </a:p>
          <a:p>
            <a:pPr>
              <a:buNone/>
            </a:pPr>
            <a:r>
              <a:rPr lang="es-ES" dirty="0" smtClean="0"/>
              <a:t>“Sólo queda, por tanto, la idea de Dios, en la que haya que considerar si hay algo que no pueda venir de mí mismo. Por el nombre de Dios entiendo una sustancia infinita, eterna, inmutable, independiente, omnisciente, omnipotente y por la cual yo mismo y todas las otras cosas que existen (si es verdad que existe alguna) han sido creadas y producidas. Ahora bien, estas excelencias son tan grandes y tan eminentes que, cuanto más atentamente las considero, menos convencido estoy de que la idea que tengo de ellas pueda tener su origen sólo en mí. Y, en consecuencia, hay que concluir necesariamente de todo lo que he dicho anteriormente que Dios existe.</a:t>
            </a:r>
          </a:p>
          <a:p>
            <a:pPr>
              <a:buNone/>
            </a:pPr>
            <a:r>
              <a:rPr lang="es-ES" dirty="0" smtClean="0"/>
              <a:t>	Pues, aunque la idea de sustancia esté en mí, por el hecho de que yo soy una sustancia, no tendría, sin embargo, la idea de una sustancia infinita, yo, que soy un ser finito, si no hubiera sido puesta en mí por alguna sustancia que fuera verdaderamente infinita.” </a:t>
            </a:r>
          </a:p>
          <a:p>
            <a:pPr>
              <a:buNone/>
            </a:pPr>
            <a:endParaRPr lang="es-ES"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54608" y="1466088"/>
            <a:ext cx="10058400" cy="4050792"/>
          </a:xfrm>
        </p:spPr>
        <p:txBody>
          <a:bodyPr>
            <a:normAutofit/>
          </a:bodyPr>
          <a:lstStyle/>
          <a:p>
            <a:pPr>
              <a:buNone/>
            </a:pPr>
            <a:r>
              <a:rPr lang="es-ES" sz="3200" dirty="0" smtClean="0"/>
              <a:t>“La </a:t>
            </a:r>
            <a:r>
              <a:rPr lang="es-ES" sz="3200" b="1" dirty="0" smtClean="0"/>
              <a:t>Ilustración</a:t>
            </a:r>
            <a:r>
              <a:rPr lang="es-ES" sz="3200" dirty="0" smtClean="0"/>
              <a:t> es la liberación del hombre de su culpable incapacidad. La incapacidad significa la imposibilidad de servirse de su inteligencia sin la guía de otro. Esta incapacidad es culpable porque su causa no reside en la falta de inteligencia sino de decisión y valor para servirse por sí mismo de ella sin la tutela de otro. </a:t>
            </a:r>
            <a:r>
              <a:rPr lang="es-ES" sz="3200" b="1" i="1" dirty="0" smtClean="0"/>
              <a:t>¡</a:t>
            </a:r>
            <a:r>
              <a:rPr lang="es-ES" sz="3200" b="1" i="1" dirty="0" err="1" smtClean="0"/>
              <a:t>Sapere</a:t>
            </a:r>
            <a:r>
              <a:rPr lang="es-ES" sz="3200" b="1" i="1" dirty="0" smtClean="0"/>
              <a:t> </a:t>
            </a:r>
            <a:r>
              <a:rPr lang="es-ES" sz="3200" b="1" i="1" dirty="0" err="1" smtClean="0"/>
              <a:t>aude</a:t>
            </a:r>
            <a:r>
              <a:rPr lang="es-ES" sz="3200" b="1" i="1" dirty="0" smtClean="0"/>
              <a:t>! </a:t>
            </a:r>
            <a:r>
              <a:rPr lang="es-ES" sz="3200" b="1" dirty="0" smtClean="0"/>
              <a:t>Ten el valor de servirte de tu propia razón: he aquí el lema de la ilustración”.</a:t>
            </a:r>
            <a:endParaRPr lang="es-E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484632"/>
            <a:ext cx="10207752" cy="1330313"/>
          </a:xfrm>
        </p:spPr>
        <p:txBody>
          <a:bodyPr/>
          <a:lstStyle/>
          <a:p>
            <a:r>
              <a:rPr lang="es-ES" dirty="0" smtClean="0"/>
              <a:t>Objetivos kantianos:</a:t>
            </a:r>
            <a:endParaRPr lang="es-ES" dirty="0"/>
          </a:p>
        </p:txBody>
      </p:sp>
      <p:sp>
        <p:nvSpPr>
          <p:cNvPr id="3" name="2 Marcador de contenido"/>
          <p:cNvSpPr>
            <a:spLocks noGrp="1"/>
          </p:cNvSpPr>
          <p:nvPr>
            <p:ph idx="1"/>
          </p:nvPr>
        </p:nvSpPr>
        <p:spPr>
          <a:xfrm>
            <a:off x="706583" y="1814945"/>
            <a:ext cx="10421666" cy="4357255"/>
          </a:xfrm>
        </p:spPr>
        <p:txBody>
          <a:bodyPr>
            <a:normAutofit/>
          </a:bodyPr>
          <a:lstStyle/>
          <a:p>
            <a:pPr>
              <a:buNone/>
            </a:pPr>
            <a:r>
              <a:rPr lang="es-ES" sz="2400" dirty="0" smtClean="0"/>
              <a:t>En este espíritu, Kant fundó una filosofía en la cual la </a:t>
            </a:r>
            <a:r>
              <a:rPr lang="es-ES" sz="2800" b="1" dirty="0" smtClean="0">
                <a:solidFill>
                  <a:srgbClr val="FF0000"/>
                </a:solidFill>
              </a:rPr>
              <a:t>razón</a:t>
            </a:r>
            <a:r>
              <a:rPr lang="es-ES" sz="2400" b="1" dirty="0" smtClean="0"/>
              <a:t> es el fundamento último </a:t>
            </a:r>
            <a:r>
              <a:rPr lang="es-ES" sz="2400" dirty="0" smtClean="0"/>
              <a:t>del que </a:t>
            </a:r>
            <a:r>
              <a:rPr lang="es-ES" sz="2400" b="1" dirty="0" smtClean="0"/>
              <a:t>emanan</a:t>
            </a:r>
            <a:r>
              <a:rPr lang="es-ES" sz="2400" dirty="0" smtClean="0"/>
              <a:t> tanto los </a:t>
            </a:r>
            <a:r>
              <a:rPr lang="es-ES" sz="2400" b="1" dirty="0" smtClean="0">
                <a:solidFill>
                  <a:srgbClr val="FF0000"/>
                </a:solidFill>
              </a:rPr>
              <a:t>principios epistemológicos </a:t>
            </a:r>
            <a:r>
              <a:rPr lang="es-ES" sz="2400" dirty="0" smtClean="0"/>
              <a:t>que nos permitirán </a:t>
            </a:r>
            <a:r>
              <a:rPr lang="es-ES" sz="2400" b="1" dirty="0" smtClean="0"/>
              <a:t>alcanzar</a:t>
            </a:r>
            <a:r>
              <a:rPr lang="es-ES" sz="2400" b="1" dirty="0" smtClean="0">
                <a:solidFill>
                  <a:srgbClr val="7030A0"/>
                </a:solidFill>
              </a:rPr>
              <a:t>:</a:t>
            </a:r>
          </a:p>
          <a:p>
            <a:r>
              <a:rPr lang="es-ES" sz="2400" dirty="0" smtClean="0"/>
              <a:t>Un</a:t>
            </a:r>
            <a:r>
              <a:rPr lang="es-ES" sz="2400" b="1" dirty="0" smtClean="0">
                <a:solidFill>
                  <a:srgbClr val="7030A0"/>
                </a:solidFill>
              </a:rPr>
              <a:t> </a:t>
            </a:r>
            <a:r>
              <a:rPr lang="es-ES" sz="2400" b="1" dirty="0" smtClean="0">
                <a:solidFill>
                  <a:srgbClr val="00B050"/>
                </a:solidFill>
              </a:rPr>
              <a:t>conocimiento seguro de la naturaleza</a:t>
            </a:r>
            <a:r>
              <a:rPr lang="es-ES" sz="2400" dirty="0" smtClean="0"/>
              <a:t> .</a:t>
            </a:r>
          </a:p>
          <a:p>
            <a:r>
              <a:rPr lang="es-ES" sz="2400" dirty="0" smtClean="0"/>
              <a:t>Los </a:t>
            </a:r>
            <a:r>
              <a:rPr lang="es-ES" sz="2400" b="1" dirty="0" smtClean="0">
                <a:solidFill>
                  <a:srgbClr val="00B050"/>
                </a:solidFill>
              </a:rPr>
              <a:t>principios éticos universales </a:t>
            </a:r>
            <a:r>
              <a:rPr lang="es-ES" sz="2400" b="1" dirty="0" smtClean="0"/>
              <a:t>que han de regir la acción moral del ser humano.</a:t>
            </a:r>
            <a:endParaRPr lang="es-ES" sz="2400" dirty="0" smtClean="0"/>
          </a:p>
          <a:p>
            <a:r>
              <a:rPr lang="es-ES" sz="2400" dirty="0" smtClean="0"/>
              <a:t>La </a:t>
            </a:r>
            <a:r>
              <a:rPr lang="es-ES" sz="2400" b="1" dirty="0" smtClean="0">
                <a:solidFill>
                  <a:srgbClr val="00B050"/>
                </a:solidFill>
              </a:rPr>
              <a:t>organización política </a:t>
            </a:r>
            <a:r>
              <a:rPr lang="es-ES" sz="2400" b="1" dirty="0" smtClean="0"/>
              <a:t>de la sociedad humana</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5993" y="0"/>
            <a:ext cx="9958370" cy="1150204"/>
          </a:xfrm>
        </p:spPr>
        <p:txBody>
          <a:bodyPr/>
          <a:lstStyle/>
          <a:p>
            <a:r>
              <a:rPr lang="es-ES" dirty="0" smtClean="0"/>
              <a:t>Influencias que recibió </a:t>
            </a:r>
            <a:r>
              <a:rPr lang="es-ES" dirty="0" err="1" smtClean="0"/>
              <a:t>kant</a:t>
            </a:r>
            <a:r>
              <a:rPr lang="es-ES" dirty="0" smtClean="0"/>
              <a:t>:</a:t>
            </a:r>
            <a:endParaRPr lang="es-ES" dirty="0"/>
          </a:p>
        </p:txBody>
      </p:sp>
      <p:sp>
        <p:nvSpPr>
          <p:cNvPr id="3" name="2 Marcador de contenido"/>
          <p:cNvSpPr>
            <a:spLocks noGrp="1"/>
          </p:cNvSpPr>
          <p:nvPr>
            <p:ph idx="1"/>
          </p:nvPr>
        </p:nvSpPr>
        <p:spPr>
          <a:xfrm>
            <a:off x="504574" y="1401096"/>
            <a:ext cx="11117155" cy="4911213"/>
          </a:xfrm>
        </p:spPr>
        <p:txBody>
          <a:bodyPr>
            <a:normAutofit lnSpcReduction="10000"/>
          </a:bodyPr>
          <a:lstStyle/>
          <a:p>
            <a:r>
              <a:rPr lang="es-ES" sz="2400" b="1" dirty="0" smtClean="0">
                <a:solidFill>
                  <a:srgbClr val="FF0000"/>
                </a:solidFill>
              </a:rPr>
              <a:t>El </a:t>
            </a:r>
            <a:r>
              <a:rPr lang="es-ES" sz="2800" b="1" dirty="0" smtClean="0">
                <a:solidFill>
                  <a:srgbClr val="FF0000"/>
                </a:solidFill>
              </a:rPr>
              <a:t>racionalismo</a:t>
            </a:r>
            <a:r>
              <a:rPr lang="es-ES" sz="2400" b="1" dirty="0" smtClean="0">
                <a:solidFill>
                  <a:srgbClr val="FF0000"/>
                </a:solidFill>
              </a:rPr>
              <a:t>: </a:t>
            </a:r>
            <a:r>
              <a:rPr lang="es-ES" sz="2400" dirty="0" smtClean="0"/>
              <a:t>En su </a:t>
            </a:r>
            <a:r>
              <a:rPr lang="es-ES" sz="2400" b="1" dirty="0" smtClean="0">
                <a:solidFill>
                  <a:srgbClr val="00B050"/>
                </a:solidFill>
              </a:rPr>
              <a:t>primera época Kant fue un filósofo racionalista</a:t>
            </a:r>
            <a:r>
              <a:rPr lang="es-ES" sz="2400" dirty="0" smtClean="0"/>
              <a:t>.  Para Kant, en el proceso del conocimiento hemos de tener en cuenta la actividad propia del </a:t>
            </a:r>
            <a:r>
              <a:rPr lang="es-ES" sz="2400" b="1" dirty="0" smtClean="0">
                <a:solidFill>
                  <a:srgbClr val="00B050"/>
                </a:solidFill>
              </a:rPr>
              <a:t>entendimiento</a:t>
            </a:r>
            <a:r>
              <a:rPr lang="es-ES" sz="2400" dirty="0" smtClean="0"/>
              <a:t>. </a:t>
            </a:r>
            <a:r>
              <a:rPr lang="es-ES" sz="2400" b="1" dirty="0" smtClean="0"/>
              <a:t>Kant también mantuvo algunos de los postulados básicos de la ética racionalista, siendo partidario de una ética universal derivada del entendimiento humano</a:t>
            </a:r>
            <a:r>
              <a:rPr lang="es-ES" sz="2400" dirty="0"/>
              <a:t> </a:t>
            </a:r>
            <a:r>
              <a:rPr lang="es-ES" sz="2400" dirty="0" smtClean="0"/>
              <a:t>  </a:t>
            </a:r>
            <a:r>
              <a:rPr lang="es-ES" sz="2400" b="1" dirty="0" smtClean="0">
                <a:solidFill>
                  <a:srgbClr val="FFC000"/>
                </a:solidFill>
              </a:rPr>
              <a:t>Leibniz</a:t>
            </a:r>
            <a:r>
              <a:rPr lang="es-ES" sz="2400" dirty="0" smtClean="0"/>
              <a:t>: ante el principio empirista de Locke “nada hay en el entendimiento que no haya estado antes en los sentidos”, añade “excepto el propio entendimiento”</a:t>
            </a:r>
          </a:p>
          <a:p>
            <a:r>
              <a:rPr lang="es-ES" sz="2400" b="1" dirty="0" smtClean="0">
                <a:solidFill>
                  <a:srgbClr val="FF0000"/>
                </a:solidFill>
              </a:rPr>
              <a:t>El </a:t>
            </a:r>
            <a:r>
              <a:rPr lang="es-ES" sz="2800" b="1" dirty="0" smtClean="0">
                <a:solidFill>
                  <a:srgbClr val="FF0000"/>
                </a:solidFill>
              </a:rPr>
              <a:t>empirismo</a:t>
            </a:r>
            <a:r>
              <a:rPr lang="es-ES" sz="2400" b="1" dirty="0" smtClean="0">
                <a:solidFill>
                  <a:srgbClr val="FF0000"/>
                </a:solidFill>
              </a:rPr>
              <a:t>: </a:t>
            </a:r>
            <a:r>
              <a:rPr lang="es-ES" sz="2400" b="1" dirty="0" smtClean="0">
                <a:solidFill>
                  <a:srgbClr val="00B050"/>
                </a:solidFill>
              </a:rPr>
              <a:t>La lectura de Hume despertó a Kant de su “sueño dogmático</a:t>
            </a:r>
            <a:r>
              <a:rPr lang="es-ES" sz="2400" dirty="0" smtClean="0"/>
              <a:t>”, es decir, del sueño racionalista de pretender conocer realidades más allá de la experiencia y fundar incluso una ciencia –la </a:t>
            </a:r>
            <a:r>
              <a:rPr lang="es-ES" sz="2400" b="1" dirty="0" smtClean="0">
                <a:solidFill>
                  <a:srgbClr val="00B050"/>
                </a:solidFill>
              </a:rPr>
              <a:t>Metafísica-</a:t>
            </a:r>
            <a:r>
              <a:rPr lang="es-ES" sz="2400" dirty="0" smtClean="0"/>
              <a:t> sobre estas realidades. Pero rechaza la crítica de </a:t>
            </a:r>
            <a:r>
              <a:rPr lang="es-ES" sz="2400" b="1" dirty="0" smtClean="0">
                <a:solidFill>
                  <a:srgbClr val="FFC000"/>
                </a:solidFill>
              </a:rPr>
              <a:t>Hume</a:t>
            </a:r>
            <a:r>
              <a:rPr lang="es-ES" sz="2400" dirty="0" smtClean="0"/>
              <a:t> al principio de causalidad y admite la posibilidad de un conocimiento necesario sobre la naturaleza. Tampoco admite su </a:t>
            </a:r>
            <a:r>
              <a:rPr lang="es-ES" sz="2400" dirty="0" err="1" smtClean="0"/>
              <a:t>emotivismo</a:t>
            </a:r>
            <a:r>
              <a:rPr lang="es-ES" sz="2400" dirty="0" smtClean="0"/>
              <a:t> moral    </a:t>
            </a:r>
            <a:r>
              <a:rPr lang="es-ES" sz="2400" b="1" dirty="0" smtClean="0"/>
              <a:t>imperativos categóricos de Kant</a:t>
            </a:r>
            <a:r>
              <a:rPr lang="es-ES" sz="2400" dirty="0" smtClean="0"/>
              <a:t>: basados en la razón y son universales.</a:t>
            </a:r>
          </a:p>
        </p:txBody>
      </p:sp>
      <p:cxnSp>
        <p:nvCxnSpPr>
          <p:cNvPr id="6" name="Conector recto de flecha 5"/>
          <p:cNvCxnSpPr/>
          <p:nvPr/>
        </p:nvCxnSpPr>
        <p:spPr>
          <a:xfrm>
            <a:off x="3657600" y="2536723"/>
            <a:ext cx="1622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90697"/>
            <a:ext cx="9843958" cy="960710"/>
          </a:xfrm>
        </p:spPr>
        <p:txBody>
          <a:bodyPr/>
          <a:lstStyle/>
          <a:p>
            <a:r>
              <a:rPr lang="es-ES" dirty="0"/>
              <a:t>Influencias que recibió </a:t>
            </a:r>
            <a:r>
              <a:rPr lang="es-ES" dirty="0" err="1"/>
              <a:t>kant</a:t>
            </a:r>
            <a:r>
              <a:rPr lang="es-ES" dirty="0"/>
              <a:t>:</a:t>
            </a:r>
          </a:p>
        </p:txBody>
      </p:sp>
      <p:sp>
        <p:nvSpPr>
          <p:cNvPr id="3" name="Marcador de contenido 2"/>
          <p:cNvSpPr>
            <a:spLocks noGrp="1"/>
          </p:cNvSpPr>
          <p:nvPr>
            <p:ph idx="1"/>
          </p:nvPr>
        </p:nvSpPr>
        <p:spPr>
          <a:xfrm>
            <a:off x="840658" y="1151407"/>
            <a:ext cx="10272842" cy="4490884"/>
          </a:xfrm>
        </p:spPr>
        <p:txBody>
          <a:bodyPr/>
          <a:lstStyle/>
          <a:p>
            <a:r>
              <a:rPr lang="es-ES" b="1" dirty="0">
                <a:solidFill>
                  <a:srgbClr val="FF0000"/>
                </a:solidFill>
              </a:rPr>
              <a:t>La </a:t>
            </a:r>
            <a:r>
              <a:rPr lang="es-ES" sz="2400" b="1" dirty="0">
                <a:solidFill>
                  <a:srgbClr val="FF0000"/>
                </a:solidFill>
              </a:rPr>
              <a:t>física de Newton</a:t>
            </a:r>
            <a:r>
              <a:rPr lang="es-ES" b="1" dirty="0">
                <a:solidFill>
                  <a:srgbClr val="FF0000"/>
                </a:solidFill>
              </a:rPr>
              <a:t>: </a:t>
            </a:r>
            <a:r>
              <a:rPr lang="es-ES" dirty="0"/>
              <a:t>La obra de </a:t>
            </a:r>
            <a:r>
              <a:rPr lang="es-ES" b="1" dirty="0">
                <a:solidFill>
                  <a:srgbClr val="FFC000"/>
                </a:solidFill>
              </a:rPr>
              <a:t>Newton</a:t>
            </a:r>
            <a:r>
              <a:rPr lang="es-ES" b="1" dirty="0">
                <a:solidFill>
                  <a:srgbClr val="00B050"/>
                </a:solidFill>
              </a:rPr>
              <a:t> </a:t>
            </a:r>
            <a:r>
              <a:rPr lang="es-ES" dirty="0"/>
              <a:t>era la </a:t>
            </a:r>
            <a:r>
              <a:rPr lang="es-ES" b="1" dirty="0">
                <a:solidFill>
                  <a:srgbClr val="00B050"/>
                </a:solidFill>
              </a:rPr>
              <a:t>prueba palpable de  la posibilidad de establecer leyes de cumplimiento universal que explicasen los fenómenos de la </a:t>
            </a:r>
            <a:r>
              <a:rPr lang="es-ES" b="1" dirty="0" smtClean="0">
                <a:solidFill>
                  <a:srgbClr val="00B050"/>
                </a:solidFill>
              </a:rPr>
              <a:t>naturaleza</a:t>
            </a:r>
            <a:r>
              <a:rPr lang="es-ES" dirty="0"/>
              <a:t> </a:t>
            </a:r>
            <a:r>
              <a:rPr lang="es-ES" dirty="0" smtClean="0"/>
              <a:t>   el mundo se rige por la más estricta necesidad que nuestra razón está capacitada para descubrir. </a:t>
            </a:r>
          </a:p>
          <a:p>
            <a:pPr marL="0" indent="0">
              <a:buNone/>
            </a:pPr>
            <a:r>
              <a:rPr lang="es-ES" dirty="0"/>
              <a:t>	</a:t>
            </a:r>
            <a:r>
              <a:rPr lang="es-ES" dirty="0" smtClean="0"/>
              <a:t>La </a:t>
            </a:r>
            <a:r>
              <a:rPr lang="es-ES" dirty="0"/>
              <a:t>física se le presentó a Kant como el </a:t>
            </a:r>
            <a:r>
              <a:rPr lang="es-ES" b="1" dirty="0">
                <a:solidFill>
                  <a:srgbClr val="00B050"/>
                </a:solidFill>
              </a:rPr>
              <a:t>modelo de ciencia</a:t>
            </a:r>
            <a:r>
              <a:rPr lang="es-ES" dirty="0"/>
              <a:t>. En ella se conjugaban tanto la </a:t>
            </a:r>
            <a:r>
              <a:rPr lang="es-ES" b="1" dirty="0"/>
              <a:t>actividad racional, como la actividad empírica y experimental, imprescindibles ambas para alcanzar la verdad.</a:t>
            </a:r>
          </a:p>
          <a:p>
            <a:endParaRPr lang="es-ES" dirty="0"/>
          </a:p>
        </p:txBody>
      </p:sp>
      <p:pic>
        <p:nvPicPr>
          <p:cNvPr id="4" name="Imagen 3"/>
          <p:cNvPicPr>
            <a:picLocks noChangeAspect="1"/>
          </p:cNvPicPr>
          <p:nvPr/>
        </p:nvPicPr>
        <p:blipFill>
          <a:blip r:embed="rId2"/>
          <a:stretch>
            <a:fillRect/>
          </a:stretch>
        </p:blipFill>
        <p:spPr>
          <a:xfrm>
            <a:off x="501445" y="3552509"/>
            <a:ext cx="5784760" cy="3253927"/>
          </a:xfrm>
          <a:prstGeom prst="rect">
            <a:avLst/>
          </a:prstGeom>
        </p:spPr>
      </p:pic>
      <p:cxnSp>
        <p:nvCxnSpPr>
          <p:cNvPr id="6" name="Conector recto de flecha 5"/>
          <p:cNvCxnSpPr/>
          <p:nvPr/>
        </p:nvCxnSpPr>
        <p:spPr>
          <a:xfrm>
            <a:off x="1386348" y="2315552"/>
            <a:ext cx="383458" cy="29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4527754" y="1932039"/>
            <a:ext cx="294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3"/>
          <a:stretch>
            <a:fillRect/>
          </a:stretch>
        </p:blipFill>
        <p:spPr>
          <a:xfrm>
            <a:off x="6625418" y="3552509"/>
            <a:ext cx="5259593" cy="2483244"/>
          </a:xfrm>
          <a:prstGeom prst="rect">
            <a:avLst/>
          </a:prstGeom>
        </p:spPr>
      </p:pic>
    </p:spTree>
    <p:extLst>
      <p:ext uri="{BB962C8B-B14F-4D97-AF65-F5344CB8AC3E}">
        <p14:creationId xmlns:p14="http://schemas.microsoft.com/office/powerpoint/2010/main" val="256213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0"/>
            <a:ext cx="10058400" cy="1233055"/>
          </a:xfrm>
        </p:spPr>
        <p:txBody>
          <a:bodyPr/>
          <a:lstStyle/>
          <a:p>
            <a:r>
              <a:rPr lang="es-ES" dirty="0" smtClean="0"/>
              <a:t>Influencias que recibió </a:t>
            </a:r>
            <a:r>
              <a:rPr lang="es-ES" dirty="0" err="1" smtClean="0"/>
              <a:t>kant</a:t>
            </a:r>
            <a:r>
              <a:rPr lang="es-ES" dirty="0" smtClean="0"/>
              <a:t> (II):</a:t>
            </a:r>
            <a:endParaRPr lang="es-ES" dirty="0"/>
          </a:p>
        </p:txBody>
      </p:sp>
      <p:sp>
        <p:nvSpPr>
          <p:cNvPr id="3" name="2 Marcador de contenido"/>
          <p:cNvSpPr>
            <a:spLocks noGrp="1"/>
          </p:cNvSpPr>
          <p:nvPr>
            <p:ph idx="1"/>
          </p:nvPr>
        </p:nvSpPr>
        <p:spPr>
          <a:xfrm>
            <a:off x="265471" y="1061884"/>
            <a:ext cx="11371005" cy="5796116"/>
          </a:xfrm>
        </p:spPr>
        <p:txBody>
          <a:bodyPr>
            <a:normAutofit/>
          </a:bodyPr>
          <a:lstStyle/>
          <a:p>
            <a:r>
              <a:rPr lang="es-ES" sz="2400" b="1" dirty="0" smtClean="0">
                <a:solidFill>
                  <a:srgbClr val="FF0000"/>
                </a:solidFill>
              </a:rPr>
              <a:t>La </a:t>
            </a:r>
            <a:r>
              <a:rPr lang="es-ES" sz="2800" b="1" dirty="0" smtClean="0">
                <a:solidFill>
                  <a:srgbClr val="FF0000"/>
                </a:solidFill>
              </a:rPr>
              <a:t>Ilustración</a:t>
            </a:r>
            <a:r>
              <a:rPr lang="es-ES" sz="2400" b="1" dirty="0" smtClean="0">
                <a:solidFill>
                  <a:srgbClr val="FF0000"/>
                </a:solidFill>
              </a:rPr>
              <a:t>: </a:t>
            </a:r>
            <a:r>
              <a:rPr lang="es-ES" sz="2400" dirty="0" smtClean="0"/>
              <a:t>Las ideas ilustradas también tuvieron reflejo  en la obra de Kant, principalmente en </a:t>
            </a:r>
            <a:r>
              <a:rPr lang="es-ES" sz="2400" b="1" dirty="0" smtClean="0">
                <a:solidFill>
                  <a:srgbClr val="00B050"/>
                </a:solidFill>
              </a:rPr>
              <a:t>cuestiones morales, políticas, históricas y religiosas</a:t>
            </a:r>
            <a:r>
              <a:rPr lang="es-ES" sz="2400" dirty="0" smtClean="0"/>
              <a:t>       </a:t>
            </a:r>
            <a:r>
              <a:rPr lang="es-ES" sz="2400" b="1" dirty="0" smtClean="0"/>
              <a:t>Concepción del hombre de </a:t>
            </a:r>
            <a:r>
              <a:rPr lang="es-ES" sz="2400" b="1" dirty="0" smtClean="0">
                <a:solidFill>
                  <a:srgbClr val="00B050"/>
                </a:solidFill>
              </a:rPr>
              <a:t>Rousseau</a:t>
            </a:r>
            <a:r>
              <a:rPr lang="es-ES" sz="2400" b="1" dirty="0" smtClean="0"/>
              <a:t> </a:t>
            </a:r>
            <a:r>
              <a:rPr lang="es-ES" sz="2400" dirty="0" smtClean="0"/>
              <a:t>–</a:t>
            </a:r>
            <a:r>
              <a:rPr lang="es-ES" sz="2400" b="1" dirty="0" smtClean="0"/>
              <a:t>autonomía</a:t>
            </a:r>
            <a:r>
              <a:rPr lang="es-ES" sz="2400" dirty="0" smtClean="0"/>
              <a:t>-; el </a:t>
            </a:r>
            <a:r>
              <a:rPr lang="es-ES" sz="2400" b="1" dirty="0" smtClean="0"/>
              <a:t>progresismo ilustrado </a:t>
            </a:r>
            <a:r>
              <a:rPr lang="es-ES" sz="2400" dirty="0" smtClean="0"/>
              <a:t>–apoyado en los </a:t>
            </a:r>
            <a:r>
              <a:rPr lang="es-ES" sz="2400" b="1" dirty="0" smtClean="0"/>
              <a:t>avances de la ciencia y de la técnica</a:t>
            </a:r>
            <a:r>
              <a:rPr lang="es-ES" sz="2400" dirty="0" smtClean="0"/>
              <a:t>-lleva a Kant a pensar que la Historia se encuentra en un progreso constante hacia lo mejor   este progreso resulta inevitable.</a:t>
            </a:r>
          </a:p>
          <a:p>
            <a:pPr marL="0" indent="0">
              <a:buNone/>
            </a:pPr>
            <a:r>
              <a:rPr lang="es-ES" sz="2400" dirty="0" smtClean="0"/>
              <a:t>	Influencia Voltaire y otros    deísmo   necesidad de aplicar la razón a las creencias religiosas, reduciendo los dogmas a postulados racionales. </a:t>
            </a:r>
          </a:p>
          <a:p>
            <a:r>
              <a:rPr lang="es-ES" sz="2400" b="1" dirty="0" smtClean="0">
                <a:solidFill>
                  <a:srgbClr val="FF0000"/>
                </a:solidFill>
              </a:rPr>
              <a:t>El </a:t>
            </a:r>
            <a:r>
              <a:rPr lang="es-ES" sz="2800" b="1" dirty="0" smtClean="0">
                <a:solidFill>
                  <a:srgbClr val="FF0000"/>
                </a:solidFill>
              </a:rPr>
              <a:t>Pietismo</a:t>
            </a:r>
            <a:r>
              <a:rPr lang="es-ES" sz="2400" b="1" dirty="0" smtClean="0">
                <a:solidFill>
                  <a:srgbClr val="FF0000"/>
                </a:solidFill>
              </a:rPr>
              <a:t>: </a:t>
            </a:r>
            <a:r>
              <a:rPr lang="es-ES" sz="2400" dirty="0" smtClean="0"/>
              <a:t>Kant fue educado en esta </a:t>
            </a:r>
            <a:r>
              <a:rPr lang="es-ES" sz="2400" b="1" dirty="0" smtClean="0">
                <a:solidFill>
                  <a:srgbClr val="00B050"/>
                </a:solidFill>
              </a:rPr>
              <a:t>doctrina religiosa protestante</a:t>
            </a:r>
            <a:r>
              <a:rPr lang="es-ES" sz="2400" dirty="0" smtClean="0">
                <a:solidFill>
                  <a:srgbClr val="00B050"/>
                </a:solidFill>
              </a:rPr>
              <a:t>, que predicaba una </a:t>
            </a:r>
            <a:r>
              <a:rPr lang="es-ES" sz="2400" b="1" dirty="0" smtClean="0">
                <a:solidFill>
                  <a:srgbClr val="00B050"/>
                </a:solidFill>
              </a:rPr>
              <a:t>moral basada en las buenas obras y no en la piedad externa</a:t>
            </a:r>
            <a:r>
              <a:rPr lang="es-ES" sz="2400" dirty="0" smtClean="0"/>
              <a:t>, rechazando ritos, ceremonias e intermediarios en la relación entre el ser humano y Dios. Esta </a:t>
            </a:r>
            <a:r>
              <a:rPr lang="es-ES" sz="2400" b="1" dirty="0" smtClean="0"/>
              <a:t>relación</a:t>
            </a:r>
            <a:r>
              <a:rPr lang="es-ES" sz="2400" dirty="0" smtClean="0"/>
              <a:t> habría de ser </a:t>
            </a:r>
            <a:r>
              <a:rPr lang="es-ES" sz="2400" b="1" dirty="0" smtClean="0"/>
              <a:t>directa, personal y subjetiva</a:t>
            </a:r>
            <a:r>
              <a:rPr lang="es-ES" sz="2400" dirty="0" smtClean="0"/>
              <a:t>.</a:t>
            </a:r>
          </a:p>
          <a:p>
            <a:pPr marL="0" indent="0">
              <a:buNone/>
            </a:pPr>
            <a:r>
              <a:rPr lang="es-ES" sz="2400" dirty="0"/>
              <a:t>	</a:t>
            </a:r>
            <a:r>
              <a:rPr lang="es-ES" sz="2400" dirty="0" smtClean="0"/>
              <a:t>Estas ideas aparecen racionalizadas en la ética Kantiana, así como su defensa de una religión natural. </a:t>
            </a:r>
            <a:endParaRPr lang="es-ES" sz="2400" dirty="0"/>
          </a:p>
        </p:txBody>
      </p:sp>
      <p:cxnSp>
        <p:nvCxnSpPr>
          <p:cNvPr id="6" name="Conector recto de flecha 5"/>
          <p:cNvCxnSpPr/>
          <p:nvPr/>
        </p:nvCxnSpPr>
        <p:spPr>
          <a:xfrm flipV="1">
            <a:off x="2064774" y="1991032"/>
            <a:ext cx="383458" cy="14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811161" y="3244645"/>
            <a:ext cx="427704" cy="191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4822723" y="3436374"/>
            <a:ext cx="265471" cy="14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811161" y="5899355"/>
            <a:ext cx="427704" cy="29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6808" y="150910"/>
            <a:ext cx="10058400" cy="1609344"/>
          </a:xfrm>
        </p:spPr>
        <p:txBody>
          <a:bodyPr/>
          <a:lstStyle/>
          <a:p>
            <a:r>
              <a:rPr lang="es-ES" dirty="0" smtClean="0"/>
              <a:t>Kant: el objeto de la filosofía en tres grandes preguntas.</a:t>
            </a:r>
            <a:endParaRPr lang="es-ES" dirty="0"/>
          </a:p>
        </p:txBody>
      </p:sp>
      <p:pic>
        <p:nvPicPr>
          <p:cNvPr id="8" name="Marcador de contenido 7"/>
          <p:cNvPicPr>
            <a:picLocks noGrp="1" noChangeAspect="1"/>
          </p:cNvPicPr>
          <p:nvPr>
            <p:ph idx="1"/>
          </p:nvPr>
        </p:nvPicPr>
        <p:blipFill>
          <a:blip r:embed="rId2"/>
          <a:stretch>
            <a:fillRect/>
          </a:stretch>
        </p:blipFill>
        <p:spPr>
          <a:xfrm flipH="1">
            <a:off x="1990478" y="2286472"/>
            <a:ext cx="3443672" cy="3606379"/>
          </a:xfrm>
          <a:prstGeom prst="rect">
            <a:avLst/>
          </a:prstGeom>
        </p:spPr>
      </p:pic>
      <p:sp>
        <p:nvSpPr>
          <p:cNvPr id="9" name="Llamada de nube 8"/>
          <p:cNvSpPr/>
          <p:nvPr/>
        </p:nvSpPr>
        <p:spPr>
          <a:xfrm>
            <a:off x="5531466" y="1659862"/>
            <a:ext cx="5721530" cy="16146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podemos saber los seres humanos?</a:t>
            </a:r>
            <a:endParaRPr lang="es-ES" sz="3200" b="1" dirty="0"/>
          </a:p>
        </p:txBody>
      </p:sp>
      <p:sp>
        <p:nvSpPr>
          <p:cNvPr id="10" name="Llamada de nube 9"/>
          <p:cNvSpPr/>
          <p:nvPr/>
        </p:nvSpPr>
        <p:spPr>
          <a:xfrm>
            <a:off x="5434150" y="3465604"/>
            <a:ext cx="6257107" cy="13683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debemos hacer?</a:t>
            </a:r>
            <a:endParaRPr lang="es-ES" sz="3200" b="1" dirty="0"/>
          </a:p>
        </p:txBody>
      </p:sp>
      <p:sp>
        <p:nvSpPr>
          <p:cNvPr id="13" name="Llamada de nube 12"/>
          <p:cNvSpPr/>
          <p:nvPr/>
        </p:nvSpPr>
        <p:spPr>
          <a:xfrm>
            <a:off x="5434150" y="5261603"/>
            <a:ext cx="5995850" cy="12624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nos cabe esperar?</a:t>
            </a:r>
            <a:endParaRPr lang="es-ES" sz="3200" b="1" dirty="0"/>
          </a:p>
        </p:txBody>
      </p:sp>
      <p:sp>
        <p:nvSpPr>
          <p:cNvPr id="14" name="Llamada con línea 3 (sin borde) 13"/>
          <p:cNvSpPr/>
          <p:nvPr/>
        </p:nvSpPr>
        <p:spPr>
          <a:xfrm>
            <a:off x="521207" y="4394855"/>
            <a:ext cx="2039113" cy="2129244"/>
          </a:xfrm>
          <a:prstGeom prst="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es el hombre?</a:t>
            </a:r>
            <a:endParaRPr lang="es-ES" sz="3200" b="1" dirty="0"/>
          </a:p>
        </p:txBody>
      </p:sp>
      <p:sp>
        <p:nvSpPr>
          <p:cNvPr id="15" name="CuadroTexto 14"/>
          <p:cNvSpPr txBox="1"/>
          <p:nvPr/>
        </p:nvSpPr>
        <p:spPr>
          <a:xfrm>
            <a:off x="9614262" y="2321340"/>
            <a:ext cx="1736050" cy="646331"/>
          </a:xfrm>
          <a:prstGeom prst="rect">
            <a:avLst/>
          </a:prstGeom>
          <a:noFill/>
        </p:spPr>
        <p:txBody>
          <a:bodyPr wrap="square" rtlCol="0">
            <a:spAutoFit/>
          </a:bodyPr>
          <a:lstStyle/>
          <a:p>
            <a:r>
              <a:rPr lang="es-ES" dirty="0" smtClean="0"/>
              <a:t>Problema del Conocimiento</a:t>
            </a:r>
            <a:endParaRPr lang="es-ES" dirty="0"/>
          </a:p>
        </p:txBody>
      </p:sp>
      <p:sp>
        <p:nvSpPr>
          <p:cNvPr id="16" name="CuadroTexto 15"/>
          <p:cNvSpPr txBox="1"/>
          <p:nvPr/>
        </p:nvSpPr>
        <p:spPr>
          <a:xfrm>
            <a:off x="10371254" y="3965092"/>
            <a:ext cx="1227908" cy="646331"/>
          </a:xfrm>
          <a:prstGeom prst="rect">
            <a:avLst/>
          </a:prstGeom>
          <a:noFill/>
        </p:spPr>
        <p:txBody>
          <a:bodyPr wrap="square" rtlCol="0">
            <a:spAutoFit/>
          </a:bodyPr>
          <a:lstStyle/>
          <a:p>
            <a:r>
              <a:rPr lang="es-ES" dirty="0" smtClean="0"/>
              <a:t>Problema ético</a:t>
            </a:r>
            <a:endParaRPr lang="es-ES" dirty="0"/>
          </a:p>
        </p:txBody>
      </p:sp>
      <p:sp>
        <p:nvSpPr>
          <p:cNvPr id="17" name="CuadroTexto 16"/>
          <p:cNvSpPr txBox="1"/>
          <p:nvPr/>
        </p:nvSpPr>
        <p:spPr>
          <a:xfrm>
            <a:off x="9797142" y="5261603"/>
            <a:ext cx="1802020" cy="1477328"/>
          </a:xfrm>
          <a:prstGeom prst="rect">
            <a:avLst/>
          </a:prstGeom>
          <a:noFill/>
        </p:spPr>
        <p:txBody>
          <a:bodyPr wrap="square" rtlCol="0">
            <a:spAutoFit/>
          </a:bodyPr>
          <a:lstStyle/>
          <a:p>
            <a:r>
              <a:rPr lang="es-ES" dirty="0" smtClean="0"/>
              <a:t>Problemas del sentido de la historia y de la creencia religiosa</a:t>
            </a:r>
            <a:endParaRPr lang="es-ES" dirty="0"/>
          </a:p>
        </p:txBody>
      </p:sp>
      <p:sp>
        <p:nvSpPr>
          <p:cNvPr id="18" name="CuadroTexto 17"/>
          <p:cNvSpPr txBox="1"/>
          <p:nvPr/>
        </p:nvSpPr>
        <p:spPr>
          <a:xfrm>
            <a:off x="744583" y="6134101"/>
            <a:ext cx="2036717" cy="666998"/>
          </a:xfrm>
          <a:prstGeom prst="rect">
            <a:avLst/>
          </a:prstGeom>
          <a:noFill/>
        </p:spPr>
        <p:txBody>
          <a:bodyPr wrap="square" rtlCol="0">
            <a:spAutoFit/>
          </a:bodyPr>
          <a:lstStyle/>
          <a:p>
            <a:r>
              <a:rPr lang="es-ES" dirty="0" smtClean="0"/>
              <a:t>Problema del ser humano</a:t>
            </a:r>
            <a:endParaRPr lang="es-ES" dirty="0"/>
          </a:p>
        </p:txBody>
      </p:sp>
    </p:spTree>
    <p:extLst>
      <p:ext uri="{BB962C8B-B14F-4D97-AF65-F5344CB8AC3E}">
        <p14:creationId xmlns:p14="http://schemas.microsoft.com/office/powerpoint/2010/main" val="4174052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6808" y="150910"/>
            <a:ext cx="10503192" cy="814555"/>
          </a:xfrm>
        </p:spPr>
        <p:txBody>
          <a:bodyPr>
            <a:normAutofit fontScale="90000"/>
          </a:bodyPr>
          <a:lstStyle/>
          <a:p>
            <a:r>
              <a:rPr lang="es-ES" dirty="0" smtClean="0"/>
              <a:t>Kant: el objeto de la filosofía</a:t>
            </a:r>
            <a:endParaRPr lang="es-ES" dirty="0"/>
          </a:p>
        </p:txBody>
      </p:sp>
      <p:sp>
        <p:nvSpPr>
          <p:cNvPr id="9" name="Llamada de nube 8"/>
          <p:cNvSpPr/>
          <p:nvPr/>
        </p:nvSpPr>
        <p:spPr>
          <a:xfrm>
            <a:off x="5906616" y="1100864"/>
            <a:ext cx="5721530" cy="16146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podemos saber los seres humanos?</a:t>
            </a:r>
            <a:endParaRPr lang="es-ES" sz="3200" b="1" dirty="0"/>
          </a:p>
        </p:txBody>
      </p:sp>
      <p:sp>
        <p:nvSpPr>
          <p:cNvPr id="10" name="Llamada de nube 9"/>
          <p:cNvSpPr/>
          <p:nvPr/>
        </p:nvSpPr>
        <p:spPr>
          <a:xfrm>
            <a:off x="0" y="858584"/>
            <a:ext cx="6257107" cy="13683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debemos hacer?</a:t>
            </a:r>
            <a:endParaRPr lang="es-ES" sz="3200" b="1" dirty="0"/>
          </a:p>
        </p:txBody>
      </p:sp>
      <p:sp>
        <p:nvSpPr>
          <p:cNvPr id="13" name="Llamada de nube 12"/>
          <p:cNvSpPr/>
          <p:nvPr/>
        </p:nvSpPr>
        <p:spPr>
          <a:xfrm>
            <a:off x="4500733" y="4416857"/>
            <a:ext cx="5995850" cy="12624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nos cabe esperar?</a:t>
            </a:r>
            <a:endParaRPr lang="es-ES" sz="3200" b="1" dirty="0"/>
          </a:p>
        </p:txBody>
      </p:sp>
      <p:sp>
        <p:nvSpPr>
          <p:cNvPr id="14" name="Llamada con línea 3 (sin borde) 13"/>
          <p:cNvSpPr/>
          <p:nvPr/>
        </p:nvSpPr>
        <p:spPr>
          <a:xfrm>
            <a:off x="384034" y="4450011"/>
            <a:ext cx="2039113" cy="2129244"/>
          </a:xfrm>
          <a:prstGeom prst="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¿qué es el hombre?</a:t>
            </a:r>
            <a:endParaRPr lang="es-ES" sz="3200" b="1" dirty="0"/>
          </a:p>
        </p:txBody>
      </p:sp>
      <p:sp>
        <p:nvSpPr>
          <p:cNvPr id="16" name="CuadroTexto 15"/>
          <p:cNvSpPr txBox="1"/>
          <p:nvPr/>
        </p:nvSpPr>
        <p:spPr>
          <a:xfrm>
            <a:off x="457909" y="2167403"/>
            <a:ext cx="1227908" cy="369332"/>
          </a:xfrm>
          <a:prstGeom prst="rect">
            <a:avLst/>
          </a:prstGeom>
          <a:noFill/>
        </p:spPr>
        <p:txBody>
          <a:bodyPr wrap="square" rtlCol="0">
            <a:spAutoFit/>
          </a:bodyPr>
          <a:lstStyle/>
          <a:p>
            <a:r>
              <a:rPr lang="es-ES" b="1" dirty="0" smtClean="0">
                <a:solidFill>
                  <a:srgbClr val="00B050"/>
                </a:solidFill>
              </a:rPr>
              <a:t>Ética</a:t>
            </a:r>
            <a:endParaRPr lang="es-ES" b="1" dirty="0">
              <a:solidFill>
                <a:srgbClr val="00B050"/>
              </a:solidFill>
            </a:endParaRPr>
          </a:p>
        </p:txBody>
      </p:sp>
      <p:sp>
        <p:nvSpPr>
          <p:cNvPr id="17" name="CuadroTexto 16"/>
          <p:cNvSpPr txBox="1"/>
          <p:nvPr/>
        </p:nvSpPr>
        <p:spPr>
          <a:xfrm>
            <a:off x="8799913" y="4738439"/>
            <a:ext cx="1436914" cy="646331"/>
          </a:xfrm>
          <a:prstGeom prst="rect">
            <a:avLst/>
          </a:prstGeom>
          <a:noFill/>
        </p:spPr>
        <p:txBody>
          <a:bodyPr wrap="square" rtlCol="0">
            <a:spAutoFit/>
          </a:bodyPr>
          <a:lstStyle/>
          <a:p>
            <a:r>
              <a:rPr lang="es-ES" dirty="0" smtClean="0"/>
              <a:t>Religión e Historia</a:t>
            </a:r>
            <a:endParaRPr lang="es-ES" dirty="0"/>
          </a:p>
        </p:txBody>
      </p:sp>
      <p:sp>
        <p:nvSpPr>
          <p:cNvPr id="18" name="CuadroTexto 17"/>
          <p:cNvSpPr txBox="1"/>
          <p:nvPr/>
        </p:nvSpPr>
        <p:spPr>
          <a:xfrm>
            <a:off x="1540763" y="6472877"/>
            <a:ext cx="1815737" cy="369332"/>
          </a:xfrm>
          <a:prstGeom prst="rect">
            <a:avLst/>
          </a:prstGeom>
          <a:noFill/>
        </p:spPr>
        <p:txBody>
          <a:bodyPr wrap="square" rtlCol="0">
            <a:spAutoFit/>
          </a:bodyPr>
          <a:lstStyle/>
          <a:p>
            <a:r>
              <a:rPr lang="es-ES" b="1" dirty="0" smtClean="0">
                <a:solidFill>
                  <a:srgbClr val="00B050"/>
                </a:solidFill>
              </a:rPr>
              <a:t>Antropología</a:t>
            </a:r>
            <a:endParaRPr lang="es-ES" b="1" dirty="0">
              <a:solidFill>
                <a:srgbClr val="00B050"/>
              </a:solidFill>
            </a:endParaRPr>
          </a:p>
        </p:txBody>
      </p:sp>
      <p:sp>
        <p:nvSpPr>
          <p:cNvPr id="4" name="Elipse 3"/>
          <p:cNvSpPr/>
          <p:nvPr/>
        </p:nvSpPr>
        <p:spPr>
          <a:xfrm>
            <a:off x="5948531" y="2991978"/>
            <a:ext cx="3197755" cy="11840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¿Qué podemos conocer?</a:t>
            </a:r>
            <a:endParaRPr lang="es-ES" dirty="0"/>
          </a:p>
        </p:txBody>
      </p:sp>
      <p:sp>
        <p:nvSpPr>
          <p:cNvPr id="19" name="Elipse 18"/>
          <p:cNvSpPr/>
          <p:nvPr/>
        </p:nvSpPr>
        <p:spPr>
          <a:xfrm>
            <a:off x="8535624" y="2756130"/>
            <a:ext cx="3170244" cy="12196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¿Qué ciencias podemos hacer?</a:t>
            </a:r>
            <a:endParaRPr lang="es-ES" dirty="0"/>
          </a:p>
        </p:txBody>
      </p:sp>
      <p:cxnSp>
        <p:nvCxnSpPr>
          <p:cNvPr id="6" name="Conector recto de flecha 5"/>
          <p:cNvCxnSpPr/>
          <p:nvPr/>
        </p:nvCxnSpPr>
        <p:spPr>
          <a:xfrm flipH="1">
            <a:off x="6996578" y="2589246"/>
            <a:ext cx="381000" cy="492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957537" y="2413689"/>
            <a:ext cx="631078" cy="40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4929092" y="5395847"/>
            <a:ext cx="3197755" cy="11840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¿Qué nos cabe esperar de la Historia?</a:t>
            </a:r>
            <a:endParaRPr lang="es-ES" dirty="0"/>
          </a:p>
        </p:txBody>
      </p:sp>
      <p:sp>
        <p:nvSpPr>
          <p:cNvPr id="21" name="Elipse 20"/>
          <p:cNvSpPr/>
          <p:nvPr/>
        </p:nvSpPr>
        <p:spPr>
          <a:xfrm>
            <a:off x="8232245" y="5391062"/>
            <a:ext cx="3197755" cy="11840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¿Qué nos cabe esperar más allá de la vida?</a:t>
            </a:r>
            <a:endParaRPr lang="es-ES" dirty="0"/>
          </a:p>
        </p:txBody>
      </p:sp>
      <p:sp>
        <p:nvSpPr>
          <p:cNvPr id="22" name="CuadroTexto 21"/>
          <p:cNvSpPr txBox="1"/>
          <p:nvPr/>
        </p:nvSpPr>
        <p:spPr>
          <a:xfrm>
            <a:off x="7667599" y="3904317"/>
            <a:ext cx="1736050" cy="369332"/>
          </a:xfrm>
          <a:prstGeom prst="rect">
            <a:avLst/>
          </a:prstGeom>
          <a:noFill/>
        </p:spPr>
        <p:txBody>
          <a:bodyPr wrap="square" rtlCol="0">
            <a:spAutoFit/>
          </a:bodyPr>
          <a:lstStyle/>
          <a:p>
            <a:r>
              <a:rPr lang="es-ES" b="1" dirty="0" smtClean="0">
                <a:solidFill>
                  <a:srgbClr val="00B050"/>
                </a:solidFill>
              </a:rPr>
              <a:t>Gnoseología </a:t>
            </a:r>
            <a:endParaRPr lang="es-ES" b="1" dirty="0">
              <a:solidFill>
                <a:srgbClr val="00B050"/>
              </a:solidFill>
            </a:endParaRPr>
          </a:p>
        </p:txBody>
      </p:sp>
      <p:sp>
        <p:nvSpPr>
          <p:cNvPr id="23" name="CuadroTexto 22"/>
          <p:cNvSpPr txBox="1"/>
          <p:nvPr/>
        </p:nvSpPr>
        <p:spPr>
          <a:xfrm>
            <a:off x="10014311" y="3642310"/>
            <a:ext cx="1850162" cy="369332"/>
          </a:xfrm>
          <a:prstGeom prst="rect">
            <a:avLst/>
          </a:prstGeom>
          <a:noFill/>
        </p:spPr>
        <p:txBody>
          <a:bodyPr wrap="square" rtlCol="0">
            <a:spAutoFit/>
          </a:bodyPr>
          <a:lstStyle/>
          <a:p>
            <a:r>
              <a:rPr lang="es-ES" b="1" dirty="0" smtClean="0">
                <a:solidFill>
                  <a:srgbClr val="00B050"/>
                </a:solidFill>
              </a:rPr>
              <a:t>Epistemología </a:t>
            </a:r>
            <a:endParaRPr lang="es-ES" b="1" dirty="0">
              <a:solidFill>
                <a:srgbClr val="00B050"/>
              </a:solidFill>
            </a:endParaRPr>
          </a:p>
        </p:txBody>
      </p:sp>
      <p:sp>
        <p:nvSpPr>
          <p:cNvPr id="24" name="CuadroTexto 23"/>
          <p:cNvSpPr txBox="1"/>
          <p:nvPr/>
        </p:nvSpPr>
        <p:spPr>
          <a:xfrm>
            <a:off x="7198322" y="5949012"/>
            <a:ext cx="1736050" cy="369332"/>
          </a:xfrm>
          <a:prstGeom prst="rect">
            <a:avLst/>
          </a:prstGeom>
          <a:noFill/>
        </p:spPr>
        <p:txBody>
          <a:bodyPr wrap="square" rtlCol="0">
            <a:spAutoFit/>
          </a:bodyPr>
          <a:lstStyle/>
          <a:p>
            <a:r>
              <a:rPr lang="es-ES" b="1" dirty="0" smtClean="0">
                <a:solidFill>
                  <a:srgbClr val="00B050"/>
                </a:solidFill>
              </a:rPr>
              <a:t>Historia </a:t>
            </a:r>
            <a:endParaRPr lang="es-ES" b="1" dirty="0">
              <a:solidFill>
                <a:srgbClr val="00B050"/>
              </a:solidFill>
            </a:endParaRPr>
          </a:p>
        </p:txBody>
      </p:sp>
      <p:sp>
        <p:nvSpPr>
          <p:cNvPr id="25" name="CuadroTexto 24"/>
          <p:cNvSpPr txBox="1"/>
          <p:nvPr/>
        </p:nvSpPr>
        <p:spPr>
          <a:xfrm>
            <a:off x="9898496" y="6288211"/>
            <a:ext cx="1736050" cy="369332"/>
          </a:xfrm>
          <a:prstGeom prst="rect">
            <a:avLst/>
          </a:prstGeom>
          <a:noFill/>
        </p:spPr>
        <p:txBody>
          <a:bodyPr wrap="square" rtlCol="0">
            <a:spAutoFit/>
          </a:bodyPr>
          <a:lstStyle/>
          <a:p>
            <a:r>
              <a:rPr lang="es-ES" b="1" dirty="0" smtClean="0">
                <a:solidFill>
                  <a:srgbClr val="00B050"/>
                </a:solidFill>
              </a:rPr>
              <a:t>Religión</a:t>
            </a:r>
            <a:endParaRPr lang="es-ES" b="1" dirty="0">
              <a:solidFill>
                <a:srgbClr val="00B050"/>
              </a:solidFill>
            </a:endParaRPr>
          </a:p>
        </p:txBody>
      </p:sp>
      <p:cxnSp>
        <p:nvCxnSpPr>
          <p:cNvPr id="26" name="Conector recto 25"/>
          <p:cNvCxnSpPr/>
          <p:nvPr/>
        </p:nvCxnSpPr>
        <p:spPr>
          <a:xfrm>
            <a:off x="1033205" y="2835532"/>
            <a:ext cx="3340100" cy="3822011"/>
          </a:xfrm>
          <a:prstGeom prst="line">
            <a:avLst/>
          </a:prstGeom>
        </p:spPr>
        <p:style>
          <a:lnRef idx="2">
            <a:schemeClr val="accent5"/>
          </a:lnRef>
          <a:fillRef idx="0">
            <a:schemeClr val="accent5"/>
          </a:fillRef>
          <a:effectRef idx="1">
            <a:schemeClr val="accent5"/>
          </a:effectRef>
          <a:fontRef idx="minor">
            <a:schemeClr val="tx1"/>
          </a:fontRef>
        </p:style>
      </p:cxnSp>
      <p:sp>
        <p:nvSpPr>
          <p:cNvPr id="27" name="Flecha izquierda, derecha y arriba 26"/>
          <p:cNvSpPr/>
          <p:nvPr/>
        </p:nvSpPr>
        <p:spPr>
          <a:xfrm rot="13915923">
            <a:off x="3241916" y="2575068"/>
            <a:ext cx="2579827" cy="1803189"/>
          </a:xfrm>
          <a:prstGeom prst="leftRightUp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28" name="Rectángulo redondeado 27"/>
          <p:cNvSpPr/>
          <p:nvPr/>
        </p:nvSpPr>
        <p:spPr>
          <a:xfrm rot="19004009">
            <a:off x="3018007" y="3279277"/>
            <a:ext cx="962827" cy="246947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dirty="0" smtClean="0"/>
              <a:t>Filosofía</a:t>
            </a:r>
          </a:p>
          <a:p>
            <a:pPr algn="ctr"/>
            <a:r>
              <a:rPr lang="es-ES" b="1" dirty="0" smtClean="0"/>
              <a:t>práctica</a:t>
            </a:r>
            <a:endParaRPr lang="es-ES" b="1" dirty="0"/>
          </a:p>
        </p:txBody>
      </p:sp>
      <p:cxnSp>
        <p:nvCxnSpPr>
          <p:cNvPr id="29" name="Conector recto 28"/>
          <p:cNvCxnSpPr/>
          <p:nvPr/>
        </p:nvCxnSpPr>
        <p:spPr>
          <a:xfrm>
            <a:off x="956441" y="2909067"/>
            <a:ext cx="3340100" cy="3822011"/>
          </a:xfrm>
          <a:prstGeom prst="line">
            <a:avLst/>
          </a:prstGeom>
        </p:spPr>
        <p:style>
          <a:lnRef idx="2">
            <a:schemeClr val="accent5"/>
          </a:lnRef>
          <a:fillRef idx="0">
            <a:schemeClr val="accent5"/>
          </a:fillRef>
          <a:effectRef idx="1">
            <a:schemeClr val="accent5"/>
          </a:effectRef>
          <a:fontRef idx="minor">
            <a:schemeClr val="tx1"/>
          </a:fontRef>
        </p:style>
      </p:cxnSp>
      <p:cxnSp>
        <p:nvCxnSpPr>
          <p:cNvPr id="31" name="Conector recto 30"/>
          <p:cNvCxnSpPr/>
          <p:nvPr/>
        </p:nvCxnSpPr>
        <p:spPr>
          <a:xfrm>
            <a:off x="5830850" y="1206318"/>
            <a:ext cx="56411" cy="3512401"/>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Imagen 31"/>
          <p:cNvPicPr>
            <a:picLocks noChangeAspect="1"/>
          </p:cNvPicPr>
          <p:nvPr/>
        </p:nvPicPr>
        <p:blipFill>
          <a:blip r:embed="rId2"/>
          <a:stretch>
            <a:fillRect/>
          </a:stretch>
        </p:blipFill>
        <p:spPr>
          <a:xfrm rot="10971984">
            <a:off x="10161121" y="1993514"/>
            <a:ext cx="1320143" cy="1382025"/>
          </a:xfrm>
          <a:prstGeom prst="rect">
            <a:avLst/>
          </a:prstGeom>
        </p:spPr>
      </p:pic>
      <p:sp>
        <p:nvSpPr>
          <p:cNvPr id="33" name="Rectángulo redondeado 32"/>
          <p:cNvSpPr/>
          <p:nvPr/>
        </p:nvSpPr>
        <p:spPr>
          <a:xfrm rot="19004009">
            <a:off x="10782856" y="121113"/>
            <a:ext cx="793190" cy="22272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dirty="0" smtClean="0"/>
              <a:t>Filosofía</a:t>
            </a:r>
          </a:p>
          <a:p>
            <a:pPr algn="ctr"/>
            <a:r>
              <a:rPr lang="es-ES" b="1" dirty="0" smtClean="0"/>
              <a:t>teórica</a:t>
            </a:r>
            <a:endParaRPr lang="es-ES" b="1" dirty="0"/>
          </a:p>
        </p:txBody>
      </p:sp>
    </p:spTree>
    <p:extLst>
      <p:ext uri="{BB962C8B-B14F-4D97-AF65-F5344CB8AC3E}">
        <p14:creationId xmlns:p14="http://schemas.microsoft.com/office/powerpoint/2010/main" val="2941251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0"/>
            <a:ext cx="10678807" cy="983673"/>
          </a:xfrm>
        </p:spPr>
        <p:txBody>
          <a:bodyPr/>
          <a:lstStyle/>
          <a:p>
            <a:pPr algn="ctr"/>
            <a:r>
              <a:rPr lang="es-ES" dirty="0" smtClean="0"/>
              <a:t>A) El problema del conocimiento (I)</a:t>
            </a:r>
            <a:endParaRPr lang="es-ES" dirty="0"/>
          </a:p>
        </p:txBody>
      </p:sp>
      <p:sp>
        <p:nvSpPr>
          <p:cNvPr id="3" name="Marcador de contenido 2"/>
          <p:cNvSpPr>
            <a:spLocks noGrp="1"/>
          </p:cNvSpPr>
          <p:nvPr>
            <p:ph idx="1"/>
          </p:nvPr>
        </p:nvSpPr>
        <p:spPr>
          <a:xfrm>
            <a:off x="138545" y="824346"/>
            <a:ext cx="5694219" cy="5749636"/>
          </a:xfrm>
        </p:spPr>
        <p:txBody>
          <a:bodyPr>
            <a:normAutofit/>
          </a:bodyPr>
          <a:lstStyle/>
          <a:p>
            <a:pPr lvl="1"/>
            <a:endParaRPr lang="es-ES" sz="2000" b="1" dirty="0" smtClean="0">
              <a:solidFill>
                <a:srgbClr val="FF0000"/>
              </a:solidFill>
            </a:endParaRPr>
          </a:p>
          <a:p>
            <a:pPr marL="274320" lvl="1" indent="0">
              <a:buNone/>
            </a:pPr>
            <a:r>
              <a:rPr lang="es-ES" sz="2800" b="1" dirty="0" smtClean="0">
                <a:solidFill>
                  <a:srgbClr val="FF0000"/>
                </a:solidFill>
              </a:rPr>
              <a:t>¿Qué podemos conocer?</a:t>
            </a:r>
          </a:p>
          <a:p>
            <a:pPr lvl="1"/>
            <a:endParaRPr lang="es-ES" sz="2000" dirty="0" smtClean="0"/>
          </a:p>
          <a:p>
            <a:pPr lvl="1"/>
            <a:r>
              <a:rPr lang="es-ES" sz="2000" dirty="0" smtClean="0"/>
              <a:t>Las cuestiones relativas al conocimiento humano las estudia Kant en </a:t>
            </a:r>
            <a:r>
              <a:rPr lang="es-ES" sz="2000" dirty="0" smtClean="0">
                <a:solidFill>
                  <a:srgbClr val="00B050"/>
                </a:solidFill>
              </a:rPr>
              <a:t>su </a:t>
            </a:r>
            <a:r>
              <a:rPr lang="es-ES" sz="2000" b="1" i="1" dirty="0" smtClean="0">
                <a:solidFill>
                  <a:srgbClr val="00B050"/>
                </a:solidFill>
              </a:rPr>
              <a:t>Crítica de la Razón Pura</a:t>
            </a:r>
            <a:r>
              <a:rPr lang="es-ES" sz="2000" dirty="0">
                <a:solidFill>
                  <a:srgbClr val="00B050"/>
                </a:solidFill>
              </a:rPr>
              <a:t> </a:t>
            </a:r>
            <a:r>
              <a:rPr lang="es-ES" sz="2000" dirty="0" smtClean="0">
                <a:solidFill>
                  <a:srgbClr val="00B050"/>
                </a:solidFill>
              </a:rPr>
              <a:t>     </a:t>
            </a:r>
            <a:r>
              <a:rPr lang="es-ES" sz="2000" dirty="0" smtClean="0"/>
              <a:t>En esta obra concluye que </a:t>
            </a:r>
            <a:r>
              <a:rPr lang="es-ES" sz="2000" b="1" dirty="0" smtClean="0"/>
              <a:t>a la </a:t>
            </a:r>
            <a:r>
              <a:rPr lang="es-ES" sz="2000" b="1" dirty="0" smtClean="0">
                <a:solidFill>
                  <a:srgbClr val="00B050"/>
                </a:solidFill>
              </a:rPr>
              <a:t>razón teórica humana </a:t>
            </a:r>
            <a:r>
              <a:rPr lang="es-ES" sz="2000" dirty="0" smtClean="0"/>
              <a:t>le es </a:t>
            </a:r>
            <a:r>
              <a:rPr lang="es-ES" sz="2000" b="1" dirty="0" smtClean="0"/>
              <a:t>imposible conocer las realidades de la metafísica como el yo (y su libertad), el mundo y Dios,</a:t>
            </a:r>
            <a:r>
              <a:rPr lang="es-ES" sz="2000" dirty="0" smtClean="0"/>
              <a:t> que habían servido hasta ahora (principalmente durante la Edad Media) para dar sentido a la vida humana y para resolver el resto de las cuestiones prácticas morales y políticas.</a:t>
            </a:r>
          </a:p>
          <a:p>
            <a:pPr marL="274320" lvl="1" indent="0">
              <a:buNone/>
            </a:pPr>
            <a:r>
              <a:rPr lang="es-ES" sz="2000" dirty="0"/>
              <a:t>	</a:t>
            </a:r>
            <a:r>
              <a:rPr lang="es-ES" sz="2000" b="1" dirty="0" smtClean="0">
                <a:solidFill>
                  <a:srgbClr val="00B050"/>
                </a:solidFill>
              </a:rPr>
              <a:t>Pero esta ignorancia acerca de la existencia del yo, del mundo y de Dios, no implica su negación</a:t>
            </a:r>
            <a:r>
              <a:rPr lang="es-ES" sz="2000" dirty="0" smtClean="0"/>
              <a:t>. No sabemos si somos un yo libre e inmortal, ni sabemos si existe Dios.</a:t>
            </a:r>
          </a:p>
          <a:p>
            <a:pPr lvl="1"/>
            <a:endParaRPr lang="es-ES" sz="2000" dirty="0" smtClean="0"/>
          </a:p>
          <a:p>
            <a:pPr lvl="1"/>
            <a:endParaRPr lang="es-ES" sz="2000" dirty="0"/>
          </a:p>
        </p:txBody>
      </p:sp>
      <p:pic>
        <p:nvPicPr>
          <p:cNvPr id="6" name="Imagen 5"/>
          <p:cNvPicPr>
            <a:picLocks noChangeAspect="1"/>
          </p:cNvPicPr>
          <p:nvPr/>
        </p:nvPicPr>
        <p:blipFill>
          <a:blip r:embed="rId2"/>
          <a:stretch>
            <a:fillRect/>
          </a:stretch>
        </p:blipFill>
        <p:spPr>
          <a:xfrm>
            <a:off x="7475104" y="4513366"/>
            <a:ext cx="3647209" cy="2344634"/>
          </a:xfrm>
          <a:prstGeom prst="rect">
            <a:avLst/>
          </a:prstGeom>
        </p:spPr>
      </p:pic>
      <p:pic>
        <p:nvPicPr>
          <p:cNvPr id="4" name="Imagen 3"/>
          <p:cNvPicPr>
            <a:picLocks noChangeAspect="1"/>
          </p:cNvPicPr>
          <p:nvPr/>
        </p:nvPicPr>
        <p:blipFill rotWithShape="1">
          <a:blip r:embed="rId3"/>
          <a:srcRect l="1" t="7539" r="3725" b="11666"/>
          <a:stretch/>
        </p:blipFill>
        <p:spPr>
          <a:xfrm>
            <a:off x="6613236" y="1163782"/>
            <a:ext cx="5370946" cy="3380509"/>
          </a:xfrm>
          <a:prstGeom prst="rect">
            <a:avLst/>
          </a:prstGeom>
        </p:spPr>
      </p:pic>
      <p:sp>
        <p:nvSpPr>
          <p:cNvPr id="5" name="Flecha a la derecha con bandas 4"/>
          <p:cNvSpPr/>
          <p:nvPr/>
        </p:nvSpPr>
        <p:spPr>
          <a:xfrm>
            <a:off x="5906943" y="3373582"/>
            <a:ext cx="780472" cy="6511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p:cNvCxnSpPr/>
          <p:nvPr/>
        </p:nvCxnSpPr>
        <p:spPr>
          <a:xfrm>
            <a:off x="2133600" y="2701636"/>
            <a:ext cx="263236"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748145" y="5153891"/>
            <a:ext cx="321702" cy="138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385455"/>
          </a:xfrm>
        </p:spPr>
        <p:txBody>
          <a:bodyPr/>
          <a:lstStyle/>
          <a:p>
            <a:pPr algn="ctr"/>
            <a:r>
              <a:rPr lang="es-ES" dirty="0" smtClean="0"/>
              <a:t>A) El problema del conocimiento (II)</a:t>
            </a:r>
            <a:endParaRPr lang="es-ES" dirty="0"/>
          </a:p>
        </p:txBody>
      </p:sp>
      <p:sp>
        <p:nvSpPr>
          <p:cNvPr id="3" name="Marcador de contenido 2"/>
          <p:cNvSpPr>
            <a:spLocks noGrp="1"/>
          </p:cNvSpPr>
          <p:nvPr>
            <p:ph idx="1"/>
          </p:nvPr>
        </p:nvSpPr>
        <p:spPr>
          <a:xfrm>
            <a:off x="387927" y="1524000"/>
            <a:ext cx="11423073" cy="5333999"/>
          </a:xfrm>
        </p:spPr>
        <p:txBody>
          <a:bodyPr>
            <a:normAutofit/>
          </a:bodyPr>
          <a:lstStyle/>
          <a:p>
            <a:pPr lvl="1"/>
            <a:endParaRPr lang="es-ES" sz="2000" dirty="0" smtClean="0"/>
          </a:p>
          <a:p>
            <a:pPr lvl="1"/>
            <a:r>
              <a:rPr lang="es-ES" sz="2000" dirty="0" smtClean="0"/>
              <a:t>Cuando Kant aborda el problema del conocimiento humano se encuentra con las </a:t>
            </a:r>
            <a:r>
              <a:rPr lang="es-ES" sz="2400" b="1" dirty="0" smtClean="0">
                <a:solidFill>
                  <a:srgbClr val="FF0000"/>
                </a:solidFill>
              </a:rPr>
              <a:t>soluciones opuestas </a:t>
            </a:r>
            <a:r>
              <a:rPr lang="es-ES" sz="2000" dirty="0" smtClean="0"/>
              <a:t>que a este problema habían dado racionalismo y empirismo:</a:t>
            </a:r>
          </a:p>
          <a:p>
            <a:pPr lvl="1"/>
            <a:endParaRPr lang="es-ES" sz="2000" dirty="0" smtClean="0"/>
          </a:p>
          <a:p>
            <a:pPr marL="548640" lvl="2" indent="0">
              <a:buNone/>
            </a:pPr>
            <a:r>
              <a:rPr lang="es-ES" sz="2000" dirty="0" smtClean="0"/>
              <a:t>	Para el </a:t>
            </a:r>
            <a:r>
              <a:rPr lang="es-ES" sz="2000" b="1" dirty="0" smtClean="0">
                <a:solidFill>
                  <a:srgbClr val="00B050"/>
                </a:solidFill>
              </a:rPr>
              <a:t>racionalismo </a:t>
            </a:r>
            <a:r>
              <a:rPr lang="es-ES" sz="2000" dirty="0" smtClean="0"/>
              <a:t>es posible un conocimiento independiente de la experiencia, mientras que para el </a:t>
            </a:r>
            <a:r>
              <a:rPr lang="es-ES" sz="2000" b="1" dirty="0" smtClean="0">
                <a:solidFill>
                  <a:srgbClr val="00B050"/>
                </a:solidFill>
              </a:rPr>
              <a:t>empirismo</a:t>
            </a:r>
            <a:r>
              <a:rPr lang="es-ES" sz="2000" dirty="0" smtClean="0"/>
              <a:t> todo conocimiento ha de proceder ineludiblemente de la experiencia.</a:t>
            </a:r>
          </a:p>
          <a:p>
            <a:pPr lvl="1"/>
            <a:endParaRPr lang="es-ES" sz="2000" dirty="0" smtClean="0"/>
          </a:p>
          <a:p>
            <a:pPr marL="548640" lvl="2" indent="0">
              <a:buNone/>
            </a:pPr>
            <a:r>
              <a:rPr lang="es-ES" sz="2000" b="1" dirty="0" smtClean="0">
                <a:solidFill>
                  <a:srgbClr val="FFC000"/>
                </a:solidFill>
              </a:rPr>
              <a:t>Por tanto, mientras que los racionalistas consideraban que es posible la Metafísica (Yo, mundo, Dios), los empiristas negaban tal posibilidad.</a:t>
            </a:r>
          </a:p>
          <a:p>
            <a:pPr lvl="1"/>
            <a:endParaRPr lang="es-ES" sz="2000" dirty="0"/>
          </a:p>
          <a:p>
            <a:pPr marL="274320" lvl="1" indent="0">
              <a:buNone/>
            </a:pPr>
            <a:r>
              <a:rPr lang="es-ES" sz="2000" dirty="0" smtClean="0"/>
              <a:t>Como hemos visto, mientras </a:t>
            </a:r>
            <a:r>
              <a:rPr lang="es-ES" sz="2000" dirty="0"/>
              <a:t>que </a:t>
            </a:r>
            <a:r>
              <a:rPr lang="es-ES" sz="2000" b="1" dirty="0"/>
              <a:t>Kant</a:t>
            </a:r>
            <a:r>
              <a:rPr lang="es-ES" sz="2000" dirty="0"/>
              <a:t> oscila entre el </a:t>
            </a:r>
            <a:r>
              <a:rPr lang="es-ES" sz="2000" b="1" dirty="0"/>
              <a:t>racionalismo</a:t>
            </a:r>
            <a:r>
              <a:rPr lang="es-ES" sz="2000" dirty="0"/>
              <a:t> y el </a:t>
            </a:r>
            <a:r>
              <a:rPr lang="es-ES" sz="2000" b="1" dirty="0"/>
              <a:t>empirismo</a:t>
            </a:r>
            <a:r>
              <a:rPr lang="es-ES" sz="2000" dirty="0"/>
              <a:t>, influido por </a:t>
            </a:r>
            <a:r>
              <a:rPr lang="es-ES" sz="2000" dirty="0" smtClean="0"/>
              <a:t>Hume          El </a:t>
            </a:r>
            <a:r>
              <a:rPr lang="es-ES" sz="2000" dirty="0"/>
              <a:t>periodo Crítico, desde el año 1770 hasta su </a:t>
            </a:r>
            <a:r>
              <a:rPr lang="es-ES" sz="2000" dirty="0" smtClean="0"/>
              <a:t>muerte       En </a:t>
            </a:r>
            <a:r>
              <a:rPr lang="es-ES" sz="2000" dirty="0"/>
              <a:t>este periodo el elabora un sistema: el </a:t>
            </a:r>
            <a:r>
              <a:rPr lang="es-ES" sz="2400" b="1" dirty="0">
                <a:solidFill>
                  <a:srgbClr val="FF0000"/>
                </a:solidFill>
              </a:rPr>
              <a:t>Criticismo</a:t>
            </a:r>
            <a:r>
              <a:rPr lang="es-ES" sz="2000" dirty="0"/>
              <a:t> o </a:t>
            </a:r>
            <a:r>
              <a:rPr lang="es-ES" sz="2400" b="1" dirty="0">
                <a:solidFill>
                  <a:srgbClr val="FF0000"/>
                </a:solidFill>
              </a:rPr>
              <a:t>Idealismo </a:t>
            </a:r>
            <a:r>
              <a:rPr lang="es-ES" sz="2400" b="1" dirty="0" smtClean="0">
                <a:solidFill>
                  <a:srgbClr val="FF0000"/>
                </a:solidFill>
              </a:rPr>
              <a:t>trascendental</a:t>
            </a:r>
            <a:r>
              <a:rPr lang="es-ES" sz="2400" dirty="0"/>
              <a:t> </a:t>
            </a:r>
            <a:r>
              <a:rPr lang="es-ES" sz="2400" dirty="0" smtClean="0"/>
              <a:t>        </a:t>
            </a:r>
            <a:r>
              <a:rPr lang="es-ES" sz="2000" b="1" dirty="0">
                <a:solidFill>
                  <a:srgbClr val="00B050"/>
                </a:solidFill>
              </a:rPr>
              <a:t>e</a:t>
            </a:r>
            <a:r>
              <a:rPr lang="es-ES" sz="2000" b="1" dirty="0" smtClean="0">
                <a:solidFill>
                  <a:srgbClr val="00B050"/>
                </a:solidFill>
              </a:rPr>
              <a:t>sta </a:t>
            </a:r>
            <a:r>
              <a:rPr lang="es-ES" sz="2000" b="1" dirty="0">
                <a:solidFill>
                  <a:srgbClr val="00B050"/>
                </a:solidFill>
              </a:rPr>
              <a:t>es una síntesis del Racionalismo y el Empirismo.</a:t>
            </a:r>
            <a:endParaRPr lang="es-ES" sz="2000" b="1" dirty="0" smtClean="0">
              <a:solidFill>
                <a:srgbClr val="00B050"/>
              </a:solidFill>
            </a:endParaRPr>
          </a:p>
        </p:txBody>
      </p:sp>
      <p:sp>
        <p:nvSpPr>
          <p:cNvPr id="4" name="Rectángulo 3"/>
          <p:cNvSpPr/>
          <p:nvPr/>
        </p:nvSpPr>
        <p:spPr>
          <a:xfrm>
            <a:off x="1136514" y="1039090"/>
            <a:ext cx="5084618"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solidFill>
                  <a:schemeClr val="tx1"/>
                </a:solidFill>
              </a:rPr>
              <a:t>Recordemos</a:t>
            </a:r>
            <a:r>
              <a:rPr lang="es-ES" dirty="0" smtClean="0"/>
              <a:t> aquí las </a:t>
            </a:r>
            <a:r>
              <a:rPr lang="es-ES" b="1" u="sng" dirty="0" smtClean="0"/>
              <a:t>influencias</a:t>
            </a:r>
            <a:endParaRPr lang="es-ES" b="1" u="sng" dirty="0"/>
          </a:p>
        </p:txBody>
      </p:sp>
      <p:pic>
        <p:nvPicPr>
          <p:cNvPr id="5" name="Imagen 4"/>
          <p:cNvPicPr>
            <a:picLocks noChangeAspect="1"/>
          </p:cNvPicPr>
          <p:nvPr/>
        </p:nvPicPr>
        <p:blipFill>
          <a:blip r:embed="rId2"/>
          <a:stretch>
            <a:fillRect/>
          </a:stretch>
        </p:blipFill>
        <p:spPr>
          <a:xfrm>
            <a:off x="387927" y="808002"/>
            <a:ext cx="926089" cy="926089"/>
          </a:xfrm>
          <a:prstGeom prst="rect">
            <a:avLst/>
          </a:prstGeom>
        </p:spPr>
      </p:pic>
      <p:cxnSp>
        <p:nvCxnSpPr>
          <p:cNvPr id="7" name="Conector recto de flecha 6"/>
          <p:cNvCxnSpPr/>
          <p:nvPr/>
        </p:nvCxnSpPr>
        <p:spPr>
          <a:xfrm>
            <a:off x="1014430" y="2593181"/>
            <a:ext cx="348530" cy="401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abajo 7"/>
          <p:cNvSpPr/>
          <p:nvPr/>
        </p:nvSpPr>
        <p:spPr>
          <a:xfrm>
            <a:off x="5472545" y="3602181"/>
            <a:ext cx="484910" cy="346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bajo 8"/>
          <p:cNvSpPr/>
          <p:nvPr/>
        </p:nvSpPr>
        <p:spPr>
          <a:xfrm>
            <a:off x="5472545" y="4862944"/>
            <a:ext cx="484910" cy="318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p:cNvCxnSpPr/>
          <p:nvPr/>
        </p:nvCxnSpPr>
        <p:spPr>
          <a:xfrm>
            <a:off x="1983971" y="5577840"/>
            <a:ext cx="415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8871065" y="5525193"/>
            <a:ext cx="318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9030392" y="5882640"/>
            <a:ext cx="525088"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65978"/>
            <a:ext cx="10058400" cy="1399586"/>
          </a:xfrm>
        </p:spPr>
        <p:txBody>
          <a:bodyPr/>
          <a:lstStyle/>
          <a:p>
            <a:pPr algn="ctr"/>
            <a:r>
              <a:rPr lang="es-ES" dirty="0" smtClean="0"/>
              <a:t>A) El problema del conocimiento (III)</a:t>
            </a:r>
            <a:endParaRPr lang="es-ES" dirty="0"/>
          </a:p>
        </p:txBody>
      </p:sp>
      <p:sp>
        <p:nvSpPr>
          <p:cNvPr id="3" name="Marcador de contenido 2"/>
          <p:cNvSpPr>
            <a:spLocks noGrp="1"/>
          </p:cNvSpPr>
          <p:nvPr>
            <p:ph idx="1"/>
          </p:nvPr>
        </p:nvSpPr>
        <p:spPr>
          <a:xfrm>
            <a:off x="581891" y="1302327"/>
            <a:ext cx="10917381" cy="5237018"/>
          </a:xfrm>
        </p:spPr>
        <p:txBody>
          <a:bodyPr>
            <a:normAutofit/>
          </a:bodyPr>
          <a:lstStyle/>
          <a:p>
            <a:pPr lvl="1">
              <a:buNone/>
            </a:pPr>
            <a:endParaRPr lang="es-ES" sz="2000" dirty="0" smtClean="0"/>
          </a:p>
          <a:p>
            <a:r>
              <a:rPr lang="es-ES" dirty="0"/>
              <a:t>Kant establece una diferencia fundamental que es decisiva para la justa compresión de su </a:t>
            </a:r>
            <a:r>
              <a:rPr lang="es-ES" dirty="0" smtClean="0"/>
              <a:t>pensamiento         </a:t>
            </a:r>
            <a:r>
              <a:rPr lang="es-ES" dirty="0"/>
              <a:t>la </a:t>
            </a:r>
            <a:r>
              <a:rPr lang="es-ES" sz="2400" b="1" dirty="0">
                <a:solidFill>
                  <a:srgbClr val="00B050"/>
                </a:solidFill>
              </a:rPr>
              <a:t>diferencia entre conocer y </a:t>
            </a:r>
            <a:r>
              <a:rPr lang="es-ES" sz="2400" b="1" dirty="0" smtClean="0">
                <a:solidFill>
                  <a:srgbClr val="00B050"/>
                </a:solidFill>
              </a:rPr>
              <a:t>pensar</a:t>
            </a:r>
            <a:r>
              <a:rPr lang="es-ES" dirty="0"/>
              <a:t> </a:t>
            </a:r>
            <a:r>
              <a:rPr lang="es-ES" dirty="0" smtClean="0"/>
              <a:t>     </a:t>
            </a:r>
            <a:r>
              <a:rPr lang="es-ES" dirty="0"/>
              <a:t> </a:t>
            </a:r>
            <a:r>
              <a:rPr lang="es-ES" b="1" dirty="0"/>
              <a:t>no todo lo real es susceptible de ser conocido, </a:t>
            </a:r>
            <a:r>
              <a:rPr lang="es-ES" b="1" u="sng" dirty="0"/>
              <a:t>pues conocer </a:t>
            </a:r>
            <a:r>
              <a:rPr lang="es-ES" b="1" u="sng" dirty="0" smtClean="0"/>
              <a:t>significa conocimiento </a:t>
            </a:r>
            <a:r>
              <a:rPr lang="es-ES" b="1" u="sng" dirty="0"/>
              <a:t>científico.</a:t>
            </a:r>
            <a:endParaRPr lang="es-ES" u="sng" dirty="0" smtClean="0"/>
          </a:p>
          <a:p>
            <a:pPr marL="0" indent="0">
              <a:buNone/>
            </a:pPr>
            <a:r>
              <a:rPr lang="es-ES" dirty="0" smtClean="0"/>
              <a:t>	Así, se cuestionará primero </a:t>
            </a:r>
            <a:r>
              <a:rPr lang="es-ES" b="1" dirty="0" smtClean="0">
                <a:solidFill>
                  <a:srgbClr val="FF0000"/>
                </a:solidFill>
              </a:rPr>
              <a:t>cómo es posible la ciencia </a:t>
            </a:r>
            <a:r>
              <a:rPr lang="es-ES" dirty="0" smtClean="0"/>
              <a:t>pues para Kant éste es un </a:t>
            </a:r>
            <a:r>
              <a:rPr lang="es-ES" b="1" dirty="0" smtClean="0">
                <a:solidFill>
                  <a:srgbClr val="00B050"/>
                </a:solidFill>
              </a:rPr>
              <a:t>conocimiento seguro </a:t>
            </a:r>
            <a:r>
              <a:rPr lang="es-ES" dirty="0"/>
              <a:t> </a:t>
            </a:r>
            <a:r>
              <a:rPr lang="es-ES" dirty="0" smtClean="0"/>
              <a:t>     a partir de él podremos establecer </a:t>
            </a:r>
            <a:r>
              <a:rPr lang="es-ES" b="1" dirty="0" smtClean="0"/>
              <a:t>qué condiciones debe tener cualquier otro conocimiento que quiera también ser cierto</a:t>
            </a:r>
            <a:r>
              <a:rPr lang="es-ES" dirty="0" smtClean="0"/>
              <a:t>. </a:t>
            </a:r>
          </a:p>
          <a:p>
            <a:endParaRPr lang="es-ES" dirty="0" smtClean="0"/>
          </a:p>
          <a:p>
            <a:pPr marL="0" indent="0">
              <a:buNone/>
            </a:pPr>
            <a:r>
              <a:rPr lang="es-ES" dirty="0" smtClean="0"/>
              <a:t>Las</a:t>
            </a:r>
            <a:r>
              <a:rPr lang="es-ES" sz="2400" dirty="0" smtClean="0"/>
              <a:t> </a:t>
            </a:r>
            <a:r>
              <a:rPr lang="es-ES" sz="2400" b="1" dirty="0" smtClean="0">
                <a:solidFill>
                  <a:srgbClr val="FF0000"/>
                </a:solidFill>
              </a:rPr>
              <a:t>condiciones</a:t>
            </a:r>
            <a:r>
              <a:rPr lang="es-ES" sz="2400" b="1" dirty="0" smtClean="0"/>
              <a:t> </a:t>
            </a:r>
            <a:r>
              <a:rPr lang="es-ES" dirty="0" smtClean="0"/>
              <a:t>que hacen posible los </a:t>
            </a:r>
            <a:r>
              <a:rPr lang="es-ES" b="1" dirty="0" smtClean="0">
                <a:solidFill>
                  <a:srgbClr val="00B050"/>
                </a:solidFill>
              </a:rPr>
              <a:t>juicios científicos </a:t>
            </a:r>
            <a:r>
              <a:rPr lang="es-ES" dirty="0" smtClean="0"/>
              <a:t>son dos:</a:t>
            </a:r>
          </a:p>
          <a:p>
            <a:pPr marL="0" indent="0">
              <a:buNone/>
            </a:pPr>
            <a:r>
              <a:rPr lang="es-ES" dirty="0"/>
              <a:t>	</a:t>
            </a:r>
            <a:r>
              <a:rPr lang="es-ES" dirty="0" smtClean="0"/>
              <a:t>-  </a:t>
            </a:r>
            <a:r>
              <a:rPr lang="es-ES" sz="2400" b="1" dirty="0" smtClean="0">
                <a:solidFill>
                  <a:srgbClr val="00B050"/>
                </a:solidFill>
              </a:rPr>
              <a:t>empíricas</a:t>
            </a:r>
            <a:r>
              <a:rPr lang="es-ES" sz="2400" dirty="0" smtClean="0">
                <a:solidFill>
                  <a:srgbClr val="00B050"/>
                </a:solidFill>
              </a:rPr>
              <a:t> </a:t>
            </a:r>
            <a:r>
              <a:rPr lang="es-ES" sz="2400" dirty="0">
                <a:solidFill>
                  <a:srgbClr val="00B050"/>
                </a:solidFill>
              </a:rPr>
              <a:t> </a:t>
            </a:r>
            <a:r>
              <a:rPr lang="es-ES" sz="2400" dirty="0" smtClean="0">
                <a:solidFill>
                  <a:srgbClr val="00B050"/>
                </a:solidFill>
              </a:rPr>
              <a:t>     </a:t>
            </a:r>
            <a:r>
              <a:rPr lang="es-ES" b="1" dirty="0" smtClean="0"/>
              <a:t>de experiencia, particulares y concretas de cada ciencia.</a:t>
            </a:r>
            <a:r>
              <a:rPr lang="es-ES" dirty="0" smtClean="0"/>
              <a:t>	</a:t>
            </a:r>
          </a:p>
          <a:p>
            <a:pPr marL="0" indent="0">
              <a:buNone/>
            </a:pPr>
            <a:r>
              <a:rPr lang="es-ES" dirty="0" smtClean="0"/>
              <a:t>	-</a:t>
            </a:r>
            <a:r>
              <a:rPr lang="es-ES" dirty="0" smtClean="0">
                <a:solidFill>
                  <a:srgbClr val="00B050"/>
                </a:solidFill>
              </a:rPr>
              <a:t> </a:t>
            </a:r>
            <a:r>
              <a:rPr lang="es-ES" sz="2400" b="1" dirty="0" smtClean="0">
                <a:solidFill>
                  <a:srgbClr val="00B050"/>
                </a:solidFill>
              </a:rPr>
              <a:t>trascendentales </a:t>
            </a:r>
            <a:r>
              <a:rPr lang="es-ES" dirty="0" smtClean="0"/>
              <a:t>o a priori       </a:t>
            </a:r>
            <a:r>
              <a:rPr lang="es-ES" b="1" dirty="0" smtClean="0"/>
              <a:t>anteriores a la experiencia y universales de la razón </a:t>
            </a:r>
            <a:r>
              <a:rPr lang="es-ES" dirty="0" smtClean="0"/>
              <a:t>y, por tanto, necesarias para todas las ciencias</a:t>
            </a:r>
            <a:r>
              <a:rPr lang="es-ES" dirty="0"/>
              <a:t>.</a:t>
            </a:r>
            <a:endParaRPr lang="es-ES" dirty="0" smtClean="0"/>
          </a:p>
          <a:p>
            <a:pPr lvl="1"/>
            <a:endParaRPr lang="es-ES" sz="2000" dirty="0" smtClean="0"/>
          </a:p>
          <a:p>
            <a:pPr lvl="1">
              <a:buNone/>
            </a:pPr>
            <a:endParaRPr lang="es-ES" sz="2000" dirty="0"/>
          </a:p>
          <a:p>
            <a:pPr lvl="1"/>
            <a:endParaRPr lang="es-ES" sz="2000" dirty="0" smtClean="0"/>
          </a:p>
        </p:txBody>
      </p:sp>
      <p:cxnSp>
        <p:nvCxnSpPr>
          <p:cNvPr id="5" name="Conector recto de flecha 4"/>
          <p:cNvCxnSpPr/>
          <p:nvPr/>
        </p:nvCxnSpPr>
        <p:spPr>
          <a:xfrm flipV="1">
            <a:off x="2410691" y="2230582"/>
            <a:ext cx="443345"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8271164" y="2230582"/>
            <a:ext cx="374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derecha 7"/>
          <p:cNvSpPr/>
          <p:nvPr/>
        </p:nvSpPr>
        <p:spPr>
          <a:xfrm>
            <a:off x="914400" y="2854037"/>
            <a:ext cx="526473" cy="19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p:cNvCxnSpPr/>
          <p:nvPr/>
        </p:nvCxnSpPr>
        <p:spPr>
          <a:xfrm>
            <a:off x="3311236" y="3269673"/>
            <a:ext cx="360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echa abajo 10"/>
          <p:cNvSpPr/>
          <p:nvPr/>
        </p:nvSpPr>
        <p:spPr>
          <a:xfrm>
            <a:off x="4835236" y="3768436"/>
            <a:ext cx="623455" cy="38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de flecha 12"/>
          <p:cNvCxnSpPr/>
          <p:nvPr/>
        </p:nvCxnSpPr>
        <p:spPr>
          <a:xfrm>
            <a:off x="3491345" y="4862945"/>
            <a:ext cx="374073"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5347855" y="5708073"/>
            <a:ext cx="360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Texto 1 – Exposición y relación entre ideas</a:t>
            </a:r>
            <a:endParaRPr lang="es-ES" dirty="0"/>
          </a:p>
        </p:txBody>
      </p:sp>
      <p:sp>
        <p:nvSpPr>
          <p:cNvPr id="3" name="2 Marcador de contenido"/>
          <p:cNvSpPr>
            <a:spLocks noGrp="1"/>
          </p:cNvSpPr>
          <p:nvPr>
            <p:ph idx="1"/>
          </p:nvPr>
        </p:nvSpPr>
        <p:spPr/>
        <p:txBody>
          <a:bodyPr/>
          <a:lstStyle/>
          <a:p>
            <a:pPr>
              <a:buNone/>
            </a:pPr>
            <a:r>
              <a:rPr lang="es-ES" i="1" dirty="0" smtClean="0"/>
              <a:t>“</a:t>
            </a:r>
            <a:r>
              <a:rPr lang="es-ES" dirty="0" smtClean="0"/>
              <a:t> Por lo tanto, para conocer plenamente la idea de poder o conexión necesaria examinemos su impresión, y con objeto de hallar con mayor certeza su impresión, busquémosla en todas las fuentes de las que pueda derivarse.</a:t>
            </a:r>
          </a:p>
          <a:p>
            <a:pPr>
              <a:buNone/>
            </a:pPr>
            <a:r>
              <a:rPr lang="es-ES" dirty="0" smtClean="0"/>
              <a:t>Cuando miramos en derredor a los objetos externos y consideramos la operación de las causas, ni en un solo caso somos capaces de descubrir poder o conexión necesaria alguna; cualidad alguna que vincule el efecto a la causa y convierta a una en la consecuencia infalible de la otra. Sólo encontramos que la una, efectivamente, sigue de hecho a la otra. El impulso de una bola de billar se acompaña del movimiento de la otra. Esto es todo lo que aparece ante los sentidos externos. La mente no percibe ningún sentimiento ni impresión interna de esta sucesión de objetos. Consecuentemente, no existe, en ningún caso particular de causa y efecto, ninguna cosa que pueda sugerir la idea de poder o conexión necesaria.” </a:t>
            </a:r>
          </a:p>
          <a:p>
            <a:endParaRPr lang="es-ES" dirty="0" smtClean="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1"/>
            <a:ext cx="10249317" cy="1122218"/>
          </a:xfrm>
        </p:spPr>
        <p:txBody>
          <a:bodyPr/>
          <a:lstStyle/>
          <a:p>
            <a:pPr algn="ctr"/>
            <a:r>
              <a:rPr lang="es-ES" dirty="0" smtClean="0"/>
              <a:t>A) El problema del conocimiento (</a:t>
            </a:r>
            <a:r>
              <a:rPr lang="es-ES" dirty="0" err="1" smtClean="0"/>
              <a:t>Iv</a:t>
            </a:r>
            <a:r>
              <a:rPr lang="es-ES" dirty="0" smtClean="0"/>
              <a:t>)</a:t>
            </a:r>
            <a:endParaRPr lang="es-ES" dirty="0"/>
          </a:p>
        </p:txBody>
      </p:sp>
      <p:sp>
        <p:nvSpPr>
          <p:cNvPr id="3" name="Marcador de contenido 2"/>
          <p:cNvSpPr>
            <a:spLocks noGrp="1"/>
          </p:cNvSpPr>
          <p:nvPr>
            <p:ph idx="1"/>
          </p:nvPr>
        </p:nvSpPr>
        <p:spPr>
          <a:xfrm>
            <a:off x="166255" y="1246909"/>
            <a:ext cx="11582399" cy="5444836"/>
          </a:xfrm>
        </p:spPr>
        <p:txBody>
          <a:bodyPr>
            <a:normAutofit/>
          </a:bodyPr>
          <a:lstStyle/>
          <a:p>
            <a:r>
              <a:rPr lang="es-ES" dirty="0" smtClean="0"/>
              <a:t>A su vez, clasificará todos los posibles </a:t>
            </a:r>
            <a:r>
              <a:rPr lang="es-ES" sz="2400" b="1" dirty="0" smtClean="0">
                <a:solidFill>
                  <a:srgbClr val="FF0000"/>
                </a:solidFill>
              </a:rPr>
              <a:t>tipos de juicios </a:t>
            </a:r>
            <a:r>
              <a:rPr lang="es-ES" b="1" dirty="0" smtClean="0"/>
              <a:t>para analizar cuáles son aquellos que se emplean en la ciencia y conocer cómo son posibles</a:t>
            </a:r>
            <a:r>
              <a:rPr lang="es-ES" dirty="0" smtClean="0"/>
              <a:t>. </a:t>
            </a:r>
          </a:p>
          <a:p>
            <a:pPr marL="0" indent="0">
              <a:buNone/>
            </a:pPr>
            <a:r>
              <a:rPr lang="es-ES" dirty="0"/>
              <a:t>	</a:t>
            </a:r>
            <a:r>
              <a:rPr lang="es-ES" dirty="0" smtClean="0"/>
              <a:t>En cuanto a </a:t>
            </a:r>
            <a:r>
              <a:rPr lang="es-ES" b="1" dirty="0" smtClean="0"/>
              <a:t>si nos dan una nueva información y extienden nuestro conocimiento los juicios pueden ser: </a:t>
            </a:r>
          </a:p>
          <a:p>
            <a:pPr marL="0" indent="0">
              <a:buNone/>
            </a:pPr>
            <a:r>
              <a:rPr lang="es-ES" b="1" dirty="0">
                <a:solidFill>
                  <a:srgbClr val="FF0000"/>
                </a:solidFill>
              </a:rPr>
              <a:t>	</a:t>
            </a:r>
            <a:r>
              <a:rPr lang="es-ES" sz="2400" b="1" dirty="0" smtClean="0">
                <a:solidFill>
                  <a:srgbClr val="00B050"/>
                </a:solidFill>
              </a:rPr>
              <a:t>- analíticos </a:t>
            </a:r>
            <a:r>
              <a:rPr lang="es-ES" sz="2400" dirty="0">
                <a:solidFill>
                  <a:srgbClr val="00B050"/>
                </a:solidFill>
              </a:rPr>
              <a:t> </a:t>
            </a:r>
            <a:r>
              <a:rPr lang="es-ES" sz="2400" dirty="0" smtClean="0">
                <a:solidFill>
                  <a:srgbClr val="00B050"/>
                </a:solidFill>
              </a:rPr>
              <a:t>   </a:t>
            </a:r>
            <a:r>
              <a:rPr lang="es-ES" b="1" dirty="0" smtClean="0"/>
              <a:t>el predicado está comprendido en el sujeto y </a:t>
            </a:r>
            <a:r>
              <a:rPr lang="es-ES" b="1" u="sng" dirty="0" smtClean="0"/>
              <a:t>no son extensivos</a:t>
            </a:r>
            <a:r>
              <a:rPr lang="es-ES" dirty="0"/>
              <a:t>.</a:t>
            </a:r>
            <a:endParaRPr lang="es-ES" b="1" dirty="0"/>
          </a:p>
          <a:p>
            <a:pPr marL="0" indent="0">
              <a:buNone/>
            </a:pPr>
            <a:r>
              <a:rPr lang="es-ES" b="1" dirty="0" smtClean="0"/>
              <a:t>	</a:t>
            </a:r>
            <a:r>
              <a:rPr lang="es-ES" sz="2400" b="1" dirty="0" smtClean="0">
                <a:solidFill>
                  <a:srgbClr val="00B050"/>
                </a:solidFill>
              </a:rPr>
              <a:t>-  sintéticos </a:t>
            </a:r>
            <a:r>
              <a:rPr lang="es-ES" sz="2400" b="1" dirty="0">
                <a:solidFill>
                  <a:srgbClr val="00B050"/>
                </a:solidFill>
              </a:rPr>
              <a:t> </a:t>
            </a:r>
            <a:r>
              <a:rPr lang="es-ES" sz="2400" b="1" dirty="0" smtClean="0">
                <a:solidFill>
                  <a:srgbClr val="00B050"/>
                </a:solidFill>
              </a:rPr>
              <a:t>    </a:t>
            </a:r>
            <a:r>
              <a:rPr lang="es-ES" b="1" u="sng" dirty="0" smtClean="0"/>
              <a:t>son extensivos</a:t>
            </a:r>
            <a:r>
              <a:rPr lang="es-ES" b="1" dirty="0" smtClean="0"/>
              <a:t>, amplían nuestro conocimiento</a:t>
            </a:r>
            <a:r>
              <a:rPr lang="es-ES" dirty="0" smtClean="0"/>
              <a:t>. </a:t>
            </a:r>
          </a:p>
          <a:p>
            <a:pPr marL="0" indent="0">
              <a:buNone/>
            </a:pPr>
            <a:r>
              <a:rPr lang="es-ES" dirty="0" smtClean="0"/>
              <a:t>   	Los juicios serán: </a:t>
            </a:r>
            <a:endParaRPr lang="es-ES" dirty="0"/>
          </a:p>
          <a:p>
            <a:pPr marL="0" indent="0">
              <a:buNone/>
            </a:pPr>
            <a:r>
              <a:rPr lang="es-ES" dirty="0"/>
              <a:t>	</a:t>
            </a:r>
            <a:r>
              <a:rPr lang="es-ES" dirty="0" smtClean="0"/>
              <a:t>- </a:t>
            </a:r>
            <a:r>
              <a:rPr lang="es-ES" sz="2400" b="1" i="1" dirty="0" smtClean="0">
                <a:solidFill>
                  <a:srgbClr val="00B050"/>
                </a:solidFill>
              </a:rPr>
              <a:t>a priori </a:t>
            </a:r>
            <a:r>
              <a:rPr lang="es-ES" sz="2400" i="1" dirty="0">
                <a:solidFill>
                  <a:srgbClr val="00B050"/>
                </a:solidFill>
              </a:rPr>
              <a:t> </a:t>
            </a:r>
            <a:r>
              <a:rPr lang="es-ES" sz="2400" i="1" dirty="0" smtClean="0">
                <a:solidFill>
                  <a:srgbClr val="00B050"/>
                </a:solidFill>
              </a:rPr>
              <a:t>     </a:t>
            </a:r>
            <a:r>
              <a:rPr lang="es-ES" b="1" dirty="0" smtClean="0"/>
              <a:t>su verdad se conoce </a:t>
            </a:r>
            <a:r>
              <a:rPr lang="es-ES" b="1" u="sng" dirty="0" smtClean="0"/>
              <a:t>sin recurrir a la experiencia, es universal y necesaria</a:t>
            </a:r>
            <a:endParaRPr lang="es-ES" u="sng" dirty="0"/>
          </a:p>
          <a:p>
            <a:pPr marL="0" indent="0">
              <a:buNone/>
            </a:pPr>
            <a:r>
              <a:rPr lang="es-ES" dirty="0"/>
              <a:t>	</a:t>
            </a:r>
            <a:r>
              <a:rPr lang="es-ES" dirty="0" smtClean="0"/>
              <a:t>- </a:t>
            </a:r>
            <a:r>
              <a:rPr lang="es-ES" sz="2400" b="1" i="1" dirty="0" smtClean="0">
                <a:solidFill>
                  <a:srgbClr val="00B050"/>
                </a:solidFill>
              </a:rPr>
              <a:t>a posteriori      </a:t>
            </a:r>
            <a:r>
              <a:rPr lang="es-ES" b="1" dirty="0" smtClean="0"/>
              <a:t>su verdad </a:t>
            </a:r>
            <a:r>
              <a:rPr lang="es-ES" b="1" u="sng" dirty="0" smtClean="0"/>
              <a:t>depende de la experiencia, no es universal ni necesaria</a:t>
            </a:r>
            <a:r>
              <a:rPr lang="es-ES" u="sng" dirty="0" smtClean="0"/>
              <a:t>. </a:t>
            </a:r>
          </a:p>
          <a:p>
            <a:pPr marL="0" indent="0" algn="ctr">
              <a:buNone/>
            </a:pPr>
            <a:r>
              <a:rPr lang="es-ES" b="1" dirty="0" smtClean="0">
                <a:solidFill>
                  <a:srgbClr val="FFC000"/>
                </a:solidFill>
              </a:rPr>
              <a:t>Para Kant, los </a:t>
            </a:r>
            <a:r>
              <a:rPr lang="es-ES" b="1" u="sng" dirty="0" smtClean="0">
                <a:solidFill>
                  <a:srgbClr val="FFC000"/>
                </a:solidFill>
              </a:rPr>
              <a:t>juicios científicos serán los juicios sintéticos a priori</a:t>
            </a:r>
            <a:r>
              <a:rPr lang="es-ES" b="1" dirty="0">
                <a:solidFill>
                  <a:srgbClr val="FFC000"/>
                </a:solidFill>
              </a:rPr>
              <a:t> </a:t>
            </a:r>
            <a:r>
              <a:rPr lang="es-ES" b="1" dirty="0" smtClean="0">
                <a:solidFill>
                  <a:srgbClr val="FFC000"/>
                </a:solidFill>
              </a:rPr>
              <a:t>     que son extensivos, dan un nuevo conocimiento, pero su verdad no depende de la experiencia y por tanto son universales y necesarios. </a:t>
            </a:r>
          </a:p>
          <a:p>
            <a:pPr lvl="1"/>
            <a:endParaRPr lang="es-ES" sz="2000" dirty="0" smtClean="0"/>
          </a:p>
          <a:p>
            <a:pPr lvl="1">
              <a:buNone/>
            </a:pPr>
            <a:endParaRPr lang="es-ES" sz="2000" dirty="0"/>
          </a:p>
          <a:p>
            <a:pPr lvl="1"/>
            <a:endParaRPr lang="es-ES" sz="2000" dirty="0" smtClean="0"/>
          </a:p>
        </p:txBody>
      </p:sp>
      <p:pic>
        <p:nvPicPr>
          <p:cNvPr id="4" name="Imagen 3"/>
          <p:cNvPicPr>
            <a:picLocks noChangeAspect="1"/>
          </p:cNvPicPr>
          <p:nvPr/>
        </p:nvPicPr>
        <p:blipFill rotWithShape="1">
          <a:blip r:embed="rId2"/>
          <a:srcRect l="26284" t="742" r="51369" b="68101"/>
          <a:stretch/>
        </p:blipFill>
        <p:spPr>
          <a:xfrm>
            <a:off x="485301" y="3519055"/>
            <a:ext cx="584546" cy="554180"/>
          </a:xfrm>
          <a:prstGeom prst="rect">
            <a:avLst/>
          </a:prstGeom>
        </p:spPr>
      </p:pic>
      <p:pic>
        <p:nvPicPr>
          <p:cNvPr id="5" name="Imagen 4"/>
          <p:cNvPicPr>
            <a:picLocks noChangeAspect="1"/>
          </p:cNvPicPr>
          <p:nvPr/>
        </p:nvPicPr>
        <p:blipFill rotWithShape="1">
          <a:blip r:embed="rId3"/>
          <a:srcRect r="75250" b="67300"/>
          <a:stretch/>
        </p:blipFill>
        <p:spPr>
          <a:xfrm>
            <a:off x="483603" y="1846057"/>
            <a:ext cx="586244" cy="526263"/>
          </a:xfrm>
          <a:prstGeom prst="rect">
            <a:avLst/>
          </a:prstGeom>
        </p:spPr>
      </p:pic>
      <p:cxnSp>
        <p:nvCxnSpPr>
          <p:cNvPr id="7" name="Conector recto de flecha 6"/>
          <p:cNvCxnSpPr/>
          <p:nvPr/>
        </p:nvCxnSpPr>
        <p:spPr>
          <a:xfrm>
            <a:off x="2881745" y="2951018"/>
            <a:ext cx="332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881745" y="3380509"/>
            <a:ext cx="346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2410691" y="4294909"/>
            <a:ext cx="471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3020291" y="5098473"/>
            <a:ext cx="332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8797636" y="5805055"/>
            <a:ext cx="346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p:cNvSpPr/>
          <p:nvPr/>
        </p:nvSpPr>
        <p:spPr>
          <a:xfrm>
            <a:off x="5666509" y="5292436"/>
            <a:ext cx="374073" cy="26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166188" cy="1288473"/>
          </a:xfrm>
        </p:spPr>
        <p:txBody>
          <a:bodyPr/>
          <a:lstStyle/>
          <a:p>
            <a:pPr algn="ctr"/>
            <a:r>
              <a:rPr lang="es-ES" dirty="0" smtClean="0"/>
              <a:t>A) El problema del conocimiento (v)</a:t>
            </a:r>
            <a:endParaRPr lang="es-ES" dirty="0"/>
          </a:p>
        </p:txBody>
      </p:sp>
      <p:sp>
        <p:nvSpPr>
          <p:cNvPr id="3" name="Marcador de contenido 2"/>
          <p:cNvSpPr>
            <a:spLocks noGrp="1"/>
          </p:cNvSpPr>
          <p:nvPr>
            <p:ph idx="1"/>
          </p:nvPr>
        </p:nvSpPr>
        <p:spPr>
          <a:xfrm>
            <a:off x="263236" y="1041865"/>
            <a:ext cx="11364884" cy="5816135"/>
          </a:xfrm>
        </p:spPr>
        <p:txBody>
          <a:bodyPr>
            <a:normAutofit fontScale="92500" lnSpcReduction="10000"/>
          </a:bodyPr>
          <a:lstStyle/>
          <a:p>
            <a:pPr marL="0" indent="0">
              <a:buNone/>
            </a:pPr>
            <a:r>
              <a:rPr lang="es-ES" sz="2200" dirty="0" smtClean="0"/>
              <a:t>	Por ello, estudiará qué </a:t>
            </a:r>
            <a:r>
              <a:rPr lang="es-ES" sz="2200" b="1" dirty="0" smtClean="0">
                <a:solidFill>
                  <a:srgbClr val="FF0000"/>
                </a:solidFill>
              </a:rPr>
              <a:t>condiciones posibilitan la realización de dichos juicios           	</a:t>
            </a:r>
            <a:r>
              <a:rPr lang="es-ES" sz="2200" dirty="0" smtClean="0"/>
              <a:t>para ello analizará las tres facultades de la Razón: </a:t>
            </a:r>
            <a:r>
              <a:rPr lang="es-ES" sz="2200" b="1" dirty="0" smtClean="0">
                <a:solidFill>
                  <a:srgbClr val="00B050"/>
                </a:solidFill>
              </a:rPr>
              <a:t>Sensibilidad, Entendimiento y Razón. </a:t>
            </a:r>
          </a:p>
          <a:p>
            <a:pPr marL="0" indent="0">
              <a:buNone/>
            </a:pPr>
            <a:endParaRPr lang="es-ES" b="1" dirty="0" smtClean="0">
              <a:solidFill>
                <a:srgbClr val="00B050"/>
              </a:solidFill>
            </a:endParaRPr>
          </a:p>
          <a:p>
            <a:pPr marL="0" indent="0">
              <a:buNone/>
            </a:pPr>
            <a:r>
              <a:rPr lang="es-ES" sz="2400" dirty="0" smtClean="0"/>
              <a:t>	En la </a:t>
            </a:r>
            <a:r>
              <a:rPr lang="es-ES" sz="2600" b="1" u="sng" dirty="0" smtClean="0">
                <a:solidFill>
                  <a:srgbClr val="FF0000"/>
                </a:solidFill>
              </a:rPr>
              <a:t>Estética Trascendental</a:t>
            </a:r>
            <a:r>
              <a:rPr lang="es-ES" sz="2600" b="1" dirty="0" smtClean="0">
                <a:solidFill>
                  <a:srgbClr val="FF0000"/>
                </a:solidFill>
              </a:rPr>
              <a:t>        </a:t>
            </a:r>
            <a:r>
              <a:rPr lang="es-ES" sz="2400" dirty="0" smtClean="0"/>
              <a:t>estudia la </a:t>
            </a:r>
            <a:r>
              <a:rPr lang="es-ES" sz="2400" b="1" dirty="0" smtClean="0">
                <a:solidFill>
                  <a:srgbClr val="00B050"/>
                </a:solidFill>
              </a:rPr>
              <a:t>sensibilidad</a:t>
            </a:r>
            <a:r>
              <a:rPr lang="es-ES" sz="2400" dirty="0" smtClean="0"/>
              <a:t> y las </a:t>
            </a:r>
            <a:r>
              <a:rPr lang="es-ES" sz="2400" b="1" dirty="0" smtClean="0"/>
              <a:t>matemáticas</a:t>
            </a:r>
            <a:endParaRPr lang="es-ES" sz="2400" dirty="0"/>
          </a:p>
          <a:p>
            <a:pPr marL="0" indent="0">
              <a:buNone/>
            </a:pPr>
            <a:r>
              <a:rPr lang="es-ES" sz="2400" dirty="0" smtClean="0"/>
              <a:t>		La sensibilidad es la </a:t>
            </a:r>
            <a:r>
              <a:rPr lang="es-ES" sz="2400" b="1" dirty="0" smtClean="0">
                <a:solidFill>
                  <a:srgbClr val="00B050"/>
                </a:solidFill>
              </a:rPr>
              <a:t>capacidad de percibir de forma pasiva</a:t>
            </a:r>
            <a:r>
              <a:rPr lang="es-ES" sz="2400" b="1" dirty="0" smtClean="0"/>
              <a:t>.</a:t>
            </a:r>
            <a:r>
              <a:rPr lang="es-ES" sz="2400" dirty="0" smtClean="0"/>
              <a:t> Sus </a:t>
            </a:r>
            <a:r>
              <a:rPr lang="es-ES" sz="2400" b="1" dirty="0" smtClean="0"/>
              <a:t>condiciones trascendentales (que la hacen posible)</a:t>
            </a:r>
            <a:r>
              <a:rPr lang="es-ES" sz="2400" dirty="0" smtClean="0"/>
              <a:t> son el </a:t>
            </a:r>
            <a:r>
              <a:rPr lang="es-ES" sz="2400" b="1" dirty="0" smtClean="0">
                <a:solidFill>
                  <a:srgbClr val="FF0000"/>
                </a:solidFill>
              </a:rPr>
              <a:t>espacio</a:t>
            </a:r>
            <a:r>
              <a:rPr lang="es-ES" sz="2400" b="1" dirty="0" smtClean="0">
                <a:solidFill>
                  <a:srgbClr val="00B050"/>
                </a:solidFill>
              </a:rPr>
              <a:t> </a:t>
            </a:r>
            <a:r>
              <a:rPr lang="es-ES" sz="2400" dirty="0" smtClean="0"/>
              <a:t>y el </a:t>
            </a:r>
            <a:r>
              <a:rPr lang="es-ES" sz="2400" b="1" dirty="0" smtClean="0">
                <a:solidFill>
                  <a:srgbClr val="FF0000"/>
                </a:solidFill>
              </a:rPr>
              <a:t>tiempo</a:t>
            </a:r>
            <a:r>
              <a:rPr lang="es-ES" sz="2400" b="1" dirty="0" smtClean="0">
                <a:solidFill>
                  <a:srgbClr val="00B050"/>
                </a:solidFill>
              </a:rPr>
              <a:t> </a:t>
            </a:r>
            <a:r>
              <a:rPr lang="es-ES" sz="2400" dirty="0" smtClean="0"/>
              <a:t>que pertenecen a la </a:t>
            </a:r>
            <a:r>
              <a:rPr lang="es-ES" sz="2400" b="1" dirty="0" smtClean="0">
                <a:solidFill>
                  <a:srgbClr val="00B050"/>
                </a:solidFill>
              </a:rPr>
              <a:t>Razón</a:t>
            </a:r>
            <a:r>
              <a:rPr lang="es-ES" sz="2400" dirty="0" smtClean="0"/>
              <a:t> y no a la realidad. </a:t>
            </a:r>
          </a:p>
          <a:p>
            <a:pPr marL="0" indent="0">
              <a:buNone/>
            </a:pPr>
            <a:endParaRPr lang="es-ES" sz="2400" dirty="0" smtClean="0"/>
          </a:p>
          <a:p>
            <a:pPr marL="0" indent="0">
              <a:buNone/>
            </a:pPr>
            <a:r>
              <a:rPr lang="es-ES" sz="2400" dirty="0" smtClean="0"/>
              <a:t>Al percibir, el sujeto aplica estas intuiciones puras (espacio y tiempo) de forma espontánea, creando así el </a:t>
            </a:r>
            <a:r>
              <a:rPr lang="es-ES" sz="2400" b="1" dirty="0" smtClean="0">
                <a:solidFill>
                  <a:srgbClr val="FF0000"/>
                </a:solidFill>
              </a:rPr>
              <a:t>fenómeno</a:t>
            </a:r>
            <a:r>
              <a:rPr lang="es-ES" sz="2400" dirty="0" smtClean="0"/>
              <a:t>, que es lo percibido y no la cosa en sí (</a:t>
            </a:r>
            <a:r>
              <a:rPr lang="es-ES" sz="2400" b="1" dirty="0" smtClean="0">
                <a:solidFill>
                  <a:srgbClr val="00B050"/>
                </a:solidFill>
              </a:rPr>
              <a:t>Noúmeno</a:t>
            </a:r>
            <a:r>
              <a:rPr lang="es-ES" sz="2400" dirty="0" smtClean="0"/>
              <a:t>). </a:t>
            </a:r>
          </a:p>
          <a:p>
            <a:endParaRPr lang="es-ES" sz="2400" dirty="0" smtClean="0"/>
          </a:p>
          <a:p>
            <a:pPr marL="0" indent="0" algn="ctr">
              <a:buNone/>
            </a:pPr>
            <a:r>
              <a:rPr lang="es-ES" sz="2400" dirty="0" smtClean="0">
                <a:solidFill>
                  <a:srgbClr val="FFC000"/>
                </a:solidFill>
              </a:rPr>
              <a:t>De esta manera se da, según Kant, el </a:t>
            </a:r>
            <a:r>
              <a:rPr lang="es-ES" sz="2400" b="1" dirty="0" smtClean="0">
                <a:solidFill>
                  <a:srgbClr val="FFC000"/>
                </a:solidFill>
              </a:rPr>
              <a:t>giro copernicano en el conocimiento</a:t>
            </a:r>
            <a:r>
              <a:rPr lang="es-ES" sz="2400" dirty="0" smtClean="0">
                <a:solidFill>
                  <a:srgbClr val="FFC000"/>
                </a:solidFill>
              </a:rPr>
              <a:t> pues </a:t>
            </a:r>
            <a:r>
              <a:rPr lang="es-ES" sz="2400" b="1" dirty="0" smtClean="0">
                <a:solidFill>
                  <a:srgbClr val="FFC000"/>
                </a:solidFill>
              </a:rPr>
              <a:t>es el objeto el que para ser conocido debe adaptarse a las condiciones de la propia razón del sujeto</a:t>
            </a:r>
            <a:r>
              <a:rPr lang="es-ES" sz="2400" dirty="0" smtClean="0">
                <a:solidFill>
                  <a:srgbClr val="FFC000"/>
                </a:solidFill>
              </a:rPr>
              <a:t>.</a:t>
            </a:r>
            <a:endParaRPr lang="es-ES" sz="2200" dirty="0" smtClean="0">
              <a:solidFill>
                <a:srgbClr val="FFC000"/>
              </a:solidFill>
            </a:endParaRPr>
          </a:p>
          <a:p>
            <a:pPr lvl="1">
              <a:buNone/>
            </a:pPr>
            <a:endParaRPr lang="es-ES" sz="2000" dirty="0"/>
          </a:p>
          <a:p>
            <a:pPr lvl="1"/>
            <a:endParaRPr lang="es-ES" sz="2000" dirty="0" smtClean="0"/>
          </a:p>
        </p:txBody>
      </p:sp>
      <p:cxnSp>
        <p:nvCxnSpPr>
          <p:cNvPr id="7" name="Conector recto de flecha 6"/>
          <p:cNvCxnSpPr/>
          <p:nvPr/>
        </p:nvCxnSpPr>
        <p:spPr>
          <a:xfrm>
            <a:off x="676400" y="1342506"/>
            <a:ext cx="494661" cy="175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403272" y="2470042"/>
            <a:ext cx="429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586346" y="2744093"/>
            <a:ext cx="443345" cy="23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abajo 11"/>
          <p:cNvSpPr/>
          <p:nvPr/>
        </p:nvSpPr>
        <p:spPr>
          <a:xfrm>
            <a:off x="5832764" y="1828800"/>
            <a:ext cx="637309" cy="387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bajo 12"/>
          <p:cNvSpPr/>
          <p:nvPr/>
        </p:nvSpPr>
        <p:spPr>
          <a:xfrm>
            <a:off x="5832763" y="3754582"/>
            <a:ext cx="637309" cy="429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bajo 13"/>
          <p:cNvSpPr/>
          <p:nvPr/>
        </p:nvSpPr>
        <p:spPr>
          <a:xfrm>
            <a:off x="5832763" y="5043056"/>
            <a:ext cx="651163" cy="443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rotWithShape="1">
          <a:blip r:embed="rId2"/>
          <a:srcRect l="15331" t="17804" r="11300" b="2081"/>
          <a:stretch/>
        </p:blipFill>
        <p:spPr>
          <a:xfrm>
            <a:off x="218098" y="1932708"/>
            <a:ext cx="988143" cy="929149"/>
          </a:xfrm>
          <a:prstGeom prst="rect">
            <a:avLst/>
          </a:prstGeom>
        </p:spPr>
      </p:pic>
      <p:sp>
        <p:nvSpPr>
          <p:cNvPr id="19" name="Flecha derecha 18"/>
          <p:cNvSpPr/>
          <p:nvPr/>
        </p:nvSpPr>
        <p:spPr>
          <a:xfrm>
            <a:off x="711580" y="1134689"/>
            <a:ext cx="494661" cy="114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353" y="51860"/>
            <a:ext cx="10140917" cy="1245998"/>
          </a:xfrm>
        </p:spPr>
        <p:txBody>
          <a:bodyPr/>
          <a:lstStyle/>
          <a:p>
            <a:pPr algn="ctr"/>
            <a:r>
              <a:rPr lang="es-ES" dirty="0" smtClean="0"/>
              <a:t>A) El problema del conocimiento (</a:t>
            </a:r>
            <a:r>
              <a:rPr lang="es-ES" dirty="0" err="1" smtClean="0"/>
              <a:t>vI</a:t>
            </a:r>
            <a:r>
              <a:rPr lang="es-ES" dirty="0" smtClean="0"/>
              <a:t>)</a:t>
            </a:r>
            <a:endParaRPr lang="es-ES" dirty="0"/>
          </a:p>
        </p:txBody>
      </p:sp>
      <p:sp>
        <p:nvSpPr>
          <p:cNvPr id="3" name="Marcador de contenido 2"/>
          <p:cNvSpPr>
            <a:spLocks noGrp="1"/>
          </p:cNvSpPr>
          <p:nvPr>
            <p:ph idx="1"/>
          </p:nvPr>
        </p:nvSpPr>
        <p:spPr>
          <a:xfrm>
            <a:off x="235974" y="1188720"/>
            <a:ext cx="11300706" cy="5350625"/>
          </a:xfrm>
        </p:spPr>
        <p:txBody>
          <a:bodyPr>
            <a:normAutofit/>
          </a:bodyPr>
          <a:lstStyle/>
          <a:p>
            <a:pPr marL="0" indent="0">
              <a:buNone/>
            </a:pPr>
            <a:r>
              <a:rPr lang="es-ES" sz="2400" dirty="0" smtClean="0"/>
              <a:t>	En la </a:t>
            </a:r>
            <a:r>
              <a:rPr lang="es-ES" sz="2400" b="1" u="sng" dirty="0" smtClean="0">
                <a:solidFill>
                  <a:srgbClr val="FF0000"/>
                </a:solidFill>
              </a:rPr>
              <a:t>Analítica trascendental</a:t>
            </a:r>
            <a:r>
              <a:rPr lang="es-ES" sz="2400" b="1" dirty="0" smtClean="0">
                <a:solidFill>
                  <a:srgbClr val="FF0000"/>
                </a:solidFill>
              </a:rPr>
              <a:t>     </a:t>
            </a:r>
            <a:r>
              <a:rPr lang="es-ES" sz="2400" dirty="0" smtClean="0"/>
              <a:t>estudia el </a:t>
            </a:r>
            <a:r>
              <a:rPr lang="es-ES" sz="2400" b="1" dirty="0" smtClean="0">
                <a:solidFill>
                  <a:srgbClr val="00B050"/>
                </a:solidFill>
              </a:rPr>
              <a:t>entendimiento</a:t>
            </a:r>
            <a:r>
              <a:rPr lang="es-ES" sz="2400" dirty="0" smtClean="0"/>
              <a:t> y la </a:t>
            </a:r>
            <a:r>
              <a:rPr lang="es-ES" sz="2400" b="1" dirty="0" smtClean="0"/>
              <a:t>física</a:t>
            </a:r>
            <a:r>
              <a:rPr lang="es-ES" sz="2400" dirty="0" smtClean="0"/>
              <a:t>. </a:t>
            </a:r>
          </a:p>
          <a:p>
            <a:pPr marL="0" indent="0">
              <a:buNone/>
            </a:pPr>
            <a:r>
              <a:rPr lang="es-ES" sz="2400" dirty="0" smtClean="0"/>
              <a:t>	El entendimiento es la </a:t>
            </a:r>
            <a:r>
              <a:rPr lang="es-ES" sz="2400" b="1" dirty="0" smtClean="0">
                <a:solidFill>
                  <a:srgbClr val="00B050"/>
                </a:solidFill>
              </a:rPr>
              <a:t>capacidad de pensar lo percibido de forma activa</a:t>
            </a:r>
            <a:r>
              <a:rPr lang="es-ES" sz="2400" dirty="0" smtClean="0"/>
              <a:t>. Las </a:t>
            </a:r>
            <a:r>
              <a:rPr lang="es-ES" sz="2400" b="1" dirty="0" smtClean="0"/>
              <a:t>condiciones trascendentales que hacen posible </a:t>
            </a:r>
            <a:r>
              <a:rPr lang="es-ES" sz="2400" dirty="0" smtClean="0"/>
              <a:t>comprender lo percibido mediante el entendimiento son los </a:t>
            </a:r>
            <a:r>
              <a:rPr lang="es-ES" sz="2400" b="1" dirty="0" smtClean="0">
                <a:solidFill>
                  <a:srgbClr val="FF0000"/>
                </a:solidFill>
              </a:rPr>
              <a:t>conceptos puros </a:t>
            </a:r>
            <a:r>
              <a:rPr lang="es-ES" sz="2400" dirty="0" smtClean="0"/>
              <a:t>o </a:t>
            </a:r>
            <a:r>
              <a:rPr lang="es-ES" sz="2400" b="1" dirty="0" smtClean="0">
                <a:solidFill>
                  <a:srgbClr val="FF0000"/>
                </a:solidFill>
              </a:rPr>
              <a:t>categorías</a:t>
            </a:r>
            <a:r>
              <a:rPr lang="es-ES" sz="2400" dirty="0" smtClean="0"/>
              <a:t> del entendimiento     vacías de contenido empírico</a:t>
            </a:r>
            <a:endParaRPr lang="es-ES" sz="2400" dirty="0"/>
          </a:p>
          <a:p>
            <a:pPr marL="0" indent="0">
              <a:buNone/>
            </a:pPr>
            <a:endParaRPr lang="es-ES" sz="2400" dirty="0" smtClean="0"/>
          </a:p>
          <a:p>
            <a:pPr marL="0" indent="0" algn="ctr">
              <a:buNone/>
            </a:pPr>
            <a:r>
              <a:rPr lang="es-ES" sz="2400" b="1" dirty="0" smtClean="0">
                <a:solidFill>
                  <a:srgbClr val="FFC000"/>
                </a:solidFill>
              </a:rPr>
              <a:t>que se deben siempre aplicar a lo percibido por la sensibilidad, a los fenómenos de la experiencia, para poder comprenderlos.</a:t>
            </a:r>
            <a:endParaRPr lang="es-ES" sz="2400" b="1" dirty="0">
              <a:solidFill>
                <a:srgbClr val="FFC000"/>
              </a:solidFill>
            </a:endParaRPr>
          </a:p>
          <a:p>
            <a:pPr lvl="1"/>
            <a:endParaRPr lang="es-ES" sz="2000" dirty="0" smtClean="0"/>
          </a:p>
        </p:txBody>
      </p:sp>
      <p:pic>
        <p:nvPicPr>
          <p:cNvPr id="1032" name="Picture 8" descr="Resultado de imagen de letras bonitas"/>
          <p:cNvPicPr>
            <a:picLocks noChangeAspect="1" noChangeArrowheads="1"/>
          </p:cNvPicPr>
          <p:nvPr/>
        </p:nvPicPr>
        <p:blipFill rotWithShape="1">
          <a:blip r:embed="rId2">
            <a:extLst>
              <a:ext uri="{28A0092B-C50C-407E-A947-70E740481C1C}">
                <a14:useLocalDpi xmlns:a14="http://schemas.microsoft.com/office/drawing/2010/main" val="0"/>
              </a:ext>
            </a:extLst>
          </a:blip>
          <a:srcRect l="33121" t="4335" r="47866" b="79193"/>
          <a:stretch/>
        </p:blipFill>
        <p:spPr bwMode="auto">
          <a:xfrm>
            <a:off x="235974" y="565004"/>
            <a:ext cx="1017639" cy="12474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3044191" y="4678680"/>
            <a:ext cx="3352800" cy="2179320"/>
          </a:xfrm>
          <a:prstGeom prst="rect">
            <a:avLst/>
          </a:prstGeom>
        </p:spPr>
      </p:pic>
      <p:pic>
        <p:nvPicPr>
          <p:cNvPr id="7" name="Imagen 6"/>
          <p:cNvPicPr>
            <a:picLocks noChangeAspect="1"/>
          </p:cNvPicPr>
          <p:nvPr/>
        </p:nvPicPr>
        <p:blipFill>
          <a:blip r:embed="rId4"/>
          <a:stretch>
            <a:fillRect/>
          </a:stretch>
        </p:blipFill>
        <p:spPr>
          <a:xfrm>
            <a:off x="6396991" y="4678680"/>
            <a:ext cx="1729619" cy="2179320"/>
          </a:xfrm>
          <a:prstGeom prst="rect">
            <a:avLst/>
          </a:prstGeom>
        </p:spPr>
      </p:pic>
      <p:cxnSp>
        <p:nvCxnSpPr>
          <p:cNvPr id="12" name="Conector recto de flecha 11"/>
          <p:cNvCxnSpPr/>
          <p:nvPr/>
        </p:nvCxnSpPr>
        <p:spPr>
          <a:xfrm>
            <a:off x="5516880" y="1435018"/>
            <a:ext cx="3694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876619" y="1673279"/>
            <a:ext cx="350447" cy="275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2895600" y="2850546"/>
            <a:ext cx="314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echa abajo 16"/>
          <p:cNvSpPr/>
          <p:nvPr/>
        </p:nvSpPr>
        <p:spPr>
          <a:xfrm>
            <a:off x="5334000" y="3124200"/>
            <a:ext cx="552327"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528" y="0"/>
            <a:ext cx="10314432" cy="1005840"/>
          </a:xfrm>
        </p:spPr>
        <p:txBody>
          <a:bodyPr/>
          <a:lstStyle/>
          <a:p>
            <a:pPr algn="ctr"/>
            <a:r>
              <a:rPr lang="es-ES" dirty="0" smtClean="0"/>
              <a:t>A) El problema del conocimiento (</a:t>
            </a:r>
            <a:r>
              <a:rPr lang="es-ES" dirty="0" err="1" smtClean="0"/>
              <a:t>vII</a:t>
            </a:r>
            <a:r>
              <a:rPr lang="es-ES" dirty="0" smtClean="0"/>
              <a:t>)</a:t>
            </a:r>
            <a:endParaRPr lang="es-ES" dirty="0"/>
          </a:p>
        </p:txBody>
      </p:sp>
      <p:sp>
        <p:nvSpPr>
          <p:cNvPr id="3" name="Marcador de contenido 2"/>
          <p:cNvSpPr>
            <a:spLocks noGrp="1"/>
          </p:cNvSpPr>
          <p:nvPr>
            <p:ph idx="1"/>
          </p:nvPr>
        </p:nvSpPr>
        <p:spPr>
          <a:xfrm>
            <a:off x="350520" y="1295400"/>
            <a:ext cx="11567160" cy="5562600"/>
          </a:xfrm>
        </p:spPr>
        <p:txBody>
          <a:bodyPr>
            <a:normAutofit/>
          </a:bodyPr>
          <a:lstStyle/>
          <a:p>
            <a:r>
              <a:rPr lang="es-ES" sz="2400" dirty="0" smtClean="0"/>
              <a:t>Por todo esto, </a:t>
            </a:r>
            <a:r>
              <a:rPr lang="es-ES" sz="2400" b="1" dirty="0" smtClean="0"/>
              <a:t>Kant distingue</a:t>
            </a:r>
            <a:r>
              <a:rPr lang="es-ES" sz="2400" dirty="0" smtClean="0"/>
              <a:t> entre:</a:t>
            </a:r>
          </a:p>
          <a:p>
            <a:pPr marL="0" indent="0">
              <a:buNone/>
            </a:pPr>
            <a:r>
              <a:rPr lang="es-ES" sz="2400" dirty="0"/>
              <a:t>	</a:t>
            </a:r>
            <a:r>
              <a:rPr lang="es-ES" sz="2400" dirty="0" smtClean="0"/>
              <a:t>-  el </a:t>
            </a:r>
            <a:r>
              <a:rPr lang="es-ES" sz="2400" b="1" dirty="0" smtClean="0">
                <a:solidFill>
                  <a:srgbClr val="FF0000"/>
                </a:solidFill>
              </a:rPr>
              <a:t>fenómeno</a:t>
            </a:r>
            <a:r>
              <a:rPr lang="es-ES" sz="2400" dirty="0" smtClean="0"/>
              <a:t>, </a:t>
            </a:r>
            <a:r>
              <a:rPr lang="es-ES" sz="2400" b="1" dirty="0" smtClean="0">
                <a:solidFill>
                  <a:srgbClr val="00B050"/>
                </a:solidFill>
              </a:rPr>
              <a:t>lo que percibimos y comprendemos aplicando las intuiciones puras y las categorías</a:t>
            </a:r>
            <a:r>
              <a:rPr lang="es-ES" sz="2400" dirty="0" smtClean="0"/>
              <a:t>, </a:t>
            </a:r>
          </a:p>
          <a:p>
            <a:pPr marL="0" indent="0">
              <a:buNone/>
            </a:pPr>
            <a:r>
              <a:rPr lang="es-ES" sz="2400" dirty="0"/>
              <a:t>	</a:t>
            </a:r>
            <a:r>
              <a:rPr lang="es-ES" sz="2400" dirty="0" smtClean="0"/>
              <a:t>-y el </a:t>
            </a:r>
            <a:r>
              <a:rPr lang="es-ES" sz="2400" b="1" dirty="0" smtClean="0">
                <a:solidFill>
                  <a:srgbClr val="FF0000"/>
                </a:solidFill>
              </a:rPr>
              <a:t>noúmeno</a:t>
            </a:r>
            <a:r>
              <a:rPr lang="es-ES" sz="2400" dirty="0" smtClean="0"/>
              <a:t>, </a:t>
            </a:r>
            <a:r>
              <a:rPr lang="es-ES" sz="2400" b="1" dirty="0" smtClean="0">
                <a:solidFill>
                  <a:srgbClr val="00B050"/>
                </a:solidFill>
              </a:rPr>
              <a:t>la cosa en sí de la que no tenemos experiencia</a:t>
            </a:r>
            <a:r>
              <a:rPr lang="es-ES" sz="2400" b="1" dirty="0" smtClean="0">
                <a:solidFill>
                  <a:srgbClr val="7030A0"/>
                </a:solidFill>
              </a:rPr>
              <a:t> </a:t>
            </a:r>
            <a:r>
              <a:rPr lang="es-ES" sz="2400" b="1" dirty="0" smtClean="0">
                <a:solidFill>
                  <a:srgbClr val="00B050"/>
                </a:solidFill>
              </a:rPr>
              <a:t>y que no puede ser conocida y solamente puede ser pensada por nuestra razón</a:t>
            </a:r>
            <a:r>
              <a:rPr lang="es-ES" sz="2400" dirty="0" smtClean="0">
                <a:solidFill>
                  <a:srgbClr val="00B050"/>
                </a:solidFill>
              </a:rPr>
              <a:t>. </a:t>
            </a:r>
          </a:p>
          <a:p>
            <a:pPr marL="0" indent="0">
              <a:buNone/>
            </a:pPr>
            <a:endParaRPr lang="es-ES" sz="2400" dirty="0" smtClean="0">
              <a:solidFill>
                <a:srgbClr val="00B050"/>
              </a:solidFill>
            </a:endParaRPr>
          </a:p>
          <a:p>
            <a:pPr marL="0" indent="0">
              <a:buNone/>
            </a:pPr>
            <a:r>
              <a:rPr lang="es-ES" sz="2400" dirty="0" smtClean="0"/>
              <a:t>Así</a:t>
            </a:r>
            <a:r>
              <a:rPr lang="es-ES" sz="2400" b="1" dirty="0" smtClean="0"/>
              <a:t>, </a:t>
            </a:r>
            <a:r>
              <a:rPr lang="es-ES" sz="2400" b="1" dirty="0" smtClean="0">
                <a:solidFill>
                  <a:srgbClr val="FF0000"/>
                </a:solidFill>
              </a:rPr>
              <a:t>toda la realidad</a:t>
            </a:r>
            <a:r>
              <a:rPr lang="es-ES" sz="2400" dirty="0" smtClean="0"/>
              <a:t>, incluido el hombre, </a:t>
            </a:r>
            <a:r>
              <a:rPr lang="es-ES" sz="2400" b="1" dirty="0" smtClean="0">
                <a:solidFill>
                  <a:srgbClr val="FF0000"/>
                </a:solidFill>
              </a:rPr>
              <a:t>tiene un ámbito fenoménico</a:t>
            </a:r>
            <a:r>
              <a:rPr lang="es-ES" sz="2400" b="1" dirty="0" smtClean="0"/>
              <a:t>, lo que percibimos, </a:t>
            </a:r>
            <a:r>
              <a:rPr lang="es-ES" sz="2400" b="1" dirty="0" smtClean="0">
                <a:solidFill>
                  <a:srgbClr val="FF0000"/>
                </a:solidFill>
              </a:rPr>
              <a:t>y otro </a:t>
            </a:r>
            <a:r>
              <a:rPr lang="es-ES" sz="2400" b="1" dirty="0" err="1" smtClean="0">
                <a:solidFill>
                  <a:srgbClr val="FF0000"/>
                </a:solidFill>
              </a:rPr>
              <a:t>nouménico</a:t>
            </a:r>
            <a:r>
              <a:rPr lang="es-ES" sz="2400" b="1" dirty="0" smtClean="0"/>
              <a:t>, lo que es realmente, la cosa en sí.</a:t>
            </a:r>
          </a:p>
          <a:p>
            <a:pPr marL="0" indent="0">
              <a:buNone/>
            </a:pPr>
            <a:endParaRPr lang="es-ES" sz="2400" b="1" dirty="0" smtClean="0"/>
          </a:p>
          <a:p>
            <a:pPr marL="0" indent="0" algn="ctr">
              <a:buNone/>
            </a:pPr>
            <a:r>
              <a:rPr lang="es-ES" sz="2400" dirty="0" smtClean="0">
                <a:solidFill>
                  <a:srgbClr val="FFC000"/>
                </a:solidFill>
              </a:rPr>
              <a:t> </a:t>
            </a:r>
            <a:r>
              <a:rPr lang="es-ES" sz="2400" b="1" dirty="0" smtClean="0">
                <a:solidFill>
                  <a:srgbClr val="FFC000"/>
                </a:solidFill>
              </a:rPr>
              <a:t>La ciencia, el conocimiento seguro, sólo puede conocer los fenómenos pues el noúmeno es incognoscible y sólo puede ser pensado.</a:t>
            </a:r>
            <a:endParaRPr lang="es-ES" sz="2000" b="1" dirty="0" smtClean="0">
              <a:solidFill>
                <a:srgbClr val="FFC000"/>
              </a:solidFill>
            </a:endParaRPr>
          </a:p>
        </p:txBody>
      </p:sp>
      <p:sp>
        <p:nvSpPr>
          <p:cNvPr id="5" name="Flecha abajo 4"/>
          <p:cNvSpPr/>
          <p:nvPr/>
        </p:nvSpPr>
        <p:spPr>
          <a:xfrm>
            <a:off x="5440680" y="3352800"/>
            <a:ext cx="502920" cy="42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bajo 5"/>
          <p:cNvSpPr/>
          <p:nvPr/>
        </p:nvSpPr>
        <p:spPr>
          <a:xfrm>
            <a:off x="5440680" y="4770120"/>
            <a:ext cx="50292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6280" y="0"/>
            <a:ext cx="10411968" cy="1310640"/>
          </a:xfrm>
        </p:spPr>
        <p:txBody>
          <a:bodyPr/>
          <a:lstStyle/>
          <a:p>
            <a:pPr algn="ctr"/>
            <a:r>
              <a:rPr lang="es-ES" dirty="0" smtClean="0"/>
              <a:t>A) El problema del conocimiento (</a:t>
            </a:r>
            <a:r>
              <a:rPr lang="es-ES" dirty="0" err="1" smtClean="0"/>
              <a:t>vIIi</a:t>
            </a:r>
            <a:r>
              <a:rPr lang="es-ES" dirty="0" smtClean="0"/>
              <a:t>)</a:t>
            </a:r>
            <a:endParaRPr lang="es-ES" dirty="0"/>
          </a:p>
        </p:txBody>
      </p:sp>
      <p:sp>
        <p:nvSpPr>
          <p:cNvPr id="3" name="Marcador de contenido 2"/>
          <p:cNvSpPr>
            <a:spLocks noGrp="1"/>
          </p:cNvSpPr>
          <p:nvPr>
            <p:ph idx="1"/>
          </p:nvPr>
        </p:nvSpPr>
        <p:spPr>
          <a:xfrm>
            <a:off x="335280" y="1101614"/>
            <a:ext cx="11460480" cy="5581125"/>
          </a:xfrm>
        </p:spPr>
        <p:txBody>
          <a:bodyPr>
            <a:normAutofit/>
          </a:bodyPr>
          <a:lstStyle/>
          <a:p>
            <a:pPr marL="0" indent="0">
              <a:buNone/>
            </a:pPr>
            <a:r>
              <a:rPr lang="es-ES" sz="2400" dirty="0" smtClean="0"/>
              <a:t>	Finalmente, en la </a:t>
            </a:r>
            <a:r>
              <a:rPr lang="es-ES" sz="2600" b="1" u="sng" dirty="0" smtClean="0">
                <a:solidFill>
                  <a:srgbClr val="FF0000"/>
                </a:solidFill>
              </a:rPr>
              <a:t>Dialéctica trascendental</a:t>
            </a:r>
            <a:r>
              <a:rPr lang="es-ES" sz="2600" b="1" dirty="0" smtClean="0">
                <a:solidFill>
                  <a:srgbClr val="FF0000"/>
                </a:solidFill>
              </a:rPr>
              <a:t>     </a:t>
            </a:r>
            <a:r>
              <a:rPr lang="es-ES" sz="2400" dirty="0" smtClean="0"/>
              <a:t>se estudia </a:t>
            </a:r>
            <a:r>
              <a:rPr lang="es-ES" sz="2400" b="1" dirty="0" smtClean="0"/>
              <a:t>la </a:t>
            </a:r>
            <a:r>
              <a:rPr lang="es-ES" sz="2400" b="1" dirty="0" smtClean="0">
                <a:solidFill>
                  <a:srgbClr val="00B050"/>
                </a:solidFill>
              </a:rPr>
              <a:t>Razón</a:t>
            </a:r>
            <a:r>
              <a:rPr lang="es-ES" sz="2400" b="1" dirty="0" smtClean="0"/>
              <a:t> y si la Metafísica es posible como ciencia</a:t>
            </a:r>
            <a:r>
              <a:rPr lang="es-ES" sz="2400" dirty="0" smtClean="0"/>
              <a:t>. </a:t>
            </a:r>
          </a:p>
          <a:p>
            <a:pPr marL="0" indent="0">
              <a:buNone/>
            </a:pPr>
            <a:r>
              <a:rPr lang="es-ES" sz="2400" dirty="0" smtClean="0"/>
              <a:t>	La </a:t>
            </a:r>
            <a:r>
              <a:rPr lang="es-ES" sz="2400" b="1" dirty="0" smtClean="0"/>
              <a:t>Razón</a:t>
            </a:r>
            <a:r>
              <a:rPr lang="es-ES" sz="2400" dirty="0" smtClean="0"/>
              <a:t> es </a:t>
            </a:r>
            <a:r>
              <a:rPr lang="es-ES" sz="2400" b="1" dirty="0" smtClean="0">
                <a:solidFill>
                  <a:srgbClr val="00B050"/>
                </a:solidFill>
              </a:rPr>
              <a:t>la capacidad de unificar los juicios del entendimiento haciendo teorías cada vez más generales</a:t>
            </a:r>
            <a:r>
              <a:rPr lang="es-ES" sz="2400" dirty="0"/>
              <a:t> </a:t>
            </a:r>
            <a:r>
              <a:rPr lang="es-ES" sz="2400" dirty="0" smtClean="0"/>
              <a:t>     </a:t>
            </a:r>
          </a:p>
          <a:p>
            <a:pPr marL="0" indent="0">
              <a:buNone/>
            </a:pPr>
            <a:endParaRPr lang="es-ES" sz="2400" dirty="0" smtClean="0"/>
          </a:p>
          <a:p>
            <a:pPr marL="0" indent="0" algn="ctr">
              <a:buNone/>
            </a:pPr>
            <a:r>
              <a:rPr lang="es-ES" sz="2400" dirty="0" smtClean="0">
                <a:solidFill>
                  <a:srgbClr val="FFC000"/>
                </a:solidFill>
              </a:rPr>
              <a:t> </a:t>
            </a:r>
            <a:r>
              <a:rPr lang="es-ES" sz="2400" b="1" dirty="0" smtClean="0">
                <a:solidFill>
                  <a:srgbClr val="FFC000"/>
                </a:solidFill>
              </a:rPr>
              <a:t>Así surge la Metafísica que busca estudiar y conocer las realidades que están en el ámbito </a:t>
            </a:r>
            <a:r>
              <a:rPr lang="es-ES" sz="2400" b="1" dirty="0" err="1" smtClean="0">
                <a:solidFill>
                  <a:srgbClr val="FFC000"/>
                </a:solidFill>
              </a:rPr>
              <a:t>nouménico</a:t>
            </a:r>
            <a:r>
              <a:rPr lang="es-ES" sz="2400" b="1" dirty="0" smtClean="0">
                <a:solidFill>
                  <a:srgbClr val="FFC000"/>
                </a:solidFill>
              </a:rPr>
              <a:t>, más allá de la experiencia,</a:t>
            </a:r>
            <a:r>
              <a:rPr lang="es-ES" sz="2400" dirty="0" smtClean="0">
                <a:solidFill>
                  <a:srgbClr val="FFC000"/>
                </a:solidFill>
              </a:rPr>
              <a:t> los trascendentes </a:t>
            </a:r>
            <a:r>
              <a:rPr lang="es-ES" sz="2400" b="1" dirty="0" smtClean="0">
                <a:solidFill>
                  <a:srgbClr val="FFC000"/>
                </a:solidFill>
              </a:rPr>
              <a:t>Dios, Alma y Mundo como totalidad</a:t>
            </a:r>
            <a:r>
              <a:rPr lang="es-ES" sz="2400" dirty="0" smtClean="0">
                <a:solidFill>
                  <a:srgbClr val="FFC000"/>
                </a:solidFill>
              </a:rPr>
              <a:t>. </a:t>
            </a:r>
          </a:p>
        </p:txBody>
      </p:sp>
      <p:pic>
        <p:nvPicPr>
          <p:cNvPr id="2052" name="Picture 4" descr="Resultado de imagen de letras bonitas"/>
          <p:cNvPicPr>
            <a:picLocks noChangeAspect="1" noChangeArrowheads="1"/>
          </p:cNvPicPr>
          <p:nvPr/>
        </p:nvPicPr>
        <p:blipFill rotWithShape="1">
          <a:blip r:embed="rId2">
            <a:extLst>
              <a:ext uri="{28A0092B-C50C-407E-A947-70E740481C1C}">
                <a14:useLocalDpi xmlns:a14="http://schemas.microsoft.com/office/drawing/2010/main" val="0"/>
              </a:ext>
            </a:extLst>
          </a:blip>
          <a:srcRect l="54738" t="6648" r="31543" b="80491"/>
          <a:stretch/>
        </p:blipFill>
        <p:spPr bwMode="auto">
          <a:xfrm>
            <a:off x="455295" y="755428"/>
            <a:ext cx="521970" cy="692369"/>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bajo 4"/>
          <p:cNvSpPr/>
          <p:nvPr/>
        </p:nvSpPr>
        <p:spPr>
          <a:xfrm>
            <a:off x="5373624" y="2712719"/>
            <a:ext cx="54864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rotWithShape="1">
          <a:blip r:embed="rId3"/>
          <a:srcRect l="4163" t="8222" r="3500" b="8674"/>
          <a:stretch/>
        </p:blipFill>
        <p:spPr>
          <a:xfrm>
            <a:off x="4892041" y="4419599"/>
            <a:ext cx="3352800" cy="2263140"/>
          </a:xfrm>
          <a:prstGeom prst="rect">
            <a:avLst/>
          </a:prstGeom>
        </p:spPr>
      </p:pic>
      <p:sp>
        <p:nvSpPr>
          <p:cNvPr id="12" name="Rectángulo 11"/>
          <p:cNvSpPr/>
          <p:nvPr/>
        </p:nvSpPr>
        <p:spPr>
          <a:xfrm>
            <a:off x="1848696" y="5417077"/>
            <a:ext cx="2849880" cy="6045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smtClean="0">
                <a:solidFill>
                  <a:schemeClr val="tx1"/>
                </a:solidFill>
              </a:rPr>
              <a:t>Recordemos</a:t>
            </a:r>
            <a:r>
              <a:rPr lang="es-ES" smtClean="0"/>
              <a:t> </a:t>
            </a:r>
            <a:endParaRPr lang="es-ES" b="1" u="sng" dirty="0"/>
          </a:p>
        </p:txBody>
      </p:sp>
      <p:pic>
        <p:nvPicPr>
          <p:cNvPr id="7" name="Imagen 6"/>
          <p:cNvPicPr>
            <a:picLocks noChangeAspect="1"/>
          </p:cNvPicPr>
          <p:nvPr/>
        </p:nvPicPr>
        <p:blipFill>
          <a:blip r:embed="rId4"/>
          <a:stretch>
            <a:fillRect/>
          </a:stretch>
        </p:blipFill>
        <p:spPr>
          <a:xfrm>
            <a:off x="1263444" y="4953741"/>
            <a:ext cx="926672" cy="926672"/>
          </a:xfrm>
          <a:prstGeom prst="rect">
            <a:avLst/>
          </a:prstGeom>
        </p:spPr>
      </p:pic>
      <p:cxnSp>
        <p:nvCxnSpPr>
          <p:cNvPr id="11" name="Conector recto de flecha 10"/>
          <p:cNvCxnSpPr/>
          <p:nvPr/>
        </p:nvCxnSpPr>
        <p:spPr>
          <a:xfrm>
            <a:off x="7787640" y="1310640"/>
            <a:ext cx="457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173480"/>
          </a:xfrm>
        </p:spPr>
        <p:txBody>
          <a:bodyPr/>
          <a:lstStyle/>
          <a:p>
            <a:r>
              <a:rPr lang="es-ES" dirty="0"/>
              <a:t>A) El problema del conocimiento </a:t>
            </a:r>
            <a:r>
              <a:rPr lang="es-ES" dirty="0" smtClean="0"/>
              <a:t>(IX)</a:t>
            </a:r>
            <a:endParaRPr lang="es-ES" dirty="0"/>
          </a:p>
        </p:txBody>
      </p:sp>
      <p:sp>
        <p:nvSpPr>
          <p:cNvPr id="3" name="Marcador de contenido 2"/>
          <p:cNvSpPr>
            <a:spLocks noGrp="1"/>
          </p:cNvSpPr>
          <p:nvPr>
            <p:ph idx="1"/>
          </p:nvPr>
        </p:nvSpPr>
        <p:spPr>
          <a:xfrm>
            <a:off x="487680" y="1417320"/>
            <a:ext cx="10640568" cy="5166360"/>
          </a:xfrm>
        </p:spPr>
        <p:txBody>
          <a:bodyPr>
            <a:normAutofit/>
          </a:bodyPr>
          <a:lstStyle/>
          <a:p>
            <a:pPr marL="0" indent="0">
              <a:buNone/>
            </a:pPr>
            <a:r>
              <a:rPr lang="es-ES" dirty="0" smtClean="0"/>
              <a:t>	</a:t>
            </a:r>
            <a:r>
              <a:rPr lang="es-ES" sz="2400" dirty="0" smtClean="0"/>
              <a:t>Para </a:t>
            </a:r>
            <a:r>
              <a:rPr lang="es-ES" sz="2400" dirty="0"/>
              <a:t>ello </a:t>
            </a:r>
            <a:r>
              <a:rPr lang="es-ES" sz="2400" b="1" dirty="0"/>
              <a:t>la razón pretende aplicar las categorías e intuiciones sobre objetos que no son de </a:t>
            </a:r>
            <a:r>
              <a:rPr lang="es-ES" sz="2400" b="1" dirty="0" smtClean="0"/>
              <a:t>experiencia</a:t>
            </a:r>
            <a:r>
              <a:rPr lang="es-ES" sz="2400" dirty="0" smtClean="0"/>
              <a:t>       </a:t>
            </a:r>
            <a:r>
              <a:rPr lang="es-ES" sz="2400" dirty="0"/>
              <a:t>directamente sobre el </a:t>
            </a:r>
            <a:r>
              <a:rPr lang="es-ES" sz="2400" dirty="0" smtClean="0"/>
              <a:t>noúmeno</a:t>
            </a:r>
            <a:endParaRPr lang="es-ES" sz="2400" dirty="0"/>
          </a:p>
          <a:p>
            <a:pPr marL="0" indent="0">
              <a:buNone/>
            </a:pPr>
            <a:r>
              <a:rPr lang="es-ES" sz="2400" dirty="0" smtClean="0"/>
              <a:t>	por </a:t>
            </a:r>
            <a:r>
              <a:rPr lang="es-ES" sz="2400" dirty="0"/>
              <a:t>lo tanto su </a:t>
            </a:r>
            <a:r>
              <a:rPr lang="es-ES" sz="2400" b="1" dirty="0">
                <a:solidFill>
                  <a:srgbClr val="FF0000"/>
                </a:solidFill>
              </a:rPr>
              <a:t>conocimiento es ilegítimo </a:t>
            </a:r>
            <a:r>
              <a:rPr lang="es-ES" sz="2400" dirty="0"/>
              <a:t>y lleva siempre a </a:t>
            </a:r>
            <a:r>
              <a:rPr lang="es-ES" sz="2400" b="1" dirty="0"/>
              <a:t>contradicciones</a:t>
            </a:r>
            <a:r>
              <a:rPr lang="es-ES" sz="2400" dirty="0"/>
              <a:t>. </a:t>
            </a:r>
            <a:endParaRPr lang="es-ES" sz="2400" dirty="0" smtClean="0"/>
          </a:p>
          <a:p>
            <a:pPr marL="0" indent="0">
              <a:buNone/>
            </a:pPr>
            <a:r>
              <a:rPr lang="es-ES" sz="2400" dirty="0" smtClean="0"/>
              <a:t>	Sin </a:t>
            </a:r>
            <a:r>
              <a:rPr lang="es-ES" sz="2400" dirty="0"/>
              <a:t>embargo, es una </a:t>
            </a:r>
            <a:r>
              <a:rPr lang="es-ES" sz="2400" b="1" dirty="0"/>
              <a:t>tendencia propia de la Razón </a:t>
            </a:r>
            <a:r>
              <a:rPr lang="es-ES" sz="2400" dirty="0"/>
              <a:t>la búsqueda de un saber incondicionado (no limitado por la experiencia) y por ello </a:t>
            </a:r>
            <a:r>
              <a:rPr lang="es-ES" sz="2400" b="1" dirty="0">
                <a:solidFill>
                  <a:srgbClr val="00B050"/>
                </a:solidFill>
              </a:rPr>
              <a:t>no puede dejar de preguntarse por estos problemas.</a:t>
            </a:r>
          </a:p>
          <a:p>
            <a:pPr marL="0" indent="0">
              <a:buNone/>
            </a:pPr>
            <a:endParaRPr lang="es-ES" sz="2400" dirty="0" smtClean="0"/>
          </a:p>
          <a:p>
            <a:pPr marL="0" indent="0" algn="ctr">
              <a:buNone/>
            </a:pPr>
            <a:r>
              <a:rPr lang="es-ES" sz="2400" dirty="0" smtClean="0">
                <a:solidFill>
                  <a:srgbClr val="FFC000"/>
                </a:solidFill>
              </a:rPr>
              <a:t> </a:t>
            </a:r>
            <a:r>
              <a:rPr lang="es-ES" sz="2400" dirty="0">
                <a:solidFill>
                  <a:srgbClr val="FFC000"/>
                </a:solidFill>
              </a:rPr>
              <a:t>Las ideas metafísicas de Dios, alma y mundo como totalidad expresan el </a:t>
            </a:r>
            <a:r>
              <a:rPr lang="es-ES" sz="2400" b="1" dirty="0">
                <a:solidFill>
                  <a:srgbClr val="FFC000"/>
                </a:solidFill>
              </a:rPr>
              <a:t>ideal de la razón</a:t>
            </a:r>
            <a:r>
              <a:rPr lang="es-ES" sz="2400" dirty="0">
                <a:solidFill>
                  <a:srgbClr val="FFC000"/>
                </a:solidFill>
              </a:rPr>
              <a:t>, el </a:t>
            </a:r>
            <a:r>
              <a:rPr lang="es-ES" sz="2400" b="1" dirty="0">
                <a:solidFill>
                  <a:srgbClr val="FFC000"/>
                </a:solidFill>
              </a:rPr>
              <a:t>conocimiento absoluto que es inalcanzable</a:t>
            </a:r>
            <a:r>
              <a:rPr lang="es-ES" sz="2400" dirty="0">
                <a:solidFill>
                  <a:srgbClr val="FFC000"/>
                </a:solidFill>
              </a:rPr>
              <a:t>, </a:t>
            </a:r>
            <a:r>
              <a:rPr lang="es-ES" sz="2400" b="1" dirty="0">
                <a:solidFill>
                  <a:srgbClr val="FFC000"/>
                </a:solidFill>
              </a:rPr>
              <a:t>pero por el cual es posible el progreso en el conocimiento científico.</a:t>
            </a:r>
          </a:p>
          <a:p>
            <a:endParaRPr lang="es-ES" dirty="0"/>
          </a:p>
        </p:txBody>
      </p:sp>
      <p:sp>
        <p:nvSpPr>
          <p:cNvPr id="4" name="Flecha derecha 3"/>
          <p:cNvSpPr/>
          <p:nvPr/>
        </p:nvSpPr>
        <p:spPr>
          <a:xfrm>
            <a:off x="818388" y="1417320"/>
            <a:ext cx="50292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erecha 4"/>
          <p:cNvSpPr/>
          <p:nvPr/>
        </p:nvSpPr>
        <p:spPr>
          <a:xfrm>
            <a:off x="818388" y="3368040"/>
            <a:ext cx="50292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bajo 5"/>
          <p:cNvSpPr/>
          <p:nvPr/>
        </p:nvSpPr>
        <p:spPr>
          <a:xfrm>
            <a:off x="5486400" y="4541520"/>
            <a:ext cx="60960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p:cNvCxnSpPr/>
          <p:nvPr/>
        </p:nvCxnSpPr>
        <p:spPr>
          <a:xfrm flipV="1">
            <a:off x="6553200" y="1950720"/>
            <a:ext cx="48768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929640" y="2560320"/>
            <a:ext cx="391668"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12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18872"/>
            <a:ext cx="10058400" cy="1130808"/>
          </a:xfrm>
        </p:spPr>
        <p:txBody>
          <a:bodyPr/>
          <a:lstStyle/>
          <a:p>
            <a:pPr algn="ctr"/>
            <a:r>
              <a:rPr lang="es-ES" dirty="0" smtClean="0"/>
              <a:t>A) El problema del conocimiento (x)</a:t>
            </a:r>
            <a:endParaRPr lang="es-ES" dirty="0"/>
          </a:p>
        </p:txBody>
      </p:sp>
      <p:sp>
        <p:nvSpPr>
          <p:cNvPr id="3" name="Marcador de contenido 2"/>
          <p:cNvSpPr>
            <a:spLocks noGrp="1"/>
          </p:cNvSpPr>
          <p:nvPr>
            <p:ph idx="1"/>
          </p:nvPr>
        </p:nvSpPr>
        <p:spPr>
          <a:xfrm>
            <a:off x="137160" y="1005840"/>
            <a:ext cx="11475720" cy="5654040"/>
          </a:xfrm>
        </p:spPr>
        <p:txBody>
          <a:bodyPr>
            <a:normAutofit/>
          </a:bodyPr>
          <a:lstStyle/>
          <a:p>
            <a:pPr lvl="1">
              <a:buNone/>
            </a:pPr>
            <a:endParaRPr lang="es-ES" sz="2000" dirty="0" smtClean="0"/>
          </a:p>
          <a:p>
            <a:pPr lvl="1">
              <a:buNone/>
            </a:pPr>
            <a:r>
              <a:rPr lang="es-ES" sz="2400" dirty="0" smtClean="0"/>
              <a:t>El </a:t>
            </a:r>
            <a:r>
              <a:rPr lang="es-ES" sz="2800" b="1" dirty="0" smtClean="0">
                <a:solidFill>
                  <a:srgbClr val="FF0000"/>
                </a:solidFill>
              </a:rPr>
              <a:t>conocimiento humano</a:t>
            </a:r>
            <a:endParaRPr lang="es-ES" sz="2400" dirty="0"/>
          </a:p>
          <a:p>
            <a:pPr lvl="1">
              <a:buNone/>
            </a:pPr>
            <a:r>
              <a:rPr lang="es-ES" sz="2400" dirty="0" smtClean="0">
                <a:solidFill>
                  <a:srgbClr val="00B050"/>
                </a:solidFill>
              </a:rPr>
              <a:t>  </a:t>
            </a:r>
            <a:r>
              <a:rPr lang="es-ES" sz="2400" dirty="0" smtClean="0"/>
              <a:t>comienza cuando nuestra </a:t>
            </a:r>
            <a:r>
              <a:rPr lang="es-ES" sz="2400" b="1" u="sng" dirty="0" smtClean="0">
                <a:solidFill>
                  <a:srgbClr val="00B050"/>
                </a:solidFill>
              </a:rPr>
              <a:t>sensibilidad</a:t>
            </a:r>
            <a:r>
              <a:rPr lang="es-ES" sz="2400" b="1" dirty="0" smtClean="0">
                <a:solidFill>
                  <a:srgbClr val="00B050"/>
                </a:solidFill>
              </a:rPr>
              <a:t> </a:t>
            </a:r>
            <a:r>
              <a:rPr lang="es-ES" sz="2400" dirty="0" smtClean="0">
                <a:solidFill>
                  <a:srgbClr val="00B050"/>
                </a:solidFill>
              </a:rPr>
              <a:t>recibe las </a:t>
            </a:r>
            <a:r>
              <a:rPr lang="es-ES" sz="2400" b="1" dirty="0" smtClean="0">
                <a:solidFill>
                  <a:srgbClr val="00B050"/>
                </a:solidFill>
              </a:rPr>
              <a:t>impresiones sensibles</a:t>
            </a:r>
            <a:r>
              <a:rPr lang="es-ES" sz="2400" dirty="0" smtClean="0">
                <a:solidFill>
                  <a:srgbClr val="00B050"/>
                </a:solidFill>
              </a:rPr>
              <a:t>. </a:t>
            </a:r>
          </a:p>
          <a:p>
            <a:pPr lvl="1">
              <a:buNone/>
            </a:pPr>
            <a:endParaRPr lang="es-ES" sz="2400" dirty="0" smtClean="0"/>
          </a:p>
          <a:p>
            <a:pPr lvl="1"/>
            <a:r>
              <a:rPr lang="es-ES" sz="2400" dirty="0" smtClean="0"/>
              <a:t>A continuación el sujeto, a través de su sensibilidad</a:t>
            </a:r>
            <a:r>
              <a:rPr lang="es-ES" sz="2400" dirty="0" smtClean="0">
                <a:solidFill>
                  <a:srgbClr val="00B050"/>
                </a:solidFill>
              </a:rPr>
              <a:t>, </a:t>
            </a:r>
            <a:r>
              <a:rPr lang="es-ES" sz="2400" b="1" dirty="0" smtClean="0">
                <a:solidFill>
                  <a:srgbClr val="00B050"/>
                </a:solidFill>
              </a:rPr>
              <a:t>ordena</a:t>
            </a:r>
            <a:r>
              <a:rPr lang="es-ES" sz="2400" dirty="0" smtClean="0">
                <a:solidFill>
                  <a:srgbClr val="00B050"/>
                </a:solidFill>
              </a:rPr>
              <a:t> en el </a:t>
            </a:r>
            <a:r>
              <a:rPr lang="es-ES" sz="2400" b="1" dirty="0" smtClean="0">
                <a:solidFill>
                  <a:srgbClr val="00B050"/>
                </a:solidFill>
              </a:rPr>
              <a:t>espacio</a:t>
            </a:r>
            <a:r>
              <a:rPr lang="es-ES" sz="2400" dirty="0" smtClean="0">
                <a:solidFill>
                  <a:srgbClr val="00B050"/>
                </a:solidFill>
              </a:rPr>
              <a:t> y en el </a:t>
            </a:r>
            <a:r>
              <a:rPr lang="es-ES" sz="2400" b="1" dirty="0" smtClean="0">
                <a:solidFill>
                  <a:srgbClr val="00B050"/>
                </a:solidFill>
              </a:rPr>
              <a:t>tiempo</a:t>
            </a:r>
            <a:r>
              <a:rPr lang="es-ES" sz="2400" dirty="0" smtClean="0">
                <a:solidFill>
                  <a:srgbClr val="00B050"/>
                </a:solidFill>
              </a:rPr>
              <a:t> esas impresiones</a:t>
            </a:r>
            <a:r>
              <a:rPr lang="es-ES" sz="2400" dirty="0"/>
              <a:t> </a:t>
            </a:r>
            <a:r>
              <a:rPr lang="es-ES" sz="2400" dirty="0" smtClean="0"/>
              <a:t>     El resultado de </a:t>
            </a:r>
            <a:r>
              <a:rPr lang="es-ES" sz="2400" dirty="0" smtClean="0">
                <a:solidFill>
                  <a:srgbClr val="00B050"/>
                </a:solidFill>
              </a:rPr>
              <a:t>esa ordenación es el </a:t>
            </a:r>
            <a:r>
              <a:rPr lang="es-ES" sz="2400" b="1" dirty="0" smtClean="0">
                <a:solidFill>
                  <a:srgbClr val="00B050"/>
                </a:solidFill>
              </a:rPr>
              <a:t>fenómeno</a:t>
            </a:r>
            <a:r>
              <a:rPr lang="es-ES" sz="2400" dirty="0" smtClean="0">
                <a:solidFill>
                  <a:srgbClr val="00B050"/>
                </a:solidFill>
              </a:rPr>
              <a:t>.</a:t>
            </a:r>
          </a:p>
          <a:p>
            <a:pPr lvl="1"/>
            <a:endParaRPr lang="es-ES" sz="2400" dirty="0"/>
          </a:p>
          <a:p>
            <a:pPr lvl="1"/>
            <a:r>
              <a:rPr lang="es-ES" sz="2400" dirty="0" smtClean="0"/>
              <a:t>El sujeto, a través del </a:t>
            </a:r>
            <a:r>
              <a:rPr lang="es-ES" sz="2400" b="1" u="sng" dirty="0" smtClean="0">
                <a:solidFill>
                  <a:srgbClr val="00B050"/>
                </a:solidFill>
              </a:rPr>
              <a:t>entendimiento</a:t>
            </a:r>
            <a:r>
              <a:rPr lang="es-ES" sz="2400" dirty="0" smtClean="0"/>
              <a:t>, produce </a:t>
            </a:r>
            <a:r>
              <a:rPr lang="es-ES" sz="2400" dirty="0" smtClean="0">
                <a:solidFill>
                  <a:srgbClr val="00B050"/>
                </a:solidFill>
              </a:rPr>
              <a:t>una </a:t>
            </a:r>
            <a:r>
              <a:rPr lang="es-ES" sz="2400" b="1" dirty="0" smtClean="0">
                <a:solidFill>
                  <a:srgbClr val="00B050"/>
                </a:solidFill>
              </a:rPr>
              <a:t>segunda ordenación</a:t>
            </a:r>
            <a:r>
              <a:rPr lang="es-ES" sz="2400" dirty="0" smtClean="0">
                <a:solidFill>
                  <a:srgbClr val="00B050"/>
                </a:solidFill>
              </a:rPr>
              <a:t>, consistente en la </a:t>
            </a:r>
            <a:r>
              <a:rPr lang="es-ES" sz="2400" b="1" dirty="0" smtClean="0">
                <a:solidFill>
                  <a:srgbClr val="00B050"/>
                </a:solidFill>
              </a:rPr>
              <a:t>conceptualización</a:t>
            </a:r>
            <a:r>
              <a:rPr lang="es-ES" sz="2400" dirty="0" smtClean="0">
                <a:solidFill>
                  <a:srgbClr val="00B050"/>
                </a:solidFill>
              </a:rPr>
              <a:t> </a:t>
            </a:r>
            <a:r>
              <a:rPr lang="es-ES" sz="2400" dirty="0" smtClean="0"/>
              <a:t>(elaboración de </a:t>
            </a:r>
            <a:r>
              <a:rPr lang="es-ES" sz="2400" b="1" dirty="0" smtClean="0">
                <a:solidFill>
                  <a:srgbClr val="00B050"/>
                </a:solidFill>
              </a:rPr>
              <a:t>conceptos</a:t>
            </a:r>
            <a:r>
              <a:rPr lang="es-ES" sz="2400" dirty="0" smtClean="0"/>
              <a:t>) de la información empírica recibida.</a:t>
            </a:r>
          </a:p>
          <a:p>
            <a:pPr lvl="1"/>
            <a:endParaRPr lang="es-ES" sz="2400" dirty="0" smtClean="0"/>
          </a:p>
          <a:p>
            <a:pPr lvl="1"/>
            <a:r>
              <a:rPr lang="es-ES" sz="2400" dirty="0" smtClean="0"/>
              <a:t>Los fenómenos, por tanto, tras esta segunda ordenación, </a:t>
            </a:r>
            <a:r>
              <a:rPr lang="es-ES" sz="2400" dirty="0" smtClean="0">
                <a:solidFill>
                  <a:srgbClr val="00B050"/>
                </a:solidFill>
              </a:rPr>
              <a:t>quedan categorizados, conceptualizados y es entonces cuando resultan </a:t>
            </a:r>
            <a:r>
              <a:rPr lang="es-ES" sz="2400" b="1" dirty="0" smtClean="0">
                <a:solidFill>
                  <a:srgbClr val="00B050"/>
                </a:solidFill>
              </a:rPr>
              <a:t>conocidos</a:t>
            </a:r>
            <a:r>
              <a:rPr lang="es-ES" sz="2400" dirty="0" smtClean="0"/>
              <a:t>.</a:t>
            </a:r>
          </a:p>
        </p:txBody>
      </p:sp>
      <p:pic>
        <p:nvPicPr>
          <p:cNvPr id="5" name="Imagen 4"/>
          <p:cNvPicPr>
            <a:picLocks noChangeAspect="1"/>
          </p:cNvPicPr>
          <p:nvPr/>
        </p:nvPicPr>
        <p:blipFill rotWithShape="1">
          <a:blip r:embed="rId2"/>
          <a:srcRect l="25245" t="14632" r="56641" b="50842"/>
          <a:stretch/>
        </p:blipFill>
        <p:spPr>
          <a:xfrm>
            <a:off x="169783" y="2434590"/>
            <a:ext cx="457200" cy="624840"/>
          </a:xfrm>
          <a:prstGeom prst="rect">
            <a:avLst/>
          </a:prstGeom>
        </p:spPr>
      </p:pic>
      <p:pic>
        <p:nvPicPr>
          <p:cNvPr id="6" name="Imagen 5"/>
          <p:cNvPicPr>
            <a:picLocks noChangeAspect="1"/>
          </p:cNvPicPr>
          <p:nvPr/>
        </p:nvPicPr>
        <p:blipFill rotWithShape="1">
          <a:blip r:embed="rId2"/>
          <a:srcRect l="57661" t="15368" r="26641" b="51790"/>
          <a:stretch/>
        </p:blipFill>
        <p:spPr>
          <a:xfrm>
            <a:off x="253602" y="5298757"/>
            <a:ext cx="396241" cy="594360"/>
          </a:xfrm>
          <a:prstGeom prst="rect">
            <a:avLst/>
          </a:prstGeom>
        </p:spPr>
      </p:pic>
      <p:pic>
        <p:nvPicPr>
          <p:cNvPr id="7" name="Imagen 6"/>
          <p:cNvPicPr>
            <a:picLocks noChangeAspect="1"/>
          </p:cNvPicPr>
          <p:nvPr/>
        </p:nvPicPr>
        <p:blipFill rotWithShape="1">
          <a:blip r:embed="rId2"/>
          <a:srcRect l="11963" t="13790" r="74151" b="50000"/>
          <a:stretch/>
        </p:blipFill>
        <p:spPr>
          <a:xfrm>
            <a:off x="276463" y="1724024"/>
            <a:ext cx="350520" cy="655321"/>
          </a:xfrm>
          <a:prstGeom prst="rect">
            <a:avLst/>
          </a:prstGeom>
        </p:spPr>
      </p:pic>
      <p:pic>
        <p:nvPicPr>
          <p:cNvPr id="8" name="Imagen 7"/>
          <p:cNvPicPr>
            <a:picLocks noChangeAspect="1"/>
          </p:cNvPicPr>
          <p:nvPr/>
        </p:nvPicPr>
        <p:blipFill rotWithShape="1">
          <a:blip r:embed="rId2"/>
          <a:srcRect l="41548" t="12948" r="43358" b="50842"/>
          <a:stretch/>
        </p:blipFill>
        <p:spPr>
          <a:xfrm>
            <a:off x="245983" y="3876675"/>
            <a:ext cx="381000" cy="655320"/>
          </a:xfrm>
          <a:prstGeom prst="rect">
            <a:avLst/>
          </a:prstGeom>
        </p:spPr>
      </p:pic>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kant_conocimiento.gif"/>
          <p:cNvPicPr>
            <a:picLocks noGrp="1" noChangeAspect="1"/>
          </p:cNvPicPr>
          <p:nvPr>
            <p:ph idx="1"/>
          </p:nvPr>
        </p:nvPicPr>
        <p:blipFill>
          <a:blip r:embed="rId2"/>
          <a:stretch>
            <a:fillRect/>
          </a:stretch>
        </p:blipFill>
        <p:spPr>
          <a:xfrm>
            <a:off x="655320" y="141746"/>
            <a:ext cx="10820400" cy="672421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 name="7 Marcador de contenido" descr="kant_conocimiento2.jpg"/>
          <p:cNvPicPr>
            <a:picLocks noGrp="1" noChangeAspect="1"/>
          </p:cNvPicPr>
          <p:nvPr>
            <p:ph idx="1"/>
          </p:nvPr>
        </p:nvPicPr>
        <p:blipFill>
          <a:blip r:embed="rId2"/>
          <a:stretch>
            <a:fillRect/>
          </a:stretch>
        </p:blipFill>
        <p:spPr>
          <a:xfrm>
            <a:off x="1149594" y="0"/>
            <a:ext cx="9914646" cy="685838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kant_conocimiento3.png"/>
          <p:cNvPicPr>
            <a:picLocks noGrp="1" noChangeAspect="1"/>
          </p:cNvPicPr>
          <p:nvPr>
            <p:ph idx="1"/>
          </p:nvPr>
        </p:nvPicPr>
        <p:blipFill>
          <a:blip r:embed="rId2"/>
          <a:stretch>
            <a:fillRect/>
          </a:stretch>
        </p:blipFill>
        <p:spPr>
          <a:xfrm>
            <a:off x="1630680" y="0"/>
            <a:ext cx="8122920" cy="650480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Texto 2</a:t>
            </a:r>
            <a:endParaRPr lang="es-ES" dirty="0"/>
          </a:p>
        </p:txBody>
      </p:sp>
      <p:sp>
        <p:nvSpPr>
          <p:cNvPr id="3" name="2 Marcador de contenido"/>
          <p:cNvSpPr>
            <a:spLocks noGrp="1"/>
          </p:cNvSpPr>
          <p:nvPr>
            <p:ph idx="1"/>
          </p:nvPr>
        </p:nvSpPr>
        <p:spPr/>
        <p:txBody>
          <a:bodyPr/>
          <a:lstStyle/>
          <a:p>
            <a:pPr>
              <a:buNone/>
            </a:pPr>
            <a:r>
              <a:rPr lang="es-ES" i="1" dirty="0" smtClean="0"/>
              <a:t>“</a:t>
            </a:r>
            <a:r>
              <a:rPr lang="es-ES" dirty="0" smtClean="0"/>
              <a:t> </a:t>
            </a:r>
            <a:r>
              <a:rPr lang="es-ES" i="1" dirty="0" smtClean="0"/>
              <a:t>Todas las ideas vienen de la sensación o de la reflexión</a:t>
            </a:r>
            <a:r>
              <a:rPr lang="es-ES" dirty="0" smtClean="0"/>
              <a:t>. Supongamos entonces que la mente sea, como decimos, un papel en blanco, desprovisto de caracteres, sin ideas: ¿cómo llega a equiparse? ¿Cómo accede a ese almacén inmenso que pinta la imaginación de un ser humano (tan atareada siempre y tan sin límites) y que muestra una variedad casi inagotable? ¿Dónde consigue todos los materiales de la razón y el conocimiento? </a:t>
            </a:r>
          </a:p>
          <a:p>
            <a:pPr>
              <a:buNone/>
            </a:pPr>
            <a:r>
              <a:rPr lang="es-ES" dirty="0" smtClean="0"/>
              <a:t>A esta pregunta contesto con una palabra, de la experiencia. En ella se funda todo nuestro conocimiento, y de ella procede nuestro conocimiento en última instancia. Es nuestra observación, ya sea empleada en los objetos sensibles externos o bien en las operaciones internas percibidas y meditadas por nosotros, la que proporciona a nuestro entendimiento todos los materiales que empleamos al pensar. He aquí las dos fuentes del conocimiento, de donde brotan todas las ideas que tenemos, o que podemos llegar a tener, de manera natural.” </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kant-philosophia.png"/>
          <p:cNvPicPr>
            <a:picLocks noGrp="1" noChangeAspect="1"/>
          </p:cNvPicPr>
          <p:nvPr>
            <p:ph idx="1"/>
          </p:nvPr>
        </p:nvPicPr>
        <p:blipFill>
          <a:blip r:embed="rId2"/>
          <a:stretch>
            <a:fillRect/>
          </a:stretch>
        </p:blipFill>
        <p:spPr>
          <a:xfrm>
            <a:off x="2621280" y="211848"/>
            <a:ext cx="6416040" cy="643279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341120"/>
          </a:xfrm>
        </p:spPr>
        <p:txBody>
          <a:bodyPr/>
          <a:lstStyle/>
          <a:p>
            <a:pPr algn="ctr"/>
            <a:r>
              <a:rPr lang="es-ES" dirty="0" smtClean="0"/>
              <a:t>B) El problema DE LA ética/</a:t>
            </a:r>
            <a:r>
              <a:rPr lang="es-ES" dirty="0" err="1" smtClean="0"/>
              <a:t>morAL</a:t>
            </a:r>
            <a:r>
              <a:rPr lang="es-ES" dirty="0" smtClean="0"/>
              <a:t> (I)</a:t>
            </a:r>
            <a:endParaRPr lang="es-ES" dirty="0"/>
          </a:p>
        </p:txBody>
      </p:sp>
      <p:sp>
        <p:nvSpPr>
          <p:cNvPr id="3" name="Marcador de contenido 2"/>
          <p:cNvSpPr>
            <a:spLocks noGrp="1"/>
          </p:cNvSpPr>
          <p:nvPr>
            <p:ph idx="1"/>
          </p:nvPr>
        </p:nvSpPr>
        <p:spPr>
          <a:xfrm>
            <a:off x="640080" y="1188720"/>
            <a:ext cx="10488168" cy="5350625"/>
          </a:xfrm>
        </p:spPr>
        <p:txBody>
          <a:bodyPr>
            <a:normAutofit/>
          </a:bodyPr>
          <a:lstStyle/>
          <a:p>
            <a:pPr lvl="1">
              <a:buNone/>
            </a:pPr>
            <a:endParaRPr lang="es-ES" sz="2000" b="1" dirty="0" smtClean="0">
              <a:solidFill>
                <a:srgbClr val="FF0000"/>
              </a:solidFill>
            </a:endParaRPr>
          </a:p>
          <a:p>
            <a:pPr lvl="1"/>
            <a:r>
              <a:rPr lang="es-ES" sz="2400" dirty="0" smtClean="0"/>
              <a:t>Kant trata el tema de la moral respondiendo a las preguntas </a:t>
            </a:r>
            <a:r>
              <a:rPr lang="es-ES" sz="2400" b="1" dirty="0" smtClean="0"/>
              <a:t>qué debo hacer </a:t>
            </a:r>
            <a:r>
              <a:rPr lang="es-ES" sz="2400" dirty="0" smtClean="0"/>
              <a:t>en su obra </a:t>
            </a:r>
            <a:r>
              <a:rPr lang="es-ES" sz="2400" b="1" i="1" dirty="0" smtClean="0"/>
              <a:t>Crítica de la Razón Práctica</a:t>
            </a:r>
            <a:r>
              <a:rPr lang="es-ES" sz="2400" dirty="0" smtClean="0"/>
              <a:t>. </a:t>
            </a:r>
          </a:p>
          <a:p>
            <a:pPr lvl="1"/>
            <a:r>
              <a:rPr lang="es-ES" sz="2400" dirty="0" smtClean="0"/>
              <a:t>Comenzará haciendo una distinción entre </a:t>
            </a:r>
            <a:r>
              <a:rPr lang="es-ES" sz="2400" b="1" dirty="0" smtClean="0"/>
              <a:t>dos tipos de ética</a:t>
            </a:r>
            <a:r>
              <a:rPr lang="es-ES" sz="2400" dirty="0" smtClean="0"/>
              <a:t>: las </a:t>
            </a:r>
            <a:r>
              <a:rPr lang="es-ES" sz="2400" b="1" dirty="0" smtClean="0">
                <a:solidFill>
                  <a:srgbClr val="FF0000"/>
                </a:solidFill>
              </a:rPr>
              <a:t>éticas materiales</a:t>
            </a:r>
            <a:r>
              <a:rPr lang="es-ES" sz="2400" dirty="0" smtClean="0"/>
              <a:t> y la ética formal. Kant criticará a las éticas materiales ya que son </a:t>
            </a:r>
            <a:r>
              <a:rPr lang="es-ES" sz="2400" b="1" dirty="0" smtClean="0">
                <a:solidFill>
                  <a:srgbClr val="00B050"/>
                </a:solidFill>
              </a:rPr>
              <a:t>empíricas,</a:t>
            </a:r>
            <a:r>
              <a:rPr lang="es-ES" sz="2400" dirty="0" smtClean="0">
                <a:solidFill>
                  <a:srgbClr val="00B050"/>
                </a:solidFill>
              </a:rPr>
              <a:t> </a:t>
            </a:r>
            <a:r>
              <a:rPr lang="es-ES" sz="2400" dirty="0" smtClean="0"/>
              <a:t>surgen de la experiencia; sus preceptos (</a:t>
            </a:r>
            <a:r>
              <a:rPr lang="es-ES" sz="2400" b="1" dirty="0" smtClean="0">
                <a:solidFill>
                  <a:srgbClr val="00B050"/>
                </a:solidFill>
              </a:rPr>
              <a:t>imperativos</a:t>
            </a:r>
            <a:r>
              <a:rPr lang="es-ES" sz="2400" b="1" dirty="0" smtClean="0"/>
              <a:t>) son </a:t>
            </a:r>
            <a:r>
              <a:rPr lang="es-ES" sz="2400" b="1" dirty="0" smtClean="0">
                <a:solidFill>
                  <a:srgbClr val="00B050"/>
                </a:solidFill>
              </a:rPr>
              <a:t>hipotéticos</a:t>
            </a:r>
            <a:r>
              <a:rPr lang="es-ES" sz="2400" dirty="0" smtClean="0">
                <a:solidFill>
                  <a:srgbClr val="00B050"/>
                </a:solidFill>
              </a:rPr>
              <a:t>, </a:t>
            </a:r>
            <a:r>
              <a:rPr lang="es-ES" sz="2400" b="1" dirty="0" smtClean="0">
                <a:solidFill>
                  <a:srgbClr val="00B050"/>
                </a:solidFill>
              </a:rPr>
              <a:t>dependen del fin </a:t>
            </a:r>
            <a:r>
              <a:rPr lang="es-ES" sz="2400" dirty="0" smtClean="0"/>
              <a:t>establecido; y mantienen una </a:t>
            </a:r>
            <a:r>
              <a:rPr lang="es-ES" sz="2400" b="1" dirty="0" smtClean="0">
                <a:solidFill>
                  <a:srgbClr val="00B050"/>
                </a:solidFill>
              </a:rPr>
              <a:t>moral heterónoma</a:t>
            </a:r>
            <a:r>
              <a:rPr lang="es-ES" sz="2400" dirty="0" smtClean="0"/>
              <a:t>, donde la norma no surge de la propia razón sino que es </a:t>
            </a:r>
            <a:r>
              <a:rPr lang="es-ES" sz="2400" b="1" dirty="0" smtClean="0"/>
              <a:t>determinada por algo exterior al sujeto</a:t>
            </a:r>
            <a:r>
              <a:rPr lang="es-ES" sz="2400" dirty="0" smtClean="0"/>
              <a:t>. </a:t>
            </a:r>
          </a:p>
          <a:p>
            <a:pPr lvl="1"/>
            <a:r>
              <a:rPr lang="es-ES" sz="2400" dirty="0" smtClean="0"/>
              <a:t>Frente a ellas, Kant defenderá la </a:t>
            </a:r>
            <a:r>
              <a:rPr lang="es-ES" sz="2400" b="1" dirty="0" smtClean="0">
                <a:solidFill>
                  <a:srgbClr val="FF0000"/>
                </a:solidFill>
              </a:rPr>
              <a:t>ética formal</a:t>
            </a:r>
            <a:r>
              <a:rPr lang="es-ES" sz="2400" dirty="0" smtClean="0"/>
              <a:t>: está </a:t>
            </a:r>
            <a:r>
              <a:rPr lang="es-ES" sz="2400" b="1" dirty="0" smtClean="0"/>
              <a:t>vacía de contenido empírico </a:t>
            </a:r>
            <a:r>
              <a:rPr lang="es-ES" sz="2400" dirty="0" smtClean="0"/>
              <a:t>(no procede de la experiencia); su </a:t>
            </a:r>
            <a:r>
              <a:rPr lang="es-ES" sz="2400" b="1" dirty="0" smtClean="0">
                <a:solidFill>
                  <a:srgbClr val="00B050"/>
                </a:solidFill>
              </a:rPr>
              <a:t>imperativo será categórico </a:t>
            </a:r>
            <a:r>
              <a:rPr lang="es-ES" sz="2400" dirty="0" smtClean="0"/>
              <a:t>(</a:t>
            </a:r>
            <a:r>
              <a:rPr lang="es-ES" sz="2400" b="1" dirty="0" smtClean="0"/>
              <a:t>obliga a su cumplimiento sin esperar nada a cambio</a:t>
            </a:r>
            <a:r>
              <a:rPr lang="es-ES" sz="2400" dirty="0" smtClean="0"/>
              <a:t>) y no hipotético; y debe ser </a:t>
            </a:r>
            <a:r>
              <a:rPr lang="es-ES" sz="2400" b="1" dirty="0" smtClean="0">
                <a:solidFill>
                  <a:srgbClr val="00B050"/>
                </a:solidFill>
              </a:rPr>
              <a:t>universal</a:t>
            </a:r>
            <a:r>
              <a:rPr lang="es-ES" sz="2400" b="1" dirty="0" smtClean="0"/>
              <a:t> y </a:t>
            </a:r>
            <a:r>
              <a:rPr lang="es-ES" sz="2400" b="1" dirty="0" smtClean="0">
                <a:solidFill>
                  <a:srgbClr val="00B050"/>
                </a:solidFill>
              </a:rPr>
              <a:t>autónoma</a:t>
            </a:r>
            <a:r>
              <a:rPr lang="es-ES" sz="2400" dirty="0" smtClean="0"/>
              <a:t>, determinada por la propia razón a priori del sujeto. </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240" y="484632"/>
            <a:ext cx="9970008" cy="1609344"/>
          </a:xfrm>
        </p:spPr>
        <p:txBody>
          <a:bodyPr/>
          <a:lstStyle/>
          <a:p>
            <a:r>
              <a:rPr lang="es-ES" dirty="0" smtClean="0"/>
              <a:t>B) El problema de la ÉTICA (</a:t>
            </a:r>
            <a:r>
              <a:rPr lang="es-ES" dirty="0" err="1" smtClean="0"/>
              <a:t>ii</a:t>
            </a:r>
            <a:r>
              <a:rPr lang="es-ES" dirty="0" smtClean="0"/>
              <a:t>)</a:t>
            </a:r>
            <a:endParaRPr lang="es-ES" dirty="0"/>
          </a:p>
        </p:txBody>
      </p:sp>
      <p:sp>
        <p:nvSpPr>
          <p:cNvPr id="3" name="Marcador de contenido 2"/>
          <p:cNvSpPr>
            <a:spLocks noGrp="1"/>
          </p:cNvSpPr>
          <p:nvPr>
            <p:ph idx="1"/>
          </p:nvPr>
        </p:nvSpPr>
        <p:spPr>
          <a:xfrm>
            <a:off x="457200" y="1911927"/>
            <a:ext cx="10671048" cy="4627418"/>
          </a:xfrm>
        </p:spPr>
        <p:txBody>
          <a:bodyPr>
            <a:normAutofit/>
          </a:bodyPr>
          <a:lstStyle/>
          <a:p>
            <a:pPr lvl="1"/>
            <a:endParaRPr lang="es-ES" sz="2000" dirty="0" smtClean="0"/>
          </a:p>
          <a:p>
            <a:pPr marL="731520" lvl="1" indent="-457200"/>
            <a:endParaRPr lang="es-ES" sz="2000" dirty="0" smtClean="0"/>
          </a:p>
          <a:p>
            <a:pPr marL="731520" lvl="1" indent="-457200">
              <a:buNone/>
            </a:pPr>
            <a:r>
              <a:rPr lang="es-ES" sz="2400" dirty="0" smtClean="0"/>
              <a:t>Según Kant, la </a:t>
            </a:r>
            <a:r>
              <a:rPr lang="es-ES" sz="2400" b="1" dirty="0" smtClean="0"/>
              <a:t>ética debe fundamentarse </a:t>
            </a:r>
            <a:r>
              <a:rPr lang="es-ES" sz="2400" dirty="0" smtClean="0"/>
              <a:t>en la </a:t>
            </a:r>
            <a:r>
              <a:rPr lang="es-ES" sz="2400" b="1" dirty="0" smtClean="0">
                <a:solidFill>
                  <a:srgbClr val="FF0000"/>
                </a:solidFill>
              </a:rPr>
              <a:t>idea de deber </a:t>
            </a:r>
            <a:r>
              <a:rPr lang="es-ES" sz="2400" dirty="0" smtClean="0"/>
              <a:t>que está en la conciencia o razón de los hombres de forma a priori y universal. </a:t>
            </a:r>
            <a:r>
              <a:rPr lang="es-ES" sz="2400" b="1" dirty="0" smtClean="0"/>
              <a:t>La realización del </a:t>
            </a:r>
            <a:r>
              <a:rPr lang="es-ES" sz="2400" b="1" dirty="0" smtClean="0">
                <a:solidFill>
                  <a:srgbClr val="FF0000"/>
                </a:solidFill>
              </a:rPr>
              <a:t>deber </a:t>
            </a:r>
            <a:r>
              <a:rPr lang="es-ES" sz="2400" b="1" dirty="0" smtClean="0">
                <a:solidFill>
                  <a:srgbClr val="00B050"/>
                </a:solidFill>
              </a:rPr>
              <a:t>por el puro deber</a:t>
            </a:r>
            <a:r>
              <a:rPr lang="es-ES" sz="2400" dirty="0" smtClean="0"/>
              <a:t>, por respeto a la propia razón, supone la </a:t>
            </a:r>
            <a:r>
              <a:rPr lang="es-ES" sz="2400" b="1" dirty="0" smtClean="0">
                <a:solidFill>
                  <a:srgbClr val="FF0000"/>
                </a:solidFill>
              </a:rPr>
              <a:t>buena voluntad</a:t>
            </a:r>
            <a:r>
              <a:rPr lang="es-ES" sz="2400" dirty="0" smtClean="0"/>
              <a:t>. </a:t>
            </a:r>
          </a:p>
          <a:p>
            <a:pPr marL="731520" lvl="1" indent="-457200"/>
            <a:endParaRPr lang="es-ES" sz="2400" dirty="0" smtClean="0"/>
          </a:p>
          <a:p>
            <a:pPr marL="731520" lvl="1" indent="-457200"/>
            <a:r>
              <a:rPr lang="es-ES" sz="2400" b="1" dirty="0" smtClean="0"/>
              <a:t>No son acciones morales </a:t>
            </a:r>
            <a:r>
              <a:rPr lang="es-ES" sz="2400" dirty="0" smtClean="0"/>
              <a:t>por tanto </a:t>
            </a:r>
            <a:r>
              <a:rPr lang="es-ES" sz="2400" b="1" dirty="0" smtClean="0"/>
              <a:t>las</a:t>
            </a:r>
            <a:r>
              <a:rPr lang="es-ES" sz="2400" dirty="0" smtClean="0"/>
              <a:t> </a:t>
            </a:r>
            <a:r>
              <a:rPr lang="es-ES" sz="2400" b="1" dirty="0" smtClean="0">
                <a:solidFill>
                  <a:srgbClr val="00B050"/>
                </a:solidFill>
              </a:rPr>
              <a:t>conformes al deber</a:t>
            </a:r>
            <a:r>
              <a:rPr lang="es-ES" sz="2400" dirty="0" smtClean="0"/>
              <a:t>, pero que no se realizan por deber, </a:t>
            </a:r>
            <a:r>
              <a:rPr lang="es-ES" sz="2400" b="1" dirty="0" smtClean="0"/>
              <a:t>ni </a:t>
            </a:r>
            <a:r>
              <a:rPr lang="es-ES" sz="2400" dirty="0" smtClean="0"/>
              <a:t>por supuesto </a:t>
            </a:r>
            <a:r>
              <a:rPr lang="es-ES" sz="2400" b="1" dirty="0" smtClean="0"/>
              <a:t>las </a:t>
            </a:r>
            <a:r>
              <a:rPr lang="es-ES" sz="2400" b="1" dirty="0" smtClean="0">
                <a:solidFill>
                  <a:srgbClr val="00B050"/>
                </a:solidFill>
              </a:rPr>
              <a:t>contrarias al deber</a:t>
            </a:r>
            <a:r>
              <a:rPr lang="es-ES" sz="2400" dirty="0" smtClean="0"/>
              <a:t>. Así, el bien moral, </a:t>
            </a:r>
            <a:r>
              <a:rPr lang="es-ES" sz="2400" b="1" dirty="0" smtClean="0">
                <a:solidFill>
                  <a:srgbClr val="FF0000"/>
                </a:solidFill>
              </a:rPr>
              <a:t>la virtud, es cumplir el deber por respeto al mismo.</a:t>
            </a:r>
          </a:p>
          <a:p>
            <a:pPr marL="731520" lvl="1" indent="-457200">
              <a:buNone/>
            </a:pPr>
            <a:endParaRPr lang="es-ES" sz="2000" b="1" dirty="0" smtClean="0"/>
          </a:p>
          <a:p>
            <a:pPr marL="731520" lvl="1" indent="-457200">
              <a:buAutoNum type="alphaLcParenR" startAt="2"/>
            </a:pPr>
            <a:endParaRPr lang="es-ES" sz="2000" b="1" dirty="0" smtClean="0">
              <a:solidFill>
                <a:srgbClr val="7030A0"/>
              </a:solidFill>
            </a:endParaRPr>
          </a:p>
          <a:p>
            <a:pPr lvl="1">
              <a:buNone/>
            </a:pPr>
            <a:endParaRPr lang="es-ES" sz="2000" b="1" dirty="0" smtClean="0">
              <a:solidFill>
                <a:srgbClr val="00B0F0"/>
              </a:solidFill>
            </a:endParaRP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240" y="0"/>
            <a:ext cx="9970008" cy="1280160"/>
          </a:xfrm>
        </p:spPr>
        <p:txBody>
          <a:bodyPr/>
          <a:lstStyle/>
          <a:p>
            <a:r>
              <a:rPr lang="es-ES" dirty="0" smtClean="0"/>
              <a:t>B) El problema de la ÉTICA (</a:t>
            </a:r>
            <a:r>
              <a:rPr lang="es-ES" dirty="0" err="1" smtClean="0"/>
              <a:t>iii</a:t>
            </a:r>
            <a:r>
              <a:rPr lang="es-ES" dirty="0" smtClean="0"/>
              <a:t>)</a:t>
            </a:r>
            <a:endParaRPr lang="es-ES" dirty="0"/>
          </a:p>
        </p:txBody>
      </p:sp>
      <p:sp>
        <p:nvSpPr>
          <p:cNvPr id="3" name="Marcador de contenido 2"/>
          <p:cNvSpPr>
            <a:spLocks noGrp="1"/>
          </p:cNvSpPr>
          <p:nvPr>
            <p:ph idx="1"/>
          </p:nvPr>
        </p:nvSpPr>
        <p:spPr>
          <a:xfrm>
            <a:off x="365760" y="1280160"/>
            <a:ext cx="10762488" cy="5259185"/>
          </a:xfrm>
        </p:spPr>
        <p:txBody>
          <a:bodyPr>
            <a:normAutofit fontScale="92500" lnSpcReduction="10000"/>
          </a:bodyPr>
          <a:lstStyle/>
          <a:p>
            <a:pPr marL="731520" lvl="1" indent="-457200">
              <a:buNone/>
            </a:pPr>
            <a:endParaRPr lang="es-ES" sz="2000" dirty="0" smtClean="0"/>
          </a:p>
          <a:p>
            <a:pPr marL="731520" lvl="1" indent="-457200">
              <a:buNone/>
            </a:pPr>
            <a:r>
              <a:rPr lang="es-ES" sz="2400" dirty="0" smtClean="0"/>
              <a:t>La exigencia de obrar moralmente, por deber, se expresa en el </a:t>
            </a:r>
            <a:r>
              <a:rPr lang="es-ES" sz="2400" b="1" dirty="0" smtClean="0">
                <a:solidFill>
                  <a:srgbClr val="FF0000"/>
                </a:solidFill>
              </a:rPr>
              <a:t>imperativo categórico</a:t>
            </a:r>
            <a:r>
              <a:rPr lang="es-ES" sz="2400" dirty="0" smtClean="0">
                <a:solidFill>
                  <a:srgbClr val="FF0000"/>
                </a:solidFill>
              </a:rPr>
              <a:t>,</a:t>
            </a:r>
            <a:r>
              <a:rPr lang="es-ES" sz="2400" dirty="0" smtClean="0"/>
              <a:t> que </a:t>
            </a:r>
            <a:r>
              <a:rPr lang="es-ES" sz="2400" b="1" dirty="0" smtClean="0">
                <a:solidFill>
                  <a:srgbClr val="00B050"/>
                </a:solidFill>
              </a:rPr>
              <a:t>establece la forma de la máxima que guía la acción moral </a:t>
            </a:r>
            <a:r>
              <a:rPr lang="es-ES" sz="2400" dirty="0" smtClean="0"/>
              <a:t>(</a:t>
            </a:r>
            <a:r>
              <a:rPr lang="es-ES" sz="2400" b="1" dirty="0" smtClean="0"/>
              <a:t>la forma o modo en que debemos comportarnos pero no qué debemos hacer en concreto</a:t>
            </a:r>
            <a:r>
              <a:rPr lang="es-ES" sz="2400" dirty="0" smtClean="0"/>
              <a:t>), </a:t>
            </a:r>
            <a:r>
              <a:rPr lang="es-ES" sz="2400" b="1" dirty="0" smtClean="0"/>
              <a:t>siendo </a:t>
            </a:r>
            <a:r>
              <a:rPr lang="es-ES" sz="2400" b="1" dirty="0" smtClean="0">
                <a:solidFill>
                  <a:srgbClr val="00B050"/>
                </a:solidFill>
              </a:rPr>
              <a:t>universal</a:t>
            </a:r>
            <a:r>
              <a:rPr lang="es-ES" sz="2400" b="1" dirty="0" smtClean="0"/>
              <a:t> y determinado por la razón </a:t>
            </a:r>
            <a:r>
              <a:rPr lang="es-ES" sz="2400" b="1" dirty="0" smtClean="0">
                <a:solidFill>
                  <a:srgbClr val="00B050"/>
                </a:solidFill>
              </a:rPr>
              <a:t>a priori</a:t>
            </a:r>
            <a:r>
              <a:rPr lang="es-ES" sz="2400" dirty="0" smtClean="0"/>
              <a:t>. De esta forma, para cumplir el deber debemos aplicar el imperativo categórico. </a:t>
            </a:r>
          </a:p>
          <a:p>
            <a:pPr marL="731520" lvl="1" indent="-457200"/>
            <a:endParaRPr lang="es-ES" sz="2400" dirty="0" smtClean="0"/>
          </a:p>
          <a:p>
            <a:pPr marL="731520" lvl="1" indent="-457200"/>
            <a:r>
              <a:rPr lang="es-ES" sz="2400" dirty="0" smtClean="0"/>
              <a:t>Este imperativo tiene </a:t>
            </a:r>
            <a:r>
              <a:rPr lang="es-ES" sz="2400" b="1" dirty="0" smtClean="0"/>
              <a:t>varias formulaciones </a:t>
            </a:r>
            <a:r>
              <a:rPr lang="es-ES" sz="2400" dirty="0" smtClean="0"/>
              <a:t>pero destacan dos: </a:t>
            </a:r>
          </a:p>
          <a:p>
            <a:pPr marL="731520" lvl="1" indent="-457200">
              <a:buNone/>
            </a:pPr>
            <a:r>
              <a:rPr lang="es-ES" sz="2400" b="1" dirty="0" smtClean="0"/>
              <a:t>		“Obrar siempre de tal manera que nuestra acción pueda ser considerada como ley universal obligatoria “</a:t>
            </a:r>
          </a:p>
          <a:p>
            <a:pPr marL="731520" lvl="1" indent="-457200">
              <a:buNone/>
            </a:pPr>
            <a:r>
              <a:rPr lang="es-ES" sz="2400" b="1" dirty="0" smtClean="0"/>
              <a:t>		“Obrar siempre tratando a todo ser racional como un fin en sí mismo y no sólo como un medio”. </a:t>
            </a:r>
          </a:p>
          <a:p>
            <a:pPr marL="731520" lvl="1" indent="-457200">
              <a:buNone/>
            </a:pPr>
            <a:endParaRPr lang="es-ES" sz="2400" b="1" dirty="0" smtClean="0"/>
          </a:p>
          <a:p>
            <a:pPr marL="731520" lvl="1" indent="-457200">
              <a:buNone/>
            </a:pPr>
            <a:r>
              <a:rPr lang="es-ES" sz="2400" b="1" dirty="0" smtClean="0"/>
              <a:t>Cumpliendo el imperativo categórico</a:t>
            </a:r>
            <a:r>
              <a:rPr lang="es-ES" sz="2400" dirty="0" smtClean="0"/>
              <a:t>, según Kant, se conseguiría construir el </a:t>
            </a:r>
            <a:r>
              <a:rPr lang="es-ES" sz="2400" b="1" dirty="0" smtClean="0">
                <a:solidFill>
                  <a:srgbClr val="FF0000"/>
                </a:solidFill>
              </a:rPr>
              <a:t>Reino de los Fines      </a:t>
            </a:r>
            <a:r>
              <a:rPr lang="es-ES" sz="2400" dirty="0" smtClean="0"/>
              <a:t>una </a:t>
            </a:r>
            <a:r>
              <a:rPr lang="es-ES" sz="2400" b="1" dirty="0" smtClean="0">
                <a:solidFill>
                  <a:srgbClr val="00B050"/>
                </a:solidFill>
              </a:rPr>
              <a:t>sociedad ideal donde cada persona sería siempre tratada como un fin y no como un medio</a:t>
            </a:r>
            <a:r>
              <a:rPr lang="es-ES" sz="2400" b="1" dirty="0" smtClean="0"/>
              <a:t>. </a:t>
            </a:r>
            <a:endParaRPr lang="es-ES" sz="2400" b="1" dirty="0" smtClean="0">
              <a:solidFill>
                <a:srgbClr val="FF0000"/>
              </a:solidFill>
            </a:endParaRPr>
          </a:p>
          <a:p>
            <a:pPr marL="731520" lvl="1" indent="-457200">
              <a:buNone/>
            </a:pPr>
            <a:endParaRPr lang="es-ES" sz="2000" b="1" dirty="0" smtClean="0"/>
          </a:p>
          <a:p>
            <a:pPr marL="731520" lvl="1" indent="-457200">
              <a:buAutoNum type="alphaLcParenR" startAt="2"/>
            </a:pPr>
            <a:endParaRPr lang="es-ES" sz="2000" b="1" dirty="0" smtClean="0">
              <a:solidFill>
                <a:srgbClr val="7030A0"/>
              </a:solidFill>
            </a:endParaRPr>
          </a:p>
          <a:p>
            <a:pPr lvl="1">
              <a:buNone/>
            </a:pPr>
            <a:endParaRPr lang="es-ES" sz="2000" b="1" dirty="0" smtClean="0">
              <a:solidFill>
                <a:srgbClr val="00B0F0"/>
              </a:solidFill>
            </a:endParaRPr>
          </a:p>
        </p:txBody>
      </p:sp>
      <p:cxnSp>
        <p:nvCxnSpPr>
          <p:cNvPr id="5" name="Conector recto de flecha 4"/>
          <p:cNvCxnSpPr/>
          <p:nvPr/>
        </p:nvCxnSpPr>
        <p:spPr>
          <a:xfrm>
            <a:off x="3733800" y="5981700"/>
            <a:ext cx="317500"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240" y="0"/>
            <a:ext cx="9970008" cy="1609344"/>
          </a:xfrm>
        </p:spPr>
        <p:txBody>
          <a:bodyPr/>
          <a:lstStyle/>
          <a:p>
            <a:r>
              <a:rPr lang="es-ES" dirty="0" smtClean="0"/>
              <a:t>B) El problema de la ÉTICA (</a:t>
            </a:r>
            <a:r>
              <a:rPr lang="es-ES" dirty="0" err="1" smtClean="0"/>
              <a:t>iv</a:t>
            </a:r>
            <a:r>
              <a:rPr lang="es-ES" dirty="0" smtClean="0"/>
              <a:t>)</a:t>
            </a:r>
            <a:endParaRPr lang="es-ES" dirty="0"/>
          </a:p>
        </p:txBody>
      </p:sp>
      <p:sp>
        <p:nvSpPr>
          <p:cNvPr id="3" name="Marcador de contenido 2"/>
          <p:cNvSpPr>
            <a:spLocks noGrp="1"/>
          </p:cNvSpPr>
          <p:nvPr>
            <p:ph idx="1"/>
          </p:nvPr>
        </p:nvSpPr>
        <p:spPr>
          <a:xfrm>
            <a:off x="441960" y="1463040"/>
            <a:ext cx="10686288" cy="5076305"/>
          </a:xfrm>
        </p:spPr>
        <p:txBody>
          <a:bodyPr>
            <a:normAutofit/>
          </a:bodyPr>
          <a:lstStyle/>
          <a:p>
            <a:pPr marL="731520" lvl="1" indent="-457200">
              <a:buNone/>
            </a:pPr>
            <a:endParaRPr lang="es-ES" sz="2400" dirty="0" smtClean="0"/>
          </a:p>
          <a:p>
            <a:pPr marL="731520" lvl="1" indent="-457200">
              <a:buNone/>
            </a:pPr>
            <a:r>
              <a:rPr lang="es-ES" sz="2400" dirty="0" smtClean="0"/>
              <a:t>Además, Kant afirma </a:t>
            </a:r>
            <a:r>
              <a:rPr lang="es-ES" sz="2400" b="1" dirty="0" smtClean="0">
                <a:solidFill>
                  <a:srgbClr val="FF0000"/>
                </a:solidFill>
              </a:rPr>
              <a:t>tres postulados de la razón práctica</a:t>
            </a:r>
            <a:r>
              <a:rPr lang="es-ES" sz="2400" dirty="0" smtClean="0"/>
              <a:t>. </a:t>
            </a:r>
          </a:p>
          <a:p>
            <a:pPr marL="731520" lvl="1" indent="-457200"/>
            <a:r>
              <a:rPr lang="es-ES" sz="2400" dirty="0" smtClean="0"/>
              <a:t>El primero, y único demostrado en la práctica, es el de la </a:t>
            </a:r>
            <a:r>
              <a:rPr lang="es-ES" sz="2400" b="1" dirty="0" smtClean="0">
                <a:solidFill>
                  <a:srgbClr val="00B050"/>
                </a:solidFill>
              </a:rPr>
              <a:t>libertad</a:t>
            </a:r>
            <a:r>
              <a:rPr lang="es-ES" sz="2400" dirty="0" smtClean="0"/>
              <a:t> pues la existencia en nuestra razón de la </a:t>
            </a:r>
            <a:r>
              <a:rPr lang="es-ES" sz="2400" b="1" dirty="0" smtClean="0"/>
              <a:t>exigencia de obrar por deber supone </a:t>
            </a:r>
            <a:r>
              <a:rPr lang="es-ES" sz="2400" dirty="0" smtClean="0"/>
              <a:t>la </a:t>
            </a:r>
            <a:r>
              <a:rPr lang="es-ES" sz="2400" b="1" dirty="0" smtClean="0"/>
              <a:t>libertad como algo previo para poder ser capaces de vencer nuestras inclinaciones e intereses. </a:t>
            </a:r>
          </a:p>
          <a:p>
            <a:pPr marL="731520" lvl="1" indent="-457200"/>
            <a:r>
              <a:rPr lang="es-ES" sz="2400" dirty="0" smtClean="0"/>
              <a:t>El segundo, y no demostrado pero siendo una exigencia de la razón, es el </a:t>
            </a:r>
            <a:r>
              <a:rPr lang="es-ES" sz="2400" b="1" dirty="0" smtClean="0">
                <a:solidFill>
                  <a:srgbClr val="00B050"/>
                </a:solidFill>
              </a:rPr>
              <a:t>alma inmortal </a:t>
            </a:r>
            <a:r>
              <a:rPr lang="es-ES" sz="2400" dirty="0" smtClean="0"/>
              <a:t>pues </a:t>
            </a:r>
            <a:r>
              <a:rPr lang="es-ES" sz="2400" b="1" dirty="0" smtClean="0"/>
              <a:t>el cumplimiento del deber nunca acaba y por ello se debe exigir la inmortalidad del alma. </a:t>
            </a:r>
          </a:p>
          <a:p>
            <a:pPr marL="731520" lvl="1" indent="-457200"/>
            <a:r>
              <a:rPr lang="es-ES" sz="2400" dirty="0" smtClean="0"/>
              <a:t>Y el tercero, tampoco demostrado pero igualmente una exigencia de la razón, es la </a:t>
            </a:r>
            <a:r>
              <a:rPr lang="es-ES" sz="2400" b="1" dirty="0" smtClean="0">
                <a:solidFill>
                  <a:srgbClr val="00B050"/>
                </a:solidFill>
              </a:rPr>
              <a:t>existencia de Dios </a:t>
            </a:r>
            <a:r>
              <a:rPr lang="es-ES" sz="2400" dirty="0" smtClean="0"/>
              <a:t>pues la exigencia racional de la </a:t>
            </a:r>
            <a:r>
              <a:rPr lang="es-ES" sz="2400" b="1" dirty="0" smtClean="0"/>
              <a:t>identificación entre la virtud y la felicidad exige su existencia para que esto sea posible</a:t>
            </a:r>
            <a:r>
              <a:rPr lang="es-ES" sz="2400" dirty="0" smtClean="0"/>
              <a:t>.</a:t>
            </a:r>
            <a:endParaRPr lang="es-ES" sz="2400" b="1" dirty="0" smtClean="0"/>
          </a:p>
          <a:p>
            <a:pPr marL="731520" lvl="1" indent="-457200">
              <a:buAutoNum type="alphaLcParenR" startAt="2"/>
            </a:pPr>
            <a:endParaRPr lang="es-ES" sz="2000" b="1" dirty="0" smtClean="0">
              <a:solidFill>
                <a:srgbClr val="7030A0"/>
              </a:solidFill>
            </a:endParaRPr>
          </a:p>
          <a:p>
            <a:pPr lvl="1">
              <a:buNone/>
            </a:pPr>
            <a:endParaRPr lang="es-ES" sz="2000" b="1" dirty="0" smtClean="0">
              <a:solidFill>
                <a:srgbClr val="00B0F0"/>
              </a:solidFill>
            </a:endParaRP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esquemaeticakant.jpg"/>
          <p:cNvPicPr>
            <a:picLocks noGrp="1" noChangeAspect="1"/>
          </p:cNvPicPr>
          <p:nvPr>
            <p:ph idx="1"/>
          </p:nvPr>
        </p:nvPicPr>
        <p:blipFill>
          <a:blip r:embed="rId2"/>
          <a:stretch>
            <a:fillRect/>
          </a:stretch>
        </p:blipFill>
        <p:spPr>
          <a:xfrm>
            <a:off x="579120" y="13350"/>
            <a:ext cx="10759440" cy="68446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Ética </a:t>
            </a:r>
            <a:endParaRPr lang="es-ES" dirty="0"/>
          </a:p>
        </p:txBody>
      </p:sp>
      <p:sp>
        <p:nvSpPr>
          <p:cNvPr id="3" name="Marcador de contenido 2"/>
          <p:cNvSpPr>
            <a:spLocks noGrp="1"/>
          </p:cNvSpPr>
          <p:nvPr>
            <p:ph idx="1"/>
          </p:nvPr>
        </p:nvSpPr>
        <p:spPr/>
        <p:txBody>
          <a:bodyPr/>
          <a:lstStyle/>
          <a:p>
            <a:pPr marL="0" indent="0">
              <a:buNone/>
            </a:pPr>
            <a:r>
              <a:rPr lang="es-ES" b="1" dirty="0" smtClean="0">
                <a:solidFill>
                  <a:srgbClr val="FF0000"/>
                </a:solidFill>
              </a:rPr>
              <a:t>Mayoría de edad     </a:t>
            </a:r>
            <a:r>
              <a:rPr lang="es-ES" dirty="0" smtClean="0"/>
              <a:t>se alcanza en la humanidad con la </a:t>
            </a:r>
            <a:r>
              <a:rPr lang="es-ES" dirty="0" smtClean="0">
                <a:solidFill>
                  <a:srgbClr val="00B050"/>
                </a:solidFill>
              </a:rPr>
              <a:t>Ilustración</a:t>
            </a:r>
          </a:p>
          <a:p>
            <a:pPr marL="0" indent="0">
              <a:buNone/>
            </a:pPr>
            <a:r>
              <a:rPr lang="es-ES" dirty="0"/>
              <a:t>	</a:t>
            </a:r>
            <a:r>
              <a:rPr lang="es-ES" dirty="0" smtClean="0"/>
              <a:t>	        se alcanza cuando pensamos </a:t>
            </a:r>
            <a:r>
              <a:rPr lang="es-ES" dirty="0" smtClean="0">
                <a:solidFill>
                  <a:srgbClr val="00B050"/>
                </a:solidFill>
              </a:rPr>
              <a:t>por nosotros mismo </a:t>
            </a:r>
          </a:p>
          <a:p>
            <a:pPr marL="0" indent="0">
              <a:buNone/>
            </a:pPr>
            <a:endParaRPr lang="es-ES" dirty="0" smtClean="0"/>
          </a:p>
          <a:p>
            <a:pPr marL="0" indent="0">
              <a:buNone/>
            </a:pPr>
            <a:endParaRPr lang="es-ES" dirty="0"/>
          </a:p>
          <a:p>
            <a:pPr marL="0" indent="0">
              <a:buNone/>
            </a:pPr>
            <a:r>
              <a:rPr lang="es-ES" dirty="0" smtClean="0"/>
              <a:t>Consecución de una </a:t>
            </a:r>
            <a:r>
              <a:rPr lang="es-ES" b="1" dirty="0" smtClean="0">
                <a:solidFill>
                  <a:srgbClr val="00B050"/>
                </a:solidFill>
              </a:rPr>
              <a:t>moral autónoma </a:t>
            </a:r>
            <a:r>
              <a:rPr lang="es-ES" dirty="0" smtClean="0"/>
              <a:t>(no heterónoma</a:t>
            </a:r>
            <a:r>
              <a:rPr lang="es-ES" b="1" dirty="0" smtClean="0"/>
              <a:t>)     Atrévete a pensar por ti mismo.</a:t>
            </a:r>
          </a:p>
          <a:p>
            <a:pPr marL="0" indent="0">
              <a:buNone/>
            </a:pPr>
            <a:endParaRPr lang="es-ES" dirty="0"/>
          </a:p>
          <a:p>
            <a:pPr marL="0" indent="0">
              <a:buNone/>
            </a:pPr>
            <a:r>
              <a:rPr lang="es-ES" b="1" dirty="0" smtClean="0">
                <a:solidFill>
                  <a:srgbClr val="00B050"/>
                </a:solidFill>
              </a:rPr>
              <a:t>Rechazo de la mentira    </a:t>
            </a:r>
            <a:r>
              <a:rPr lang="es-ES" dirty="0" smtClean="0"/>
              <a:t>no tiene un fundamento lógico. </a:t>
            </a:r>
          </a:p>
        </p:txBody>
      </p:sp>
      <p:cxnSp>
        <p:nvCxnSpPr>
          <p:cNvPr id="5" name="Conector recto de flecha 4"/>
          <p:cNvCxnSpPr/>
          <p:nvPr/>
        </p:nvCxnSpPr>
        <p:spPr>
          <a:xfrm>
            <a:off x="3259394" y="2300748"/>
            <a:ext cx="280219" cy="14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3244645" y="2507226"/>
            <a:ext cx="206478" cy="280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7728155" y="4026310"/>
            <a:ext cx="280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952568" y="5147187"/>
            <a:ext cx="280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243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240" y="484632"/>
            <a:ext cx="9970008" cy="1609344"/>
          </a:xfrm>
        </p:spPr>
        <p:txBody>
          <a:bodyPr/>
          <a:lstStyle/>
          <a:p>
            <a:r>
              <a:rPr lang="es-ES" dirty="0" smtClean="0"/>
              <a:t>C) El problema de la POLÍTICA (i)</a:t>
            </a:r>
            <a:endParaRPr lang="es-ES" dirty="0"/>
          </a:p>
        </p:txBody>
      </p:sp>
      <p:sp>
        <p:nvSpPr>
          <p:cNvPr id="3" name="Marcador de contenido 2"/>
          <p:cNvSpPr>
            <a:spLocks noGrp="1"/>
          </p:cNvSpPr>
          <p:nvPr>
            <p:ph idx="1"/>
          </p:nvPr>
        </p:nvSpPr>
        <p:spPr>
          <a:xfrm>
            <a:off x="365760" y="1600200"/>
            <a:ext cx="10762488" cy="4939145"/>
          </a:xfrm>
        </p:spPr>
        <p:txBody>
          <a:bodyPr>
            <a:normAutofit/>
          </a:bodyPr>
          <a:lstStyle/>
          <a:p>
            <a:pPr marL="731520" lvl="1" indent="-457200">
              <a:buNone/>
            </a:pPr>
            <a:endParaRPr lang="es-ES" sz="2000" dirty="0" smtClean="0"/>
          </a:p>
          <a:p>
            <a:pPr marL="731520" lvl="1" indent="-457200">
              <a:buNone/>
            </a:pPr>
            <a:r>
              <a:rPr lang="es-ES" sz="2000" dirty="0" smtClean="0"/>
              <a:t>En cuanto al sentido de la Historia, ¿qué nos cabe esperar?.  Kant intenta resolver esta cuestión en dos obras principales: </a:t>
            </a:r>
            <a:r>
              <a:rPr lang="es-ES" sz="2000" b="1" i="1" dirty="0" smtClean="0">
                <a:solidFill>
                  <a:srgbClr val="00B050"/>
                </a:solidFill>
              </a:rPr>
              <a:t>Idea de una Historia universal en sentido cosmopolita </a:t>
            </a:r>
            <a:r>
              <a:rPr lang="es-ES" sz="2000" dirty="0" smtClean="0"/>
              <a:t>y</a:t>
            </a:r>
            <a:r>
              <a:rPr lang="es-ES" sz="2000" i="1" dirty="0" smtClean="0"/>
              <a:t> </a:t>
            </a:r>
            <a:r>
              <a:rPr lang="es-ES" sz="2000" b="1" i="1" dirty="0" smtClean="0">
                <a:solidFill>
                  <a:srgbClr val="00B050"/>
                </a:solidFill>
              </a:rPr>
              <a:t>La paz perpetua.</a:t>
            </a:r>
          </a:p>
          <a:p>
            <a:pPr marL="731520" lvl="1" indent="-457200">
              <a:buNone/>
            </a:pPr>
            <a:endParaRPr lang="es-ES" sz="2000" b="1" i="1" dirty="0" smtClean="0">
              <a:solidFill>
                <a:srgbClr val="00B050"/>
              </a:solidFill>
            </a:endParaRPr>
          </a:p>
          <a:p>
            <a:pPr marL="731520" lvl="1" indent="-457200">
              <a:buNone/>
            </a:pPr>
            <a:r>
              <a:rPr lang="es-ES" sz="2000" dirty="0" smtClean="0"/>
              <a:t>La finalidad de la Historia se concretaría en alcanzar:</a:t>
            </a:r>
          </a:p>
          <a:p>
            <a:pPr marL="731520" lvl="1" indent="-457200"/>
            <a:r>
              <a:rPr lang="es-ES" sz="2000" b="1" dirty="0" smtClean="0"/>
              <a:t>El pleno desarrollo de la racionalidad humana.</a:t>
            </a:r>
          </a:p>
          <a:p>
            <a:pPr marL="731520" lvl="1" indent="-457200"/>
            <a:r>
              <a:rPr lang="es-ES" sz="2000" b="1" dirty="0" smtClean="0"/>
              <a:t>La libertad del ser humano dentro de la sociedad.</a:t>
            </a:r>
          </a:p>
          <a:p>
            <a:pPr marL="731520" lvl="1" indent="-457200"/>
            <a:r>
              <a:rPr lang="es-ES" sz="2000" b="1" dirty="0" smtClean="0"/>
              <a:t>La paz perpetua entre los pueblos.</a:t>
            </a:r>
          </a:p>
          <a:p>
            <a:pPr marL="731520" lvl="1" indent="-457200">
              <a:buNone/>
            </a:pPr>
            <a:endParaRPr lang="es-ES" sz="2000" b="1" dirty="0" smtClean="0"/>
          </a:p>
          <a:p>
            <a:pPr marL="731520" lvl="1" indent="-457200">
              <a:buNone/>
            </a:pPr>
            <a:r>
              <a:rPr lang="es-ES" sz="2000" dirty="0" smtClean="0"/>
              <a:t>Estos objetivos se habrán de alcanzar con la participación libre de los seres humanos.</a:t>
            </a:r>
          </a:p>
          <a:p>
            <a:pPr marL="731520" lvl="1" indent="-457200">
              <a:buAutoNum type="alphaLcParenR" startAt="2"/>
            </a:pPr>
            <a:endParaRPr lang="es-ES" sz="2000" b="1" dirty="0" smtClean="0">
              <a:solidFill>
                <a:srgbClr val="7030A0"/>
              </a:solidFill>
            </a:endParaRPr>
          </a:p>
          <a:p>
            <a:pPr lvl="1">
              <a:buNone/>
            </a:pPr>
            <a:endParaRPr lang="es-ES" sz="2000" b="1" dirty="0" smtClean="0">
              <a:solidFill>
                <a:srgbClr val="00B0F0"/>
              </a:solidFill>
            </a:endParaRP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240" y="0"/>
            <a:ext cx="9970008" cy="1051560"/>
          </a:xfrm>
        </p:spPr>
        <p:txBody>
          <a:bodyPr/>
          <a:lstStyle/>
          <a:p>
            <a:r>
              <a:rPr lang="es-ES" dirty="0" smtClean="0"/>
              <a:t>C) El problema de la POLÍTICA (</a:t>
            </a:r>
            <a:r>
              <a:rPr lang="es-ES" dirty="0" err="1" smtClean="0"/>
              <a:t>iI</a:t>
            </a:r>
            <a:r>
              <a:rPr lang="es-ES" dirty="0" smtClean="0"/>
              <a:t>)</a:t>
            </a:r>
            <a:endParaRPr lang="es-ES" dirty="0"/>
          </a:p>
        </p:txBody>
      </p:sp>
      <p:sp>
        <p:nvSpPr>
          <p:cNvPr id="3" name="Marcador de contenido 2"/>
          <p:cNvSpPr>
            <a:spLocks noGrp="1"/>
          </p:cNvSpPr>
          <p:nvPr>
            <p:ph idx="1"/>
          </p:nvPr>
        </p:nvSpPr>
        <p:spPr>
          <a:xfrm>
            <a:off x="243840" y="731520"/>
            <a:ext cx="10884408" cy="5807825"/>
          </a:xfrm>
        </p:spPr>
        <p:txBody>
          <a:bodyPr>
            <a:normAutofit/>
          </a:bodyPr>
          <a:lstStyle/>
          <a:p>
            <a:pPr marL="731520" lvl="1" indent="-457200">
              <a:buNone/>
            </a:pPr>
            <a:endParaRPr lang="es-ES" sz="2000" dirty="0" smtClean="0"/>
          </a:p>
          <a:p>
            <a:pPr marL="731520" lvl="1" indent="-457200">
              <a:buNone/>
            </a:pPr>
            <a:endParaRPr lang="es-ES" sz="2000" b="1" i="1" dirty="0" smtClean="0">
              <a:solidFill>
                <a:srgbClr val="00B050"/>
              </a:solidFill>
            </a:endParaRPr>
          </a:p>
          <a:p>
            <a:pPr marL="731520" lvl="1" indent="-457200">
              <a:buNone/>
            </a:pPr>
            <a:r>
              <a:rPr lang="es-ES" sz="2000" dirty="0" smtClean="0"/>
              <a:t>La finalidad de la Historia se concretaría en alcanzar:</a:t>
            </a:r>
          </a:p>
          <a:p>
            <a:pPr marL="731520" lvl="1" indent="-457200"/>
            <a:r>
              <a:rPr lang="es-ES" sz="2000" b="1" dirty="0" smtClean="0">
                <a:solidFill>
                  <a:srgbClr val="FF0000"/>
                </a:solidFill>
              </a:rPr>
              <a:t>El pleno desarrollo de la racionalidad humana: </a:t>
            </a:r>
            <a:r>
              <a:rPr lang="es-ES" sz="2000" dirty="0" smtClean="0"/>
              <a:t>que conduce a la asociación y colaboración con los demás seres humanos.</a:t>
            </a:r>
          </a:p>
          <a:p>
            <a:pPr marL="731520" lvl="1" indent="-457200"/>
            <a:r>
              <a:rPr lang="es-ES" sz="2000" b="1" dirty="0" smtClean="0">
                <a:solidFill>
                  <a:srgbClr val="FF0000"/>
                </a:solidFill>
              </a:rPr>
              <a:t>La libertad del ser humano dentro de la sociedad: </a:t>
            </a:r>
            <a:r>
              <a:rPr lang="es-ES" sz="2000" dirty="0" smtClean="0"/>
              <a:t>pese a la “insociable sociabilidad” de los seres humanos, que nos lleva también a aislarnos, constituyendo una sociedad republicana en la que sea el pueblo quien se dirija a si mismo (Autonomía).</a:t>
            </a:r>
          </a:p>
          <a:p>
            <a:pPr marL="731520" lvl="1" indent="-457200"/>
            <a:r>
              <a:rPr lang="es-ES" sz="2000" b="1" dirty="0" smtClean="0">
                <a:solidFill>
                  <a:srgbClr val="FF0000"/>
                </a:solidFill>
              </a:rPr>
              <a:t>La paz perpetua entre los pueblos: </a:t>
            </a:r>
            <a:r>
              <a:rPr lang="es-ES" sz="2000" dirty="0" smtClean="0"/>
              <a:t>Formando un “Estado de pueblos”, una </a:t>
            </a:r>
            <a:r>
              <a:rPr lang="es-ES" sz="2000" b="1" dirty="0" smtClean="0"/>
              <a:t>“república mundial” con poderes ejecutivo, legislativo y judicial. </a:t>
            </a:r>
          </a:p>
          <a:p>
            <a:pPr marL="731520" lvl="1" indent="-457200">
              <a:buNone/>
            </a:pPr>
            <a:r>
              <a:rPr lang="es-ES" sz="2000" dirty="0" smtClean="0"/>
              <a:t>		Hasta que ese objetivo se consiga, al menos debe organizarse una </a:t>
            </a:r>
            <a:r>
              <a:rPr lang="es-ES" sz="2000" b="1" dirty="0" smtClean="0"/>
              <a:t>“Federación para la paz” </a:t>
            </a:r>
            <a:r>
              <a:rPr lang="es-ES" sz="2000" dirty="0" smtClean="0"/>
              <a:t>cuyo propósito sea mantener la paz y la independencia de los Estados bajo unos principios comunes de derecho internacional.</a:t>
            </a:r>
          </a:p>
          <a:p>
            <a:pPr marL="731520" lvl="1" indent="-457200">
              <a:buNone/>
            </a:pPr>
            <a:endParaRPr lang="es-ES" sz="2000" b="1" dirty="0" smtClean="0"/>
          </a:p>
          <a:p>
            <a:pPr marL="731520" lvl="1" indent="-457200">
              <a:buNone/>
            </a:pPr>
            <a:r>
              <a:rPr lang="es-ES" sz="2000" dirty="0" smtClean="0"/>
              <a:t>Estos objetivos se habrán de alcanzar con la participación libre de los seres humanos.</a:t>
            </a:r>
          </a:p>
          <a:p>
            <a:pPr marL="731520" lvl="1" indent="-457200">
              <a:buAutoNum type="alphaLcParenR" startAt="2"/>
            </a:pPr>
            <a:endParaRPr lang="es-ES" sz="2000" b="1" dirty="0" smtClean="0">
              <a:solidFill>
                <a:srgbClr val="7030A0"/>
              </a:solidFill>
            </a:endParaRPr>
          </a:p>
          <a:p>
            <a:pPr lvl="1">
              <a:buNone/>
            </a:pPr>
            <a:endParaRPr lang="es-ES" sz="2000" b="1" dirty="0" smtClean="0">
              <a:solidFill>
                <a:srgbClr val="00B0F0"/>
              </a:solidFill>
            </a:endParaRPr>
          </a:p>
        </p:txBody>
      </p:sp>
      <p:sp>
        <p:nvSpPr>
          <p:cNvPr id="4" name="CuadroTexto 3"/>
          <p:cNvSpPr txBox="1"/>
          <p:nvPr/>
        </p:nvSpPr>
        <p:spPr>
          <a:xfrm>
            <a:off x="1706880" y="6035040"/>
            <a:ext cx="9235440" cy="400110"/>
          </a:xfrm>
          <a:prstGeom prst="rect">
            <a:avLst/>
          </a:prstGeom>
          <a:noFill/>
        </p:spPr>
        <p:txBody>
          <a:bodyPr wrap="square" rtlCol="0">
            <a:spAutoFit/>
          </a:bodyPr>
          <a:lstStyle/>
          <a:p>
            <a:r>
              <a:rPr lang="es-ES" sz="2000" b="1" dirty="0" smtClean="0">
                <a:solidFill>
                  <a:srgbClr val="00B050"/>
                </a:solidFill>
              </a:rPr>
              <a:t>COMPLETAR CON APUNTES DE 1º DE BACHILLERATO</a:t>
            </a:r>
            <a:endParaRPr lang="es-ES" sz="2000" b="1" dirty="0">
              <a:solidFill>
                <a:srgbClr val="00B050"/>
              </a:solidFill>
            </a:endParaRP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Búsqueda de información: </a:t>
            </a:r>
            <a:br>
              <a:rPr lang="es-ES" dirty="0" smtClean="0"/>
            </a:br>
            <a:r>
              <a:rPr lang="es-ES" dirty="0" err="1" smtClean="0"/>
              <a:t>Immanuel</a:t>
            </a:r>
            <a:r>
              <a:rPr lang="es-ES" dirty="0" smtClean="0"/>
              <a:t> </a:t>
            </a:r>
            <a:r>
              <a:rPr lang="es-ES" dirty="0" err="1" smtClean="0"/>
              <a:t>kant</a:t>
            </a:r>
            <a:endParaRPr lang="es-ES" dirty="0"/>
          </a:p>
        </p:txBody>
      </p:sp>
      <p:sp>
        <p:nvSpPr>
          <p:cNvPr id="3" name="2 Marcador de contenido"/>
          <p:cNvSpPr>
            <a:spLocks noGrp="1"/>
          </p:cNvSpPr>
          <p:nvPr>
            <p:ph idx="1"/>
          </p:nvPr>
        </p:nvSpPr>
        <p:spPr>
          <a:xfrm>
            <a:off x="1069848" y="1870363"/>
            <a:ext cx="10058400" cy="4765964"/>
          </a:xfrm>
        </p:spPr>
        <p:txBody>
          <a:bodyPr>
            <a:normAutofit lnSpcReduction="10000"/>
          </a:bodyPr>
          <a:lstStyle/>
          <a:p>
            <a:endParaRPr lang="es-ES" dirty="0" smtClean="0"/>
          </a:p>
          <a:p>
            <a:r>
              <a:rPr lang="es-ES" dirty="0" smtClean="0"/>
              <a:t>Vida (2)</a:t>
            </a:r>
          </a:p>
          <a:p>
            <a:r>
              <a:rPr lang="es-ES" dirty="0" smtClean="0"/>
              <a:t>Influencias (Racionalismo, Empirismo, Física de Newton, Ilustración, Pietismo) (5)</a:t>
            </a:r>
          </a:p>
          <a:p>
            <a:r>
              <a:rPr lang="es-ES" dirty="0" smtClean="0"/>
              <a:t>Obra (Crítica de la Razón Pura, Crítica de la Razón Práctica, Crítica del Juicio, Fundamentación de la Metafísica de las Costumbres, La Paz Perpetua) (5)</a:t>
            </a:r>
          </a:p>
          <a:p>
            <a:r>
              <a:rPr lang="es-ES" dirty="0" smtClean="0"/>
              <a:t>Pensamiento:</a:t>
            </a:r>
          </a:p>
          <a:p>
            <a:pPr lvl="1"/>
            <a:r>
              <a:rPr lang="es-ES" dirty="0" smtClean="0"/>
              <a:t>Juicios analíticos Vs. Juicios sintéticos. (1-2)</a:t>
            </a:r>
          </a:p>
          <a:p>
            <a:pPr lvl="1"/>
            <a:r>
              <a:rPr lang="es-ES" dirty="0" smtClean="0"/>
              <a:t>Juicios a priori Vs. Juicios a posteriori. (1-2)</a:t>
            </a:r>
          </a:p>
          <a:p>
            <a:pPr lvl="1"/>
            <a:r>
              <a:rPr lang="es-ES" dirty="0" smtClean="0"/>
              <a:t>Sensibilidad, Entendimiento y Razón (Estética, Analítica y Dialéctica Transcendental) </a:t>
            </a:r>
            <a:r>
              <a:rPr lang="es-ES" smtClean="0"/>
              <a:t>(3-4)</a:t>
            </a:r>
            <a:endParaRPr lang="es-ES" dirty="0" smtClean="0"/>
          </a:p>
          <a:p>
            <a:pPr lvl="1"/>
            <a:r>
              <a:rPr lang="es-ES" dirty="0" smtClean="0"/>
              <a:t>Fenómeno Vs. Noúmeno.(1-2)</a:t>
            </a:r>
          </a:p>
          <a:p>
            <a:pPr lvl="1"/>
            <a:r>
              <a:rPr lang="es-ES" dirty="0" smtClean="0"/>
              <a:t>Éticas materiales Vs. Éticas formales. (1-2)</a:t>
            </a:r>
          </a:p>
          <a:p>
            <a:pPr lvl="1"/>
            <a:r>
              <a:rPr lang="es-ES" dirty="0" smtClean="0"/>
              <a:t>Tipos de acción: Por deber, conformes al deber, contrarias al deber. (2)</a:t>
            </a:r>
          </a:p>
          <a:p>
            <a:pPr lvl="1"/>
            <a:r>
              <a:rPr lang="es-ES" dirty="0" smtClean="0"/>
              <a:t>Imperativos Hipotéticos Vs. Imperativos Categóricos. (2)</a:t>
            </a:r>
          </a:p>
          <a:p>
            <a:pPr lvl="1"/>
            <a:r>
              <a:rPr lang="es-ES" dirty="0" smtClean="0"/>
              <a:t>Libertad, Alma, Dios: Postulados de la Razón Práctica. (2)</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pPr algn="ctr"/>
            <a:r>
              <a:rPr lang="es-ES" dirty="0" smtClean="0"/>
              <a:t>IMMANUEL KANT</a:t>
            </a:r>
            <a:br>
              <a:rPr lang="es-ES" dirty="0" smtClean="0"/>
            </a:br>
            <a:r>
              <a:rPr lang="es-ES" dirty="0" smtClean="0"/>
              <a:t> </a:t>
            </a:r>
            <a:r>
              <a:rPr lang="es-ES" dirty="0" smtClean="0">
                <a:solidFill>
                  <a:schemeClr val="tx1"/>
                </a:solidFill>
              </a:rPr>
              <a:t>(1724-1804 d.C.)</a:t>
            </a:r>
            <a:endParaRPr lang="es-ES" dirty="0">
              <a:solidFill>
                <a:schemeClr val="tx1"/>
              </a:solidFill>
            </a:endParaRPr>
          </a:p>
        </p:txBody>
      </p:sp>
      <p:pic>
        <p:nvPicPr>
          <p:cNvPr id="6" name="5 Marcador de contenido" descr="kANT.jpg"/>
          <p:cNvPicPr>
            <a:picLocks noGrp="1" noChangeAspect="1"/>
          </p:cNvPicPr>
          <p:nvPr>
            <p:ph idx="1"/>
          </p:nvPr>
        </p:nvPicPr>
        <p:blipFill>
          <a:blip r:embed="rId2"/>
          <a:stretch>
            <a:fillRect/>
          </a:stretch>
        </p:blipFill>
        <p:spPr>
          <a:xfrm>
            <a:off x="3474720" y="2553971"/>
            <a:ext cx="5334000" cy="4000500"/>
          </a:xfrm>
        </p:spPr>
      </p:pic>
    </p:spTree>
    <p:extLst>
      <p:ext uri="{BB962C8B-B14F-4D97-AF65-F5344CB8AC3E}">
        <p14:creationId xmlns:p14="http://schemas.microsoft.com/office/powerpoint/2010/main" val="2638440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98645"/>
            <a:ext cx="10058400" cy="1609344"/>
          </a:xfrm>
        </p:spPr>
        <p:txBody>
          <a:bodyPr/>
          <a:lstStyle/>
          <a:p>
            <a:pPr algn="ctr"/>
            <a:r>
              <a:rPr lang="es-ES" dirty="0" smtClean="0"/>
              <a:t>VIDA</a:t>
            </a:r>
            <a:endParaRPr lang="es-ES" dirty="0"/>
          </a:p>
        </p:txBody>
      </p:sp>
      <p:sp>
        <p:nvSpPr>
          <p:cNvPr id="3" name="Marcador de contenido 2"/>
          <p:cNvSpPr>
            <a:spLocks noGrp="1"/>
          </p:cNvSpPr>
          <p:nvPr>
            <p:ph idx="1"/>
          </p:nvPr>
        </p:nvSpPr>
        <p:spPr>
          <a:xfrm>
            <a:off x="443345" y="1357745"/>
            <a:ext cx="11208328" cy="5361710"/>
          </a:xfrm>
        </p:spPr>
        <p:txBody>
          <a:bodyPr>
            <a:normAutofit/>
          </a:bodyPr>
          <a:lstStyle/>
          <a:p>
            <a:r>
              <a:rPr lang="es-ES" dirty="0" smtClean="0"/>
              <a:t>Nace en </a:t>
            </a:r>
            <a:r>
              <a:rPr lang="es-ES" b="1" dirty="0" err="1" smtClean="0">
                <a:solidFill>
                  <a:srgbClr val="FF0000"/>
                </a:solidFill>
              </a:rPr>
              <a:t>Königsberg</a:t>
            </a:r>
            <a:r>
              <a:rPr lang="es-ES" b="1" dirty="0" smtClean="0"/>
              <a:t> </a:t>
            </a:r>
            <a:r>
              <a:rPr lang="es-ES" dirty="0" smtClean="0"/>
              <a:t>(Prusia) en </a:t>
            </a:r>
            <a:r>
              <a:rPr lang="es-ES" b="1" dirty="0" smtClean="0">
                <a:solidFill>
                  <a:srgbClr val="FF0000"/>
                </a:solidFill>
              </a:rPr>
              <a:t>1724</a:t>
            </a:r>
            <a:r>
              <a:rPr lang="es-ES" b="1" dirty="0" smtClean="0"/>
              <a:t>.</a:t>
            </a:r>
          </a:p>
          <a:p>
            <a:r>
              <a:rPr lang="es-ES" dirty="0" smtClean="0"/>
              <a:t>Kant </a:t>
            </a:r>
            <a:r>
              <a:rPr lang="es-ES" dirty="0"/>
              <a:t>era de </a:t>
            </a:r>
            <a:r>
              <a:rPr lang="es-ES" b="1" dirty="0"/>
              <a:t>complexión enfermiza y de menos que mediana estatura</a:t>
            </a:r>
            <a:r>
              <a:rPr lang="es-ES" dirty="0"/>
              <a:t>. Su pecho estaba hundido, como puede verse en algunos de los retratos que de él se </a:t>
            </a:r>
            <a:r>
              <a:rPr lang="es-ES" dirty="0" smtClean="0"/>
              <a:t>conservan     </a:t>
            </a:r>
            <a:r>
              <a:rPr lang="es-ES" b="1" dirty="0" smtClean="0"/>
              <a:t> </a:t>
            </a:r>
            <a:r>
              <a:rPr lang="es-ES" b="1" dirty="0"/>
              <a:t>La regularidad y la sencillez </a:t>
            </a:r>
            <a:r>
              <a:rPr lang="es-ES" dirty="0"/>
              <a:t>de su vida sostuvieron aquel organismo enfermizo y previnieron una grave enfermedad</a:t>
            </a:r>
            <a:r>
              <a:rPr lang="es-ES" dirty="0" smtClean="0"/>
              <a:t>.</a:t>
            </a:r>
          </a:p>
          <a:p>
            <a:r>
              <a:rPr lang="es-ES" dirty="0" smtClean="0"/>
              <a:t>Hombre </a:t>
            </a:r>
            <a:r>
              <a:rPr lang="es-ES" b="1" dirty="0" smtClean="0">
                <a:solidFill>
                  <a:srgbClr val="00B050"/>
                </a:solidFill>
              </a:rPr>
              <a:t>metódico</a:t>
            </a:r>
            <a:r>
              <a:rPr lang="es-ES" dirty="0" smtClean="0"/>
              <a:t>, se decía (en broma) que sus paseos servían a sus vecinos para poner en hora el reloj (pues siempre salía a las 5 en punto), y que solo la lectura del </a:t>
            </a:r>
            <a:r>
              <a:rPr lang="es-ES" i="1" dirty="0" smtClean="0"/>
              <a:t>Emilio</a:t>
            </a:r>
            <a:r>
              <a:rPr lang="es-ES" dirty="0" smtClean="0"/>
              <a:t> de Rousseau consiguieron posponer estos paseos. </a:t>
            </a:r>
          </a:p>
          <a:p>
            <a:r>
              <a:rPr lang="es-ES" dirty="0" smtClean="0"/>
              <a:t>Su </a:t>
            </a:r>
            <a:r>
              <a:rPr lang="es-ES" b="1" dirty="0" smtClean="0">
                <a:solidFill>
                  <a:srgbClr val="00B050"/>
                </a:solidFill>
              </a:rPr>
              <a:t>imaginación</a:t>
            </a:r>
            <a:r>
              <a:rPr lang="es-ES" dirty="0" smtClean="0"/>
              <a:t> y </a:t>
            </a:r>
            <a:r>
              <a:rPr lang="es-ES" b="1" dirty="0" smtClean="0">
                <a:solidFill>
                  <a:srgbClr val="00B050"/>
                </a:solidFill>
              </a:rPr>
              <a:t>memoria</a:t>
            </a:r>
            <a:r>
              <a:rPr lang="es-ES" dirty="0" smtClean="0"/>
              <a:t> eran espectaculares. </a:t>
            </a:r>
          </a:p>
          <a:p>
            <a:r>
              <a:rPr lang="es-ES" dirty="0" smtClean="0"/>
              <a:t>Pasó toda su vida en su ciudad natal, primero como estudiante, y luego como profesor de Universidad.</a:t>
            </a:r>
          </a:p>
          <a:p>
            <a:r>
              <a:rPr lang="es-ES" dirty="0" smtClean="0"/>
              <a:t>Kant se </a:t>
            </a:r>
            <a:r>
              <a:rPr lang="es-ES" b="1" dirty="0" smtClean="0"/>
              <a:t>educó en los </a:t>
            </a:r>
            <a:r>
              <a:rPr lang="es-ES" b="1" dirty="0" smtClean="0">
                <a:solidFill>
                  <a:srgbClr val="00B050"/>
                </a:solidFill>
              </a:rPr>
              <a:t>postulados racionalistas </a:t>
            </a:r>
            <a:r>
              <a:rPr lang="es-ES" dirty="0" smtClean="0"/>
              <a:t>vigentes en las universidades europeas. </a:t>
            </a:r>
          </a:p>
          <a:p>
            <a:r>
              <a:rPr lang="es-ES" dirty="0" smtClean="0"/>
              <a:t>Sin embargo, la lectura del filósofo escocés David </a:t>
            </a:r>
            <a:r>
              <a:rPr lang="es-ES" b="1" dirty="0" err="1" smtClean="0">
                <a:solidFill>
                  <a:srgbClr val="00B050"/>
                </a:solidFill>
              </a:rPr>
              <a:t>Hume</a:t>
            </a:r>
            <a:r>
              <a:rPr lang="es-ES" dirty="0" smtClean="0"/>
              <a:t> le hizo </a:t>
            </a:r>
            <a:r>
              <a:rPr lang="es-ES" b="1" dirty="0" smtClean="0"/>
              <a:t>abandonar algunos de los postulados del racionalismo.</a:t>
            </a:r>
            <a:r>
              <a:rPr lang="es-ES" dirty="0" smtClean="0"/>
              <a:t> </a:t>
            </a:r>
            <a:r>
              <a:rPr lang="es-ES" b="1" dirty="0" err="1" smtClean="0"/>
              <a:t>Hume</a:t>
            </a:r>
            <a:r>
              <a:rPr lang="es-ES" b="1" dirty="0" smtClean="0"/>
              <a:t> le “despertó” de su sueño dogmático.</a:t>
            </a:r>
          </a:p>
          <a:p>
            <a:r>
              <a:rPr lang="es-ES" dirty="0" smtClean="0"/>
              <a:t>Kant murió en</a:t>
            </a:r>
            <a:r>
              <a:rPr lang="es-ES" b="1" dirty="0" smtClean="0"/>
              <a:t> </a:t>
            </a:r>
            <a:r>
              <a:rPr lang="es-ES" b="1" dirty="0" err="1" smtClean="0"/>
              <a:t>Königsberg</a:t>
            </a:r>
            <a:r>
              <a:rPr lang="es-ES" b="1" dirty="0" smtClean="0"/>
              <a:t> </a:t>
            </a:r>
            <a:r>
              <a:rPr lang="es-ES" dirty="0" smtClean="0"/>
              <a:t>en </a:t>
            </a:r>
            <a:r>
              <a:rPr lang="es-ES" b="1" dirty="0" smtClean="0">
                <a:solidFill>
                  <a:srgbClr val="FF0000"/>
                </a:solidFill>
              </a:rPr>
              <a:t>1804</a:t>
            </a:r>
            <a:r>
              <a:rPr lang="es-ES" b="1" dirty="0" smtClean="0"/>
              <a:t>.</a:t>
            </a:r>
          </a:p>
        </p:txBody>
      </p:sp>
      <p:pic>
        <p:nvPicPr>
          <p:cNvPr id="4" name="Imagen 3"/>
          <p:cNvPicPr>
            <a:picLocks noChangeAspect="1"/>
          </p:cNvPicPr>
          <p:nvPr/>
        </p:nvPicPr>
        <p:blipFill>
          <a:blip r:embed="rId2"/>
          <a:stretch>
            <a:fillRect/>
          </a:stretch>
        </p:blipFill>
        <p:spPr>
          <a:xfrm>
            <a:off x="9347922" y="98645"/>
            <a:ext cx="1166628" cy="1684436"/>
          </a:xfrm>
          <a:prstGeom prst="rect">
            <a:avLst/>
          </a:prstGeom>
        </p:spPr>
      </p:pic>
      <p:cxnSp>
        <p:nvCxnSpPr>
          <p:cNvPr id="6" name="Conector recto de flecha 5"/>
          <p:cNvCxnSpPr/>
          <p:nvPr/>
        </p:nvCxnSpPr>
        <p:spPr>
          <a:xfrm>
            <a:off x="9861963" y="2286000"/>
            <a:ext cx="318654"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53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5696" y="0"/>
            <a:ext cx="10512552" cy="1274895"/>
          </a:xfrm>
        </p:spPr>
        <p:txBody>
          <a:bodyPr/>
          <a:lstStyle/>
          <a:p>
            <a:r>
              <a:rPr lang="es-ES" dirty="0" smtClean="0"/>
              <a:t>Sobre la vida de </a:t>
            </a:r>
            <a:r>
              <a:rPr lang="es-ES" dirty="0" err="1" smtClean="0"/>
              <a:t>kant</a:t>
            </a:r>
            <a:endParaRPr lang="es-ES" dirty="0"/>
          </a:p>
        </p:txBody>
      </p:sp>
      <p:sp>
        <p:nvSpPr>
          <p:cNvPr id="3" name="Marcador de contenido 2"/>
          <p:cNvSpPr>
            <a:spLocks noGrp="1"/>
          </p:cNvSpPr>
          <p:nvPr>
            <p:ph idx="1"/>
          </p:nvPr>
        </p:nvSpPr>
        <p:spPr>
          <a:xfrm>
            <a:off x="615696" y="1274895"/>
            <a:ext cx="10661904" cy="5430705"/>
          </a:xfrm>
        </p:spPr>
        <p:txBody>
          <a:bodyPr>
            <a:normAutofit lnSpcReduction="10000"/>
          </a:bodyPr>
          <a:lstStyle/>
          <a:p>
            <a:pPr marL="0" indent="0">
              <a:buNone/>
            </a:pPr>
            <a:r>
              <a:rPr lang="es-ES" sz="2500" dirty="0" smtClean="0"/>
              <a:t> </a:t>
            </a:r>
            <a:r>
              <a:rPr lang="es-ES" sz="2500" dirty="0"/>
              <a:t>"En 1783 compró una casa, que habitó hasta su muerte y que desapareció el año 1893. Poco después habilitó un local, donde al mediodía solía ser diariamente visitado por algunos convidados, cinco a lo sumo. </a:t>
            </a:r>
            <a:r>
              <a:rPr lang="es-ES" sz="2500" b="1" dirty="0"/>
              <a:t>Los días se deslizaban desde entonces con la mayor regularidad</a:t>
            </a:r>
            <a:r>
              <a:rPr lang="es-ES" sz="2500" dirty="0"/>
              <a:t>: se levantaba a las cinco de la mañana, daba sus lecciones de siete a nueve o de ocho a diez y hasta la una hacía sus trabajos más serios. Gustaba pasar entretenido dos o tres horas de sobremesa. </a:t>
            </a:r>
            <a:r>
              <a:rPr lang="es-ES" sz="2500" b="1" dirty="0"/>
              <a:t>Después daba su paseo diario, con tal puntualidad, que servía a los vecinos para poner en hora sus relojes</a:t>
            </a:r>
            <a:r>
              <a:rPr lang="es-ES" sz="2500" dirty="0"/>
              <a:t>. A última hora se dedicaba a la meditación y a lecturas amenas. A las diez se acostaba. Le molestaban las interrupciones de esta distribución del tiempo, aunque fueran inevitables. Las vacaciones, que hubieran podido modificar este sencillo plan de vida, eran entonces muy cortas: no viajaba. Desde los tiempos en que se había dedicado a la enseñanza privada, jamás salió de los estrechos términos de su ciudad natal</a:t>
            </a:r>
            <a:r>
              <a:rPr lang="es-ES" sz="2500" dirty="0" smtClean="0"/>
              <a:t>".</a:t>
            </a:r>
          </a:p>
          <a:p>
            <a:pPr marL="0" indent="0">
              <a:buNone/>
            </a:pPr>
            <a:endParaRPr lang="es-ES" sz="2500" dirty="0"/>
          </a:p>
          <a:p>
            <a:pPr marL="274320" lvl="1" indent="0" algn="r">
              <a:buNone/>
            </a:pPr>
            <a:r>
              <a:rPr lang="es-ES" dirty="0"/>
              <a:t>(O. </a:t>
            </a:r>
            <a:r>
              <a:rPr lang="es-ES" dirty="0" err="1"/>
              <a:t>Külpe</a:t>
            </a:r>
            <a:r>
              <a:rPr lang="es-ES" dirty="0"/>
              <a:t>, "Kant", ed. Labor, Barcelona, 1925)</a:t>
            </a:r>
          </a:p>
        </p:txBody>
      </p:sp>
    </p:spTree>
    <p:extLst>
      <p:ext uri="{BB962C8B-B14F-4D97-AF65-F5344CB8AC3E}">
        <p14:creationId xmlns:p14="http://schemas.microsoft.com/office/powerpoint/2010/main" val="364305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360152" cy="1067077"/>
          </a:xfrm>
        </p:spPr>
        <p:txBody>
          <a:bodyPr/>
          <a:lstStyle/>
          <a:p>
            <a:r>
              <a:rPr lang="es-ES" dirty="0" smtClean="0"/>
              <a:t>La censura a </a:t>
            </a:r>
            <a:r>
              <a:rPr lang="es-ES" dirty="0" err="1" smtClean="0"/>
              <a:t>kant</a:t>
            </a:r>
            <a:endParaRPr lang="es-ES" dirty="0"/>
          </a:p>
        </p:txBody>
      </p:sp>
      <p:sp>
        <p:nvSpPr>
          <p:cNvPr id="3" name="Marcador de contenido 2"/>
          <p:cNvSpPr>
            <a:spLocks noGrp="1"/>
          </p:cNvSpPr>
          <p:nvPr>
            <p:ph idx="1"/>
          </p:nvPr>
        </p:nvSpPr>
        <p:spPr>
          <a:xfrm>
            <a:off x="720437" y="1288473"/>
            <a:ext cx="10709564" cy="5389417"/>
          </a:xfrm>
        </p:spPr>
        <p:txBody>
          <a:bodyPr>
            <a:normAutofit/>
          </a:bodyPr>
          <a:lstStyle/>
          <a:p>
            <a:r>
              <a:rPr lang="es-ES" dirty="0"/>
              <a:t>"La vida retirada y laboriosa de Kant sufrió una ruda perturbación a consecuencia de un </a:t>
            </a:r>
            <a:r>
              <a:rPr lang="es-ES" b="1" dirty="0">
                <a:solidFill>
                  <a:srgbClr val="00B050"/>
                </a:solidFill>
              </a:rPr>
              <a:t>conflicto con el Gobierno</a:t>
            </a:r>
            <a:r>
              <a:rPr lang="es-ES" dirty="0"/>
              <a:t>. En octubre de 1794 recibió Kant una orden, refrendada por el </a:t>
            </a:r>
            <a:r>
              <a:rPr lang="es-ES" b="1" dirty="0"/>
              <a:t>ministro </a:t>
            </a:r>
            <a:r>
              <a:rPr lang="es-ES" b="1" dirty="0" err="1">
                <a:solidFill>
                  <a:srgbClr val="00B050"/>
                </a:solidFill>
              </a:rPr>
              <a:t>Wöllner</a:t>
            </a:r>
            <a:r>
              <a:rPr lang="es-ES" dirty="0"/>
              <a:t>. En ella se decía "</a:t>
            </a:r>
            <a:r>
              <a:rPr lang="es-ES" b="1" dirty="0"/>
              <a:t>La más alta personalidad del Estado ha visto, desde hace mucho tiempo, con gran desagrado, el mal uso que hacéis de vuestra filosofía, desfigurando y menospreciando algunas doctrinas fundamentales de las Sagradas Escrituras y del Cristianismo, como lo habéis hecho principalmente en vuestra obra </a:t>
            </a:r>
            <a:r>
              <a:rPr lang="es-ES" b="1" dirty="0" err="1"/>
              <a:t>Religion</a:t>
            </a:r>
            <a:r>
              <a:rPr lang="es-ES" b="1" dirty="0"/>
              <a:t> </a:t>
            </a:r>
            <a:r>
              <a:rPr lang="es-ES" b="1" dirty="0" err="1"/>
              <a:t>innerhalb</a:t>
            </a:r>
            <a:r>
              <a:rPr lang="es-ES" b="1" dirty="0"/>
              <a:t> </a:t>
            </a:r>
            <a:r>
              <a:rPr lang="es-ES" b="1" dirty="0" err="1"/>
              <a:t>er</a:t>
            </a:r>
            <a:r>
              <a:rPr lang="es-ES" b="1" dirty="0"/>
              <a:t> </a:t>
            </a:r>
            <a:r>
              <a:rPr lang="es-ES" b="1" dirty="0" err="1"/>
              <a:t>Grenzen</a:t>
            </a:r>
            <a:r>
              <a:rPr lang="es-ES" b="1" dirty="0"/>
              <a:t> der </a:t>
            </a:r>
            <a:r>
              <a:rPr lang="es-ES" b="1" dirty="0" err="1"/>
              <a:t>blossen</a:t>
            </a:r>
            <a:r>
              <a:rPr lang="es-ES" b="1" dirty="0"/>
              <a:t> </a:t>
            </a:r>
            <a:r>
              <a:rPr lang="es-ES" b="1" dirty="0" err="1"/>
              <a:t>Vernunft</a:t>
            </a:r>
            <a:r>
              <a:rPr lang="es-ES" b="1" dirty="0"/>
              <a:t> ("</a:t>
            </a:r>
            <a:r>
              <a:rPr lang="es-ES" b="1" u="sng" dirty="0"/>
              <a:t>La Religión en los límites de la razón pura</a:t>
            </a:r>
            <a:r>
              <a:rPr lang="es-ES" b="1" dirty="0"/>
              <a:t>"), y en otros folletos. No dudamos que vos mismo comprenderéis que de este modo procedéis impunemente contra vuestro deber, como maestro de la juventud, y contra nuestros paternales deseos. Apelamos al testimonio de vuestra conciencia y esperamos que en adelante evitaréis nuestro desagrado, y que, en cumplimiento de vuestro deber, pondréis vuestro prestigio y vuestros talentos al servicio de los altos intereses de la patria, como es nuestro paternal deseo. En caso contrario, nos veríamos precisados inevitablemente a adoptar medidas desagradables</a:t>
            </a:r>
            <a:r>
              <a:rPr lang="es-ES" dirty="0"/>
              <a:t>".</a:t>
            </a:r>
            <a:r>
              <a:rPr lang="es-ES" b="1" dirty="0">
                <a:solidFill>
                  <a:srgbClr val="00B050"/>
                </a:solidFill>
              </a:rPr>
              <a:t> Todos los profesores y docentes de Filosofía y de Teología de la Universidad de </a:t>
            </a:r>
            <a:r>
              <a:rPr lang="es-ES" b="1" dirty="0" err="1">
                <a:solidFill>
                  <a:srgbClr val="00B050"/>
                </a:solidFill>
              </a:rPr>
              <a:t>Königsberg</a:t>
            </a:r>
            <a:r>
              <a:rPr lang="es-ES" b="1" dirty="0">
                <a:solidFill>
                  <a:srgbClr val="00B050"/>
                </a:solidFill>
              </a:rPr>
              <a:t> tuvieron que firmar, además, una declaración, según la cual, se abstendrían de dar lecciones sobre la doctrina religiosa de Kant.</a:t>
            </a:r>
          </a:p>
        </p:txBody>
      </p:sp>
    </p:spTree>
    <p:extLst>
      <p:ext uri="{BB962C8B-B14F-4D97-AF65-F5344CB8AC3E}">
        <p14:creationId xmlns:p14="http://schemas.microsoft.com/office/powerpoint/2010/main" val="4114788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Obra </a:t>
            </a:r>
            <a:endParaRPr lang="es-ES" dirty="0"/>
          </a:p>
        </p:txBody>
      </p:sp>
      <p:sp>
        <p:nvSpPr>
          <p:cNvPr id="3" name="Marcador de contenido 2"/>
          <p:cNvSpPr>
            <a:spLocks noGrp="1"/>
          </p:cNvSpPr>
          <p:nvPr>
            <p:ph idx="1"/>
          </p:nvPr>
        </p:nvSpPr>
        <p:spPr>
          <a:xfrm>
            <a:off x="1069848" y="1539240"/>
            <a:ext cx="10058400" cy="4953000"/>
          </a:xfrm>
        </p:spPr>
        <p:txBody>
          <a:bodyPr>
            <a:normAutofit fontScale="85000" lnSpcReduction="20000"/>
          </a:bodyPr>
          <a:lstStyle/>
          <a:p>
            <a:pPr>
              <a:buNone/>
            </a:pPr>
            <a:endParaRPr lang="es-ES" sz="2400" b="1" i="1" dirty="0" smtClean="0">
              <a:solidFill>
                <a:srgbClr val="FF0000"/>
              </a:solidFill>
            </a:endParaRPr>
          </a:p>
          <a:p>
            <a:r>
              <a:rPr lang="es-ES" sz="2400" b="1" i="1" dirty="0" smtClean="0">
                <a:solidFill>
                  <a:srgbClr val="FF0000"/>
                </a:solidFill>
              </a:rPr>
              <a:t>1781-87: Crítica de la Razón Pura: </a:t>
            </a:r>
            <a:r>
              <a:rPr lang="es-ES" sz="2400" b="1" dirty="0" smtClean="0"/>
              <a:t>En la que aborda el problema de los </a:t>
            </a:r>
            <a:r>
              <a:rPr lang="es-ES" sz="2400" b="1" dirty="0" smtClean="0">
                <a:solidFill>
                  <a:srgbClr val="00B050"/>
                </a:solidFill>
              </a:rPr>
              <a:t>límites y el alcance del conocimiento humano</a:t>
            </a:r>
            <a:r>
              <a:rPr lang="es-ES" sz="2400" b="1" dirty="0" smtClean="0"/>
              <a:t>, así como la posibilidad de </a:t>
            </a:r>
            <a:r>
              <a:rPr lang="es-ES" sz="2400" b="1" dirty="0" err="1" smtClean="0"/>
              <a:t>de</a:t>
            </a:r>
            <a:r>
              <a:rPr lang="es-ES" sz="2400" b="1" dirty="0" smtClean="0"/>
              <a:t> las ciencias empíricas y de la </a:t>
            </a:r>
            <a:r>
              <a:rPr lang="es-ES" sz="2400" b="1" dirty="0" smtClean="0">
                <a:solidFill>
                  <a:srgbClr val="00B050"/>
                </a:solidFill>
              </a:rPr>
              <a:t>Metafísica.</a:t>
            </a:r>
          </a:p>
          <a:p>
            <a:endParaRPr lang="es-ES" sz="2100" b="1" dirty="0" smtClean="0"/>
          </a:p>
          <a:p>
            <a:r>
              <a:rPr lang="es-ES" sz="2300" b="1" i="1" dirty="0" smtClean="0">
                <a:solidFill>
                  <a:srgbClr val="00B050"/>
                </a:solidFill>
              </a:rPr>
              <a:t>1785:  Fundamentación de la Metafísica de las Costumbres: </a:t>
            </a:r>
            <a:r>
              <a:rPr lang="es-ES" sz="2300" b="1" dirty="0" smtClean="0"/>
              <a:t>En la que se explican los principales </a:t>
            </a:r>
            <a:r>
              <a:rPr lang="es-ES" sz="2300" b="1" dirty="0" smtClean="0">
                <a:solidFill>
                  <a:srgbClr val="00B050"/>
                </a:solidFill>
              </a:rPr>
              <a:t>argumentos a favor de una ética del deber.</a:t>
            </a:r>
          </a:p>
          <a:p>
            <a:endParaRPr lang="es-ES" sz="2100" b="1" i="1" dirty="0" smtClean="0"/>
          </a:p>
          <a:p>
            <a:r>
              <a:rPr lang="es-ES" sz="2400" b="1" i="1" dirty="0" smtClean="0">
                <a:solidFill>
                  <a:srgbClr val="00B050"/>
                </a:solidFill>
              </a:rPr>
              <a:t>1788:  Crítica de la Razón Práctica: </a:t>
            </a:r>
            <a:r>
              <a:rPr lang="es-ES" sz="2200" b="1" dirty="0" smtClean="0"/>
              <a:t>En la que se plantea una </a:t>
            </a:r>
            <a:r>
              <a:rPr lang="es-ES" sz="2200" b="1" dirty="0" smtClean="0">
                <a:solidFill>
                  <a:srgbClr val="00B050"/>
                </a:solidFill>
              </a:rPr>
              <a:t>ética del deber de carácter racional y universal</a:t>
            </a:r>
            <a:r>
              <a:rPr lang="es-ES" sz="2200" b="1" dirty="0" smtClean="0"/>
              <a:t> opuesta al </a:t>
            </a:r>
            <a:r>
              <a:rPr lang="es-ES" sz="2200" b="1" dirty="0" err="1" smtClean="0"/>
              <a:t>emotivismo</a:t>
            </a:r>
            <a:r>
              <a:rPr lang="es-ES" sz="2200" b="1" dirty="0" smtClean="0"/>
              <a:t> moral de </a:t>
            </a:r>
            <a:r>
              <a:rPr lang="es-ES" sz="2200" b="1" dirty="0" err="1" smtClean="0"/>
              <a:t>Hume</a:t>
            </a:r>
            <a:r>
              <a:rPr lang="es-ES" sz="2200" b="1" dirty="0" smtClean="0"/>
              <a:t>.</a:t>
            </a:r>
          </a:p>
          <a:p>
            <a:endParaRPr lang="es-ES" sz="2200" b="1" dirty="0" smtClean="0">
              <a:solidFill>
                <a:srgbClr val="FF0000"/>
              </a:solidFill>
            </a:endParaRPr>
          </a:p>
          <a:p>
            <a:r>
              <a:rPr lang="es-ES" sz="2400" b="1" i="1" dirty="0" smtClean="0">
                <a:solidFill>
                  <a:srgbClr val="FF0000"/>
                </a:solidFill>
              </a:rPr>
              <a:t> </a:t>
            </a:r>
            <a:r>
              <a:rPr lang="es-ES" sz="2400" b="1" i="1" dirty="0" smtClean="0">
                <a:solidFill>
                  <a:srgbClr val="00B050"/>
                </a:solidFill>
              </a:rPr>
              <a:t>1790: Crítica del Juicio: </a:t>
            </a:r>
            <a:r>
              <a:rPr lang="es-ES" sz="2200" b="1" dirty="0" smtClean="0"/>
              <a:t>En la que desarrolla el fundamento de nuestros</a:t>
            </a:r>
            <a:r>
              <a:rPr lang="es-ES" sz="2200" b="1" dirty="0" smtClean="0">
                <a:solidFill>
                  <a:srgbClr val="00B050"/>
                </a:solidFill>
              </a:rPr>
              <a:t> juicios estéticos</a:t>
            </a:r>
            <a:r>
              <a:rPr lang="es-ES" sz="2200" b="1" dirty="0" smtClean="0"/>
              <a:t> (sobre lo “bello”)</a:t>
            </a:r>
            <a:endParaRPr lang="es-ES" sz="2200" b="1" dirty="0" smtClean="0">
              <a:solidFill>
                <a:srgbClr val="FF0000"/>
              </a:solidFill>
            </a:endParaRPr>
          </a:p>
          <a:p>
            <a:endParaRPr lang="es-ES" sz="2200" b="1" dirty="0" smtClean="0">
              <a:solidFill>
                <a:srgbClr val="00B050"/>
              </a:solidFill>
            </a:endParaRPr>
          </a:p>
          <a:p>
            <a:r>
              <a:rPr lang="es-ES" sz="2400" b="1" i="1" dirty="0" smtClean="0">
                <a:solidFill>
                  <a:srgbClr val="00B050"/>
                </a:solidFill>
              </a:rPr>
              <a:t>1795: La Paz Perpetua: </a:t>
            </a:r>
            <a:r>
              <a:rPr lang="es-ES" sz="2200" b="1" dirty="0" smtClean="0"/>
              <a:t>En la que Kant expone gran parte de sus </a:t>
            </a:r>
            <a:r>
              <a:rPr lang="es-ES" sz="2200" b="1" dirty="0" smtClean="0">
                <a:solidFill>
                  <a:srgbClr val="00B050"/>
                </a:solidFill>
              </a:rPr>
              <a:t>opiniones políticas republicanas y </a:t>
            </a:r>
            <a:r>
              <a:rPr lang="es-ES" sz="2200" b="1" dirty="0" err="1" smtClean="0">
                <a:solidFill>
                  <a:srgbClr val="00B050"/>
                </a:solidFill>
              </a:rPr>
              <a:t>antiabsolutistas</a:t>
            </a:r>
            <a:r>
              <a:rPr lang="es-ES" sz="2200" b="1" dirty="0" smtClean="0">
                <a:solidFill>
                  <a:srgbClr val="00B050"/>
                </a:solidFill>
              </a:rPr>
              <a:t>.</a:t>
            </a:r>
          </a:p>
          <a:p>
            <a:pPr>
              <a:buNone/>
            </a:pPr>
            <a:endParaRPr lang="es-ES" sz="2400" b="1" i="1" dirty="0" smtClean="0">
              <a:solidFill>
                <a:srgbClr val="FF0000"/>
              </a:solidFill>
            </a:endParaRPr>
          </a:p>
        </p:txBody>
      </p:sp>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6202</TotalTime>
  <Words>4524</Words>
  <Application>Microsoft Office PowerPoint</Application>
  <PresentationFormat>Panorámica</PresentationFormat>
  <Paragraphs>235</Paragraphs>
  <Slides>38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Rockwell</vt:lpstr>
      <vt:lpstr>Rockwell Condensed</vt:lpstr>
      <vt:lpstr>Wingdings</vt:lpstr>
      <vt:lpstr>Tipo de madera</vt:lpstr>
      <vt:lpstr>Presentación de PowerPoint</vt:lpstr>
      <vt:lpstr>Texto 1 – Exposición y relación entre ideas</vt:lpstr>
      <vt:lpstr>Texto 2</vt:lpstr>
      <vt:lpstr>Búsqueda de información:  Immanuel kant</vt:lpstr>
      <vt:lpstr>IMMANUEL KANT  (1724-1804 d.C.)</vt:lpstr>
      <vt:lpstr>VIDA</vt:lpstr>
      <vt:lpstr>Sobre la vida de kant</vt:lpstr>
      <vt:lpstr>La censura a kant</vt:lpstr>
      <vt:lpstr>Obra </vt:lpstr>
      <vt:lpstr>Presentación de PowerPoint</vt:lpstr>
      <vt:lpstr>Objetivos kantianos:</vt:lpstr>
      <vt:lpstr>Influencias que recibió kant:</vt:lpstr>
      <vt:lpstr>Influencias que recibió kant:</vt:lpstr>
      <vt:lpstr>Influencias que recibió kant (II):</vt:lpstr>
      <vt:lpstr>Kant: el objeto de la filosofía en tres grandes preguntas.</vt:lpstr>
      <vt:lpstr>Kant: el objeto de la filosofía</vt:lpstr>
      <vt:lpstr>A) El problema del conocimiento (I)</vt:lpstr>
      <vt:lpstr>A) El problema del conocimiento (II)</vt:lpstr>
      <vt:lpstr>A) El problema del conocimiento (III)</vt:lpstr>
      <vt:lpstr>A) El problema del conocimiento (Iv)</vt:lpstr>
      <vt:lpstr>A) El problema del conocimiento (v)</vt:lpstr>
      <vt:lpstr>A) El problema del conocimiento (vI)</vt:lpstr>
      <vt:lpstr>A) El problema del conocimiento (vII)</vt:lpstr>
      <vt:lpstr>A) El problema del conocimiento (vIIi)</vt:lpstr>
      <vt:lpstr>A) El problema del conocimiento (IX)</vt:lpstr>
      <vt:lpstr>A) El problema del conocimiento (x)</vt:lpstr>
      <vt:lpstr>Presentación de PowerPoint</vt:lpstr>
      <vt:lpstr>Presentación de PowerPoint</vt:lpstr>
      <vt:lpstr>Presentación de PowerPoint</vt:lpstr>
      <vt:lpstr>Presentación de PowerPoint</vt:lpstr>
      <vt:lpstr>B) El problema DE LA ética/morAL (I)</vt:lpstr>
      <vt:lpstr>B) El problema de la ÉTICA (ii)</vt:lpstr>
      <vt:lpstr>B) El problema de la ÉTICA (iii)</vt:lpstr>
      <vt:lpstr>B) El problema de la ÉTICA (iv)</vt:lpstr>
      <vt:lpstr>Presentación de PowerPoint</vt:lpstr>
      <vt:lpstr>Ética </vt:lpstr>
      <vt:lpstr>C) El problema de la POLÍTICA (i)</vt:lpstr>
      <vt:lpstr>C) El problema de la POLÍTICA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 de Oya</cp:lastModifiedBy>
  <cp:revision>365</cp:revision>
  <dcterms:created xsi:type="dcterms:W3CDTF">2015-09-04T02:56:26Z</dcterms:created>
  <dcterms:modified xsi:type="dcterms:W3CDTF">2021-02-09T12:21:08Z</dcterms:modified>
</cp:coreProperties>
</file>