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6" r:id="rId4"/>
    <p:sldId id="300" r:id="rId5"/>
    <p:sldId id="305" r:id="rId6"/>
    <p:sldId id="261" r:id="rId7"/>
    <p:sldId id="262" r:id="rId8"/>
    <p:sldId id="263" r:id="rId9"/>
    <p:sldId id="304" r:id="rId10"/>
    <p:sldId id="268" r:id="rId11"/>
    <p:sldId id="308" r:id="rId12"/>
    <p:sldId id="269" r:id="rId13"/>
    <p:sldId id="273" r:id="rId14"/>
    <p:sldId id="270" r:id="rId15"/>
    <p:sldId id="310" r:id="rId16"/>
    <p:sldId id="271" r:id="rId17"/>
    <p:sldId id="272" r:id="rId18"/>
    <p:sldId id="301" r:id="rId19"/>
    <p:sldId id="291" r:id="rId20"/>
    <p:sldId id="293" r:id="rId21"/>
    <p:sldId id="292" r:id="rId22"/>
    <p:sldId id="290" r:id="rId23"/>
    <p:sldId id="275" r:id="rId24"/>
    <p:sldId id="294" r:id="rId25"/>
    <p:sldId id="309" r:id="rId26"/>
    <p:sldId id="312" r:id="rId27"/>
    <p:sldId id="311" r:id="rId28"/>
    <p:sldId id="277" r:id="rId29"/>
    <p:sldId id="295" r:id="rId30"/>
    <p:sldId id="313" r:id="rId31"/>
    <p:sldId id="296" r:id="rId32"/>
    <p:sldId id="314" r:id="rId33"/>
    <p:sldId id="315" r:id="rId34"/>
    <p:sldId id="297" r:id="rId35"/>
    <p:sldId id="303" r:id="rId36"/>
    <p:sldId id="280" r:id="rId37"/>
    <p:sldId id="279" r:id="rId38"/>
    <p:sldId id="298" r:id="rId39"/>
    <p:sldId id="316" r:id="rId40"/>
    <p:sldId id="283" r:id="rId41"/>
    <p:sldId id="282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" id="{C2F09C77-609E-43BB-9698-79B6D58D959E}">
          <p14:sldIdLst>
            <p14:sldId id="256"/>
            <p14:sldId id="302"/>
            <p14:sldId id="306"/>
            <p14:sldId id="300"/>
            <p14:sldId id="305"/>
          </p14:sldIdLst>
        </p14:section>
        <p14:section name="Introducción" id="{5166EB80-30D2-44C9-B49B-8F20AEE2E77D}">
          <p14:sldIdLst>
            <p14:sldId id="261"/>
            <p14:sldId id="262"/>
            <p14:sldId id="263"/>
            <p14:sldId id="304"/>
            <p14:sldId id="268"/>
            <p14:sldId id="308"/>
            <p14:sldId id="269"/>
            <p14:sldId id="273"/>
            <p14:sldId id="270"/>
            <p14:sldId id="310"/>
            <p14:sldId id="271"/>
            <p14:sldId id="272"/>
            <p14:sldId id="301"/>
            <p14:sldId id="291"/>
            <p14:sldId id="293"/>
            <p14:sldId id="292"/>
            <p14:sldId id="290"/>
            <p14:sldId id="275"/>
            <p14:sldId id="294"/>
            <p14:sldId id="309"/>
            <p14:sldId id="312"/>
            <p14:sldId id="311"/>
            <p14:sldId id="277"/>
            <p14:sldId id="295"/>
            <p14:sldId id="313"/>
            <p14:sldId id="296"/>
            <p14:sldId id="314"/>
            <p14:sldId id="315"/>
            <p14:sldId id="297"/>
            <p14:sldId id="303"/>
            <p14:sldId id="280"/>
            <p14:sldId id="279"/>
            <p14:sldId id="298"/>
            <p14:sldId id="316"/>
            <p14:sldId id="28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24" autoAdjust="0"/>
  </p:normalViewPr>
  <p:slideViewPr>
    <p:cSldViewPr snapToGrid="0">
      <p:cViewPr varScale="1">
        <p:scale>
          <a:sx n="38" d="100"/>
          <a:sy n="38" d="100"/>
        </p:scale>
        <p:origin x="82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17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77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59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18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61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53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58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33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90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79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E99F160-07CB-40CD-9F95-A08E23F1A73D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CC28D31-813D-45C0-99C4-E28D6512A0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17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1ByOCzFDHn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Historia de la FILOSOFÍA 2ºBach(CS)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Prof. Mireya Ferrer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4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Modelo de examen </a:t>
            </a:r>
            <a:r>
              <a:rPr lang="es-ES" dirty="0" err="1" smtClean="0"/>
              <a:t>Evau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158833"/>
              </p:ext>
            </p:extLst>
          </p:nvPr>
        </p:nvGraphicFramePr>
        <p:xfrm>
          <a:off x="4023360" y="1551539"/>
          <a:ext cx="3749040" cy="530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Acrobat Document" r:id="rId3" imgW="5667480" imgH="8020080" progId="AcroExch.Document.DC">
                  <p:embed/>
                </p:oleObj>
              </mc:Choice>
              <mc:Fallback>
                <p:oleObj name="Acrobat Document" r:id="rId3" imgW="5667480" imgH="8020080" progId="AcroExch.Document.DC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360" y="1551539"/>
                        <a:ext cx="3749040" cy="5306461"/>
                      </a:xfrm>
                      <a:prstGeom prst="rect">
                        <a:avLst/>
                      </a:prstGeom>
                      <a:blipFill dpi="0" rotWithShape="1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2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126619"/>
            <a:ext cx="10058400" cy="1609344"/>
          </a:xfrm>
        </p:spPr>
        <p:txBody>
          <a:bodyPr/>
          <a:lstStyle/>
          <a:p>
            <a:r>
              <a:rPr lang="es-ES" dirty="0" smtClean="0"/>
              <a:t>Filosofía antigua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sz="2800" b="1" dirty="0" smtClean="0">
              <a:solidFill>
                <a:srgbClr val="FF0000"/>
              </a:solidFill>
            </a:endParaRPr>
          </a:p>
          <a:p>
            <a:endParaRPr lang="es-ES" sz="2800" b="1" dirty="0">
              <a:solidFill>
                <a:srgbClr val="FF0000"/>
              </a:solidFill>
            </a:endParaRPr>
          </a:p>
          <a:p>
            <a:endParaRPr lang="es-ES" sz="2800" b="1" dirty="0" smtClean="0">
              <a:solidFill>
                <a:srgbClr val="FF0000"/>
              </a:solidFill>
            </a:endParaRPr>
          </a:p>
          <a:p>
            <a:r>
              <a:rPr lang="es-ES" sz="2800" b="1" dirty="0" smtClean="0">
                <a:solidFill>
                  <a:srgbClr val="FF0000"/>
                </a:solidFill>
              </a:rPr>
              <a:t>Filosofía Antigua </a:t>
            </a:r>
          </a:p>
          <a:p>
            <a:pPr marL="0" indent="0">
              <a:buNone/>
            </a:pPr>
            <a:r>
              <a:rPr lang="es-ES" sz="2800" dirty="0" smtClean="0"/>
              <a:t> </a:t>
            </a:r>
            <a:r>
              <a:rPr lang="es-ES" sz="2800" dirty="0" smtClean="0">
                <a:solidFill>
                  <a:srgbClr val="002060"/>
                </a:solidFill>
              </a:rPr>
              <a:t>(S. VI </a:t>
            </a:r>
            <a:r>
              <a:rPr lang="es-ES" sz="2800" dirty="0" err="1" smtClean="0">
                <a:solidFill>
                  <a:srgbClr val="002060"/>
                </a:solidFill>
              </a:rPr>
              <a:t>a.c.</a:t>
            </a:r>
            <a:r>
              <a:rPr lang="es-ES" sz="2800" dirty="0" smtClean="0">
                <a:solidFill>
                  <a:srgbClr val="002060"/>
                </a:solidFill>
              </a:rPr>
              <a:t> – S. IV </a:t>
            </a:r>
            <a:r>
              <a:rPr lang="es-ES" sz="2800" dirty="0" err="1" smtClean="0">
                <a:solidFill>
                  <a:srgbClr val="002060"/>
                </a:solidFill>
              </a:rPr>
              <a:t>d.c.</a:t>
            </a:r>
            <a:r>
              <a:rPr lang="es-ES" sz="2800" dirty="0" smtClean="0">
                <a:solidFill>
                  <a:srgbClr val="002060"/>
                </a:solidFill>
              </a:rPr>
              <a:t>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732060" y="2454686"/>
            <a:ext cx="29615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dirty="0">
              <a:solidFill>
                <a:prstClr val="black"/>
              </a:solidFill>
              <a:latin typeface="Rockwel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dirty="0">
              <a:solidFill>
                <a:prstClr val="black"/>
              </a:solidFill>
              <a:latin typeface="Rockwel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Platón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(427-347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a.c.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Aristóteles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(384-322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a.c.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Abrir llave 3"/>
          <p:cNvSpPr/>
          <p:nvPr/>
        </p:nvSpPr>
        <p:spPr>
          <a:xfrm>
            <a:off x="4827124" y="4051833"/>
            <a:ext cx="873189" cy="22467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235" y="3591777"/>
            <a:ext cx="2261907" cy="296586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71" y="1264630"/>
            <a:ext cx="4067141" cy="22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633288"/>
          </a:xfrm>
        </p:spPr>
        <p:txBody>
          <a:bodyPr/>
          <a:lstStyle/>
          <a:p>
            <a:r>
              <a:rPr lang="es-ES" dirty="0" smtClean="0"/>
              <a:t>			    </a:t>
            </a:r>
            <a:r>
              <a:rPr lang="es-ES" dirty="0" smtClean="0">
                <a:solidFill>
                  <a:srgbClr val="FF0000"/>
                </a:solidFill>
              </a:rPr>
              <a:t>PLATÓN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/>
              <a:t>	</a:t>
            </a:r>
            <a:r>
              <a:rPr lang="es-ES" dirty="0" smtClean="0"/>
              <a:t>		 (427-347 A.C.)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43" y="2864701"/>
            <a:ext cx="2650367" cy="28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ACTIVIDAD 1</a:t>
            </a:r>
            <a:r>
              <a:rPr lang="es-ES" dirty="0" smtClean="0"/>
              <a:t>: BÚSQUEDA DE INFORMACIÓN ESPECÍFICA de todos para todos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859280"/>
            <a:ext cx="10058400" cy="4632960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r>
              <a:rPr lang="es-ES" b="1" dirty="0" smtClean="0"/>
              <a:t>Contexto histórico</a:t>
            </a:r>
          </a:p>
          <a:p>
            <a:r>
              <a:rPr lang="es-ES" b="1" dirty="0" smtClean="0"/>
              <a:t>Vida</a:t>
            </a:r>
          </a:p>
          <a:p>
            <a:r>
              <a:rPr lang="es-ES" b="1" dirty="0" smtClean="0"/>
              <a:t>Obra</a:t>
            </a:r>
          </a:p>
          <a:p>
            <a:r>
              <a:rPr lang="es-ES" dirty="0" smtClean="0"/>
              <a:t>Pensamiento:</a:t>
            </a:r>
          </a:p>
          <a:p>
            <a:pPr lvl="1"/>
            <a:r>
              <a:rPr lang="es-ES" b="1" dirty="0" smtClean="0"/>
              <a:t>Mundo sensible / Suprasensible</a:t>
            </a:r>
          </a:p>
          <a:p>
            <a:pPr lvl="1"/>
            <a:r>
              <a:rPr lang="es-ES" b="1" dirty="0" smtClean="0"/>
              <a:t>Teoría de las Ideas</a:t>
            </a:r>
          </a:p>
          <a:p>
            <a:pPr lvl="1"/>
            <a:r>
              <a:rPr lang="es-ES" b="1" dirty="0" smtClean="0"/>
              <a:t>Demiurgo</a:t>
            </a:r>
          </a:p>
          <a:p>
            <a:pPr lvl="1"/>
            <a:r>
              <a:rPr lang="es-ES" b="1" dirty="0" smtClean="0"/>
              <a:t>Mito de la caverna</a:t>
            </a:r>
          </a:p>
          <a:p>
            <a:pPr lvl="1"/>
            <a:r>
              <a:rPr lang="es-ES" b="1" dirty="0" smtClean="0"/>
              <a:t>Mito del carro alado</a:t>
            </a:r>
          </a:p>
          <a:p>
            <a:pPr lvl="1"/>
            <a:r>
              <a:rPr lang="es-ES" b="1" dirty="0" smtClean="0"/>
              <a:t>Teoría de </a:t>
            </a:r>
            <a:r>
              <a:rPr lang="es-ES" b="1" smtClean="0"/>
              <a:t>la reminiscencia</a:t>
            </a:r>
            <a:endParaRPr lang="es-ES" b="1" dirty="0" smtClean="0"/>
          </a:p>
          <a:p>
            <a:pPr lvl="1"/>
            <a:r>
              <a:rPr lang="es-ES" b="1" dirty="0" smtClean="0"/>
              <a:t>Símil de la línea</a:t>
            </a:r>
          </a:p>
          <a:p>
            <a:pPr lvl="1"/>
            <a:r>
              <a:rPr lang="es-ES" b="1" dirty="0" smtClean="0"/>
              <a:t>División tripartita del alma</a:t>
            </a:r>
          </a:p>
          <a:p>
            <a:pPr lvl="1"/>
            <a:r>
              <a:rPr lang="es-ES" b="1" dirty="0" smtClean="0"/>
              <a:t>División en clases sociales de la República</a:t>
            </a:r>
          </a:p>
          <a:p>
            <a:pPr lvl="1"/>
            <a:r>
              <a:rPr lang="es-ES" b="1" dirty="0" smtClean="0"/>
              <a:t>Formas de gobierno</a:t>
            </a:r>
          </a:p>
          <a:p>
            <a:pPr lvl="1"/>
            <a:r>
              <a:rPr lang="es-ES" b="1" dirty="0" smtClean="0"/>
              <a:t>Virtudes en Platón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269479"/>
            <a:ext cx="10058400" cy="1039368"/>
          </a:xfrm>
        </p:spPr>
        <p:txBody>
          <a:bodyPr/>
          <a:lstStyle/>
          <a:p>
            <a:pPr algn="ctr"/>
            <a:r>
              <a:rPr lang="es-ES" dirty="0" smtClean="0"/>
              <a:t>VIDA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595718"/>
            <a:ext cx="10261540" cy="457648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Nace en </a:t>
            </a:r>
            <a:r>
              <a:rPr lang="es-ES" sz="2400" dirty="0" smtClean="0">
                <a:solidFill>
                  <a:srgbClr val="FF0000"/>
                </a:solidFill>
              </a:rPr>
              <a:t>Atenas</a:t>
            </a:r>
            <a:r>
              <a:rPr lang="es-ES" sz="2400" dirty="0" smtClean="0"/>
              <a:t> en el año 427 </a:t>
            </a:r>
            <a:r>
              <a:rPr lang="es-ES" sz="2400" dirty="0" err="1" smtClean="0"/>
              <a:t>a.c.</a:t>
            </a:r>
            <a:r>
              <a:rPr lang="es-ES" sz="2400" dirty="0" smtClean="0"/>
              <a:t> en el seno de una familia aristocrática.</a:t>
            </a:r>
          </a:p>
          <a:p>
            <a:r>
              <a:rPr lang="es-ES" sz="2400" dirty="0" smtClean="0"/>
              <a:t>En el año 407 </a:t>
            </a:r>
            <a:r>
              <a:rPr lang="es-ES" sz="2400" dirty="0" err="1" smtClean="0"/>
              <a:t>a.c.</a:t>
            </a:r>
            <a:r>
              <a:rPr lang="es-ES" sz="2400" dirty="0" smtClean="0"/>
              <a:t>, a los 20 años, conoce a </a:t>
            </a:r>
            <a:r>
              <a:rPr lang="es-ES" sz="2400" dirty="0" smtClean="0">
                <a:solidFill>
                  <a:srgbClr val="FF0000"/>
                </a:solidFill>
              </a:rPr>
              <a:t>Sócrates</a:t>
            </a:r>
            <a:r>
              <a:rPr lang="es-ES" sz="2400" dirty="0" smtClean="0"/>
              <a:t>, quedando admirado por su discurso. </a:t>
            </a:r>
          </a:p>
          <a:p>
            <a:r>
              <a:rPr lang="es-ES" sz="2400" dirty="0" smtClean="0"/>
              <a:t>Fue invitado a la corte de </a:t>
            </a:r>
            <a:r>
              <a:rPr lang="es-ES" sz="2400" dirty="0" err="1" smtClean="0"/>
              <a:t>Dioniso</a:t>
            </a:r>
            <a:r>
              <a:rPr lang="es-ES" sz="2400" dirty="0" smtClean="0"/>
              <a:t> I, tirano de Siracusa, para poner en práctica su idea de gobierno.</a:t>
            </a:r>
          </a:p>
          <a:p>
            <a:r>
              <a:rPr lang="es-ES" sz="2400" dirty="0" smtClean="0"/>
              <a:t>388-387 </a:t>
            </a:r>
            <a:r>
              <a:rPr lang="es-ES" sz="2400" dirty="0" err="1" smtClean="0"/>
              <a:t>a.c</a:t>
            </a:r>
            <a:r>
              <a:rPr lang="es-ES" sz="2400" dirty="0" smtClean="0"/>
              <a:t>: Funda la </a:t>
            </a:r>
            <a:r>
              <a:rPr lang="es-ES" sz="2400" dirty="0" smtClean="0">
                <a:solidFill>
                  <a:srgbClr val="FF0000"/>
                </a:solidFill>
              </a:rPr>
              <a:t>Academia </a:t>
            </a:r>
            <a:r>
              <a:rPr lang="es-ES" sz="2400" dirty="0" smtClean="0"/>
              <a:t>(Situada cerca del santuario del héroe “</a:t>
            </a:r>
            <a:r>
              <a:rPr lang="es-ES" sz="2400" dirty="0" err="1" smtClean="0"/>
              <a:t>Academos</a:t>
            </a:r>
            <a:r>
              <a:rPr lang="es-ES" sz="2400" dirty="0" smtClean="0"/>
              <a:t>”). En ella se estudiaba matemáticas, astronomía, física…</a:t>
            </a:r>
          </a:p>
          <a:p>
            <a:endParaRPr lang="es-ES" sz="2400" dirty="0"/>
          </a:p>
          <a:p>
            <a:r>
              <a:rPr lang="es-ES" sz="2400" dirty="0">
                <a:hlinkClick r:id="rId2"/>
              </a:rPr>
              <a:t>https://www.youtube.com/watch?v=1ByOCzFDHno</a:t>
            </a:r>
            <a:endParaRPr lang="es-ES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08" y="4899675"/>
            <a:ext cx="2618080" cy="17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7" y="223375"/>
            <a:ext cx="10657695" cy="749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Marco histórico</a:t>
            </a:r>
            <a:endParaRPr lang="es-ES" dirty="0"/>
          </a:p>
        </p:txBody>
      </p:sp>
      <p:pic>
        <p:nvPicPr>
          <p:cNvPr id="3074" name="Picture 2" descr="Resultado de imagen de viajes de PlatÃ³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28" y="1628779"/>
            <a:ext cx="6892321" cy="51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386" y="809046"/>
            <a:ext cx="1292905" cy="12929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904" y="2833568"/>
            <a:ext cx="972734" cy="12159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2491" t="7763" r="18027"/>
          <a:stretch/>
        </p:blipFill>
        <p:spPr>
          <a:xfrm>
            <a:off x="1151073" y="1492131"/>
            <a:ext cx="1524000" cy="13414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371" y="127675"/>
            <a:ext cx="1220323" cy="15376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93" y="1143448"/>
            <a:ext cx="1393351" cy="10436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1956" y="2187116"/>
            <a:ext cx="1281600" cy="15861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65" y="4203529"/>
            <a:ext cx="2430477" cy="19342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2926" y="5329692"/>
            <a:ext cx="1651997" cy="1458458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2874034" y="2101951"/>
            <a:ext cx="11785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6904887" y="2024583"/>
            <a:ext cx="1801307" cy="4571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2599" y="2521608"/>
            <a:ext cx="2497353" cy="633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8936" y="3397757"/>
            <a:ext cx="1201016" cy="304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245777" y="4801319"/>
            <a:ext cx="2516394" cy="6386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7577" y="5619930"/>
            <a:ext cx="1201016" cy="3048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5967" y="6058921"/>
            <a:ext cx="1201016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Obra (I)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s-ES" b="1" dirty="0" smtClean="0">
                <a:solidFill>
                  <a:srgbClr val="00B050"/>
                </a:solidFill>
              </a:rPr>
              <a:t>Diálogos de juventud </a:t>
            </a:r>
            <a:r>
              <a:rPr lang="es-ES" dirty="0" smtClean="0"/>
              <a:t>(28-38 años) (399-389)</a:t>
            </a:r>
          </a:p>
          <a:p>
            <a:pPr lvl="1"/>
            <a:r>
              <a:rPr lang="es-ES" dirty="0" smtClean="0"/>
              <a:t>Temas de carácter socrático</a:t>
            </a:r>
          </a:p>
          <a:p>
            <a:pPr lvl="2"/>
            <a:r>
              <a:rPr lang="es-ES" sz="1800" i="1" dirty="0" smtClean="0"/>
              <a:t>Apología de Sócrates </a:t>
            </a:r>
            <a:r>
              <a:rPr lang="es-ES" sz="1800" dirty="0" smtClean="0"/>
              <a:t>(Sobre la condena del maestro)</a:t>
            </a:r>
          </a:p>
          <a:p>
            <a:pPr lvl="2"/>
            <a:r>
              <a:rPr lang="es-ES" sz="1800" i="1" dirty="0" smtClean="0"/>
              <a:t>Laques (o Sobre la valentía)</a:t>
            </a:r>
            <a:r>
              <a:rPr lang="es-ES" sz="1800" dirty="0" smtClean="0"/>
              <a:t> (Sobre el valor)</a:t>
            </a:r>
          </a:p>
          <a:p>
            <a:pPr lvl="2"/>
            <a:r>
              <a:rPr lang="es-ES" sz="1800" i="1" dirty="0" smtClean="0"/>
              <a:t>Lisis</a:t>
            </a:r>
            <a:r>
              <a:rPr lang="es-ES" sz="1800" dirty="0" smtClean="0"/>
              <a:t> (Sobre la amistad)</a:t>
            </a:r>
          </a:p>
          <a:p>
            <a:pPr lvl="2"/>
            <a:r>
              <a:rPr lang="es-ES" sz="1800" i="1" dirty="0" smtClean="0"/>
              <a:t>Protágoras</a:t>
            </a:r>
            <a:r>
              <a:rPr lang="es-ES" sz="1800" dirty="0" smtClean="0"/>
              <a:t> (Sobre la </a:t>
            </a:r>
            <a:r>
              <a:rPr lang="es-ES" sz="1800" dirty="0" err="1" smtClean="0"/>
              <a:t>enseñabilidad</a:t>
            </a:r>
            <a:r>
              <a:rPr lang="es-ES" sz="1800" dirty="0" smtClean="0"/>
              <a:t> de la virtud)</a:t>
            </a:r>
          </a:p>
          <a:p>
            <a:pPr marL="548640" lvl="2" indent="0">
              <a:buNone/>
            </a:pPr>
            <a:endParaRPr lang="es-ES" sz="1800" dirty="0" smtClean="0"/>
          </a:p>
          <a:p>
            <a:pPr marL="457200" indent="-457200">
              <a:buAutoNum type="arabicParenR" startAt="2"/>
            </a:pPr>
            <a:r>
              <a:rPr lang="es-ES" sz="2200" b="1" dirty="0" smtClean="0">
                <a:solidFill>
                  <a:srgbClr val="00B050"/>
                </a:solidFill>
              </a:rPr>
              <a:t>Diálogos de transición </a:t>
            </a:r>
            <a:r>
              <a:rPr lang="es-ES" sz="2200" dirty="0" smtClean="0"/>
              <a:t>(38-41 años) (389-385)</a:t>
            </a:r>
          </a:p>
          <a:p>
            <a:pPr lvl="2"/>
            <a:r>
              <a:rPr lang="es-ES" i="1" dirty="0" err="1" smtClean="0"/>
              <a:t>Gorgias</a:t>
            </a:r>
            <a:r>
              <a:rPr lang="es-ES" dirty="0" smtClean="0"/>
              <a:t> (Sobre retórica y política)</a:t>
            </a:r>
          </a:p>
          <a:p>
            <a:pPr lvl="2"/>
            <a:r>
              <a:rPr lang="es-ES" i="1" dirty="0" err="1" smtClean="0"/>
              <a:t>Hipias</a:t>
            </a:r>
            <a:r>
              <a:rPr lang="es-ES" dirty="0" smtClean="0"/>
              <a:t> mayor y menor (Sobre la belleza y la verdad)</a:t>
            </a:r>
          </a:p>
          <a:p>
            <a:pPr lvl="2"/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0" y="1285786"/>
            <a:ext cx="29622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Obra (ii)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3"/>
            </a:pPr>
            <a:r>
              <a:rPr lang="es-ES" b="1" dirty="0" smtClean="0">
                <a:solidFill>
                  <a:srgbClr val="00B050"/>
                </a:solidFill>
              </a:rPr>
              <a:t>Diálogos de madurez </a:t>
            </a:r>
            <a:r>
              <a:rPr lang="es-ES" dirty="0" smtClean="0"/>
              <a:t>(41-56 años) (389-370)</a:t>
            </a:r>
          </a:p>
          <a:p>
            <a:pPr lvl="1"/>
            <a:r>
              <a:rPr lang="es-ES" dirty="0" smtClean="0"/>
              <a:t>Temas propios de Platón. Influencia socrática mínima.</a:t>
            </a:r>
          </a:p>
          <a:p>
            <a:pPr lvl="2"/>
            <a:r>
              <a:rPr lang="es-ES" sz="1800" i="1" dirty="0" err="1" smtClean="0"/>
              <a:t>Fedón</a:t>
            </a:r>
            <a:r>
              <a:rPr lang="es-ES" sz="1800" dirty="0" smtClean="0"/>
              <a:t> (Sobre la inmortalidad del alma)</a:t>
            </a:r>
          </a:p>
          <a:p>
            <a:pPr lvl="2"/>
            <a:r>
              <a:rPr lang="es-ES" sz="1800" i="1" dirty="0" smtClean="0"/>
              <a:t>Banquete</a:t>
            </a:r>
            <a:r>
              <a:rPr lang="es-ES" sz="1800" dirty="0" smtClean="0"/>
              <a:t> (Sobre el amor)</a:t>
            </a:r>
          </a:p>
          <a:p>
            <a:pPr lvl="2"/>
            <a:r>
              <a:rPr lang="es-ES" sz="1800" i="1" dirty="0" smtClean="0"/>
              <a:t>República</a:t>
            </a:r>
            <a:r>
              <a:rPr lang="es-ES" sz="1800" dirty="0" smtClean="0"/>
              <a:t> (Sobre la política)</a:t>
            </a:r>
          </a:p>
          <a:p>
            <a:pPr lvl="2"/>
            <a:r>
              <a:rPr lang="es-ES" sz="1800" i="1" dirty="0" smtClean="0"/>
              <a:t>Fedro</a:t>
            </a:r>
            <a:r>
              <a:rPr lang="es-ES" sz="1800" dirty="0" smtClean="0"/>
              <a:t> (Sobre el amor, la belleza y destino del alma)</a:t>
            </a:r>
          </a:p>
          <a:p>
            <a:pPr marL="548640" lvl="2" indent="0">
              <a:buNone/>
            </a:pPr>
            <a:endParaRPr lang="es-ES" sz="1800" dirty="0" smtClean="0"/>
          </a:p>
          <a:p>
            <a:pPr marL="457200" indent="-457200">
              <a:buFont typeface="+mj-lt"/>
              <a:buAutoNum type="arabicParenR" startAt="4"/>
            </a:pPr>
            <a:r>
              <a:rPr lang="es-ES" sz="2200" b="1" dirty="0" smtClean="0">
                <a:solidFill>
                  <a:srgbClr val="00B050"/>
                </a:solidFill>
              </a:rPr>
              <a:t>Diálogos críticos y de vejez </a:t>
            </a:r>
            <a:r>
              <a:rPr lang="es-ES" sz="2200" dirty="0" smtClean="0"/>
              <a:t>(56-80 años) (370-347)</a:t>
            </a:r>
          </a:p>
          <a:p>
            <a:pPr lvl="1"/>
            <a:r>
              <a:rPr lang="es-ES" dirty="0" smtClean="0"/>
              <a:t>Revisión de sus teorías, aunque no las abandona.</a:t>
            </a:r>
          </a:p>
          <a:p>
            <a:pPr lvl="2"/>
            <a:r>
              <a:rPr lang="es-ES" i="1" dirty="0" smtClean="0"/>
              <a:t>Parménides</a:t>
            </a:r>
            <a:r>
              <a:rPr lang="es-ES" dirty="0" smtClean="0"/>
              <a:t> (Crítica a la teoría de las ideas)</a:t>
            </a:r>
          </a:p>
          <a:p>
            <a:pPr lvl="2"/>
            <a:r>
              <a:rPr lang="es-ES" i="1" dirty="0" smtClean="0"/>
              <a:t>Sofista</a:t>
            </a:r>
            <a:r>
              <a:rPr lang="es-ES" dirty="0" smtClean="0"/>
              <a:t> (Sobre lenguaje, retórica y conocimientos)</a:t>
            </a:r>
          </a:p>
          <a:p>
            <a:pPr lvl="2"/>
            <a:r>
              <a:rPr lang="es-ES" i="1" dirty="0" err="1" smtClean="0"/>
              <a:t>Timeo</a:t>
            </a:r>
            <a:r>
              <a:rPr lang="es-ES" dirty="0" smtClean="0"/>
              <a:t> (Sobre cosmología)</a:t>
            </a:r>
          </a:p>
          <a:p>
            <a:pPr lvl="2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490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Actividad durante EL TEMA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Realizar resúmenes de cada uno de los bloques de Platón, según los vamos viendo:</a:t>
            </a:r>
          </a:p>
          <a:p>
            <a:pPr lvl="1"/>
            <a:r>
              <a:rPr lang="es-ES" b="1" dirty="0" smtClean="0">
                <a:solidFill>
                  <a:srgbClr val="00B050"/>
                </a:solidFill>
              </a:rPr>
              <a:t>Conocimiento (+ realidad)</a:t>
            </a:r>
          </a:p>
          <a:p>
            <a:pPr lvl="1"/>
            <a:r>
              <a:rPr lang="es-ES" b="1" dirty="0" smtClean="0">
                <a:solidFill>
                  <a:srgbClr val="00B050"/>
                </a:solidFill>
              </a:rPr>
              <a:t>Antropología</a:t>
            </a:r>
          </a:p>
          <a:p>
            <a:pPr lvl="1"/>
            <a:r>
              <a:rPr lang="es-ES" b="1" dirty="0" smtClean="0">
                <a:solidFill>
                  <a:srgbClr val="00B050"/>
                </a:solidFill>
              </a:rPr>
              <a:t>Ética</a:t>
            </a:r>
          </a:p>
          <a:p>
            <a:pPr lvl="1"/>
            <a:r>
              <a:rPr lang="es-ES" b="1" dirty="0" smtClean="0">
                <a:solidFill>
                  <a:srgbClr val="00B050"/>
                </a:solidFill>
              </a:rPr>
              <a:t>Política</a:t>
            </a:r>
          </a:p>
          <a:p>
            <a:pPr lvl="1"/>
            <a:r>
              <a:rPr lang="es-ES" b="1" dirty="0" smtClean="0">
                <a:solidFill>
                  <a:srgbClr val="00B050"/>
                </a:solidFill>
              </a:rPr>
              <a:t>Dios</a:t>
            </a:r>
          </a:p>
          <a:p>
            <a:pPr lvl="1">
              <a:buNone/>
            </a:pPr>
            <a:endParaRPr lang="es-ES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8686" y="139337"/>
            <a:ext cx="12380686" cy="1567543"/>
          </a:xfrm>
        </p:spPr>
        <p:txBody>
          <a:bodyPr>
            <a:normAutofit/>
          </a:bodyPr>
          <a:lstStyle/>
          <a:p>
            <a:pPr algn="ctr"/>
            <a:r>
              <a:rPr lang="es-ES" sz="5300" dirty="0" smtClean="0"/>
              <a:t>A) El problema del conocimiento (realidad) (i): </a:t>
            </a:r>
            <a:endParaRPr lang="es-ES" sz="53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7714" y="1407886"/>
            <a:ext cx="10910534" cy="5267234"/>
          </a:xfrm>
        </p:spPr>
        <p:txBody>
          <a:bodyPr>
            <a:normAutofit/>
          </a:bodyPr>
          <a:lstStyle/>
          <a:p>
            <a:pPr lvl="1"/>
            <a:endParaRPr lang="es-ES" sz="2000" b="1" dirty="0" smtClean="0">
              <a:solidFill>
                <a:srgbClr val="FF0000"/>
              </a:solidFill>
            </a:endParaRPr>
          </a:p>
          <a:p>
            <a:pPr lvl="1"/>
            <a:r>
              <a:rPr lang="es-ES" sz="2000" dirty="0" smtClean="0"/>
              <a:t>Platón hace una </a:t>
            </a:r>
            <a:r>
              <a:rPr lang="es-ES" sz="2800" b="1" dirty="0" smtClean="0">
                <a:solidFill>
                  <a:srgbClr val="FF0000"/>
                </a:solidFill>
              </a:rPr>
              <a:t>distinción entre dos mundos</a:t>
            </a:r>
            <a:r>
              <a:rPr lang="es-ES" sz="2000" dirty="0" smtClean="0"/>
              <a:t>: el </a:t>
            </a:r>
            <a:r>
              <a:rPr lang="es-ES" sz="2000" b="1" dirty="0" smtClean="0"/>
              <a:t>mundo sensible </a:t>
            </a:r>
            <a:r>
              <a:rPr lang="es-ES" sz="2000" dirty="0" smtClean="0"/>
              <a:t>y el </a:t>
            </a:r>
            <a:r>
              <a:rPr lang="es-ES" sz="2000" b="1" dirty="0" smtClean="0"/>
              <a:t>mundo de las ideas</a:t>
            </a:r>
            <a:r>
              <a:rPr lang="es-ES" sz="2000" b="1" dirty="0" smtClean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es-ES" sz="2000" dirty="0" smtClean="0"/>
              <a:t>El </a:t>
            </a:r>
            <a:r>
              <a:rPr lang="es-ES" sz="2000" b="1" dirty="0" smtClean="0">
                <a:solidFill>
                  <a:srgbClr val="FF0000"/>
                </a:solidFill>
              </a:rPr>
              <a:t>mundo sensible o aparente</a:t>
            </a:r>
            <a:r>
              <a:rPr lang="es-ES" sz="2000" dirty="0" smtClean="0"/>
              <a:t>, es el </a:t>
            </a:r>
            <a:r>
              <a:rPr lang="es-ES" sz="2000" b="1" dirty="0" smtClean="0">
                <a:solidFill>
                  <a:srgbClr val="00B050"/>
                </a:solidFill>
              </a:rPr>
              <a:t>terrenal y material compuesto por los seres particulares y concretos, diversos, múltiples, imperfectos y corruptibles</a:t>
            </a:r>
            <a:r>
              <a:rPr lang="es-ES" sz="2000" dirty="0" smtClean="0"/>
              <a:t>, que son sólo una </a:t>
            </a:r>
            <a:r>
              <a:rPr lang="es-ES" sz="2000" b="1" dirty="0" smtClean="0">
                <a:solidFill>
                  <a:srgbClr val="7030A0"/>
                </a:solidFill>
              </a:rPr>
              <a:t>copia de las ideas</a:t>
            </a:r>
            <a:r>
              <a:rPr lang="es-ES" sz="2000" b="1" dirty="0" smtClean="0">
                <a:solidFill>
                  <a:srgbClr val="0070C0"/>
                </a:solidFill>
              </a:rPr>
              <a:t>. </a:t>
            </a:r>
          </a:p>
          <a:p>
            <a:pPr lvl="1"/>
            <a:r>
              <a:rPr lang="es-ES" sz="2000" dirty="0" smtClean="0"/>
              <a:t>Frente a él, está el </a:t>
            </a:r>
            <a:r>
              <a:rPr lang="es-ES" sz="2000" b="1" dirty="0" smtClean="0">
                <a:solidFill>
                  <a:srgbClr val="FF0000"/>
                </a:solidFill>
              </a:rPr>
              <a:t>mundo de las ideas o real</a:t>
            </a:r>
            <a:r>
              <a:rPr lang="es-ES" sz="2000" dirty="0" smtClean="0"/>
              <a:t>, el mundo trascendente, el de las ideas que </a:t>
            </a:r>
            <a:r>
              <a:rPr lang="es-ES" sz="2000" b="1" dirty="0" smtClean="0">
                <a:solidFill>
                  <a:srgbClr val="7030A0"/>
                </a:solidFill>
              </a:rPr>
              <a:t>existen de forma independiente a sus realizaciones concretas</a:t>
            </a:r>
            <a:r>
              <a:rPr lang="es-ES" sz="2000" dirty="0" smtClean="0">
                <a:solidFill>
                  <a:srgbClr val="7030A0"/>
                </a:solidFill>
              </a:rPr>
              <a:t>. Las ideas son </a:t>
            </a:r>
            <a:r>
              <a:rPr lang="es-ES" sz="2000" b="1" dirty="0" smtClean="0">
                <a:solidFill>
                  <a:srgbClr val="7030A0"/>
                </a:solidFill>
              </a:rPr>
              <a:t>entidades reales y objetivas que existen “en sí” y “por sí” mismas en un mundo aparte</a:t>
            </a:r>
            <a:r>
              <a:rPr lang="es-ES" sz="2000" dirty="0" smtClean="0"/>
              <a:t>, son la </a:t>
            </a:r>
            <a:r>
              <a:rPr lang="es-ES" sz="2000" b="1" dirty="0" smtClean="0">
                <a:solidFill>
                  <a:srgbClr val="00B050"/>
                </a:solidFill>
              </a:rPr>
              <a:t>esencia, la verdadera realidad de las cosas y todas ellas son únicas, eternas, inmutables, perfectas e inteligibles. </a:t>
            </a:r>
          </a:p>
          <a:p>
            <a:pPr marL="274320" lvl="1" indent="0">
              <a:buNone/>
            </a:pPr>
            <a:endParaRPr lang="es-ES" sz="2000" b="1" dirty="0" smtClean="0">
              <a:solidFill>
                <a:srgbClr val="00B050"/>
              </a:solidFill>
            </a:endParaRPr>
          </a:p>
          <a:p>
            <a:pPr marL="274320" lvl="1" indent="0">
              <a:buNone/>
            </a:pPr>
            <a:endParaRPr lang="es-ES" sz="2000" b="1" dirty="0" smtClean="0">
              <a:solidFill>
                <a:srgbClr val="00B050"/>
              </a:solidFill>
            </a:endParaRPr>
          </a:p>
          <a:p>
            <a:pPr marL="274320" lvl="1" indent="0" algn="ctr">
              <a:buNone/>
            </a:pPr>
            <a:r>
              <a:rPr lang="es-ES" sz="2800" b="1" dirty="0" smtClean="0">
                <a:solidFill>
                  <a:srgbClr val="FFC000"/>
                </a:solidFill>
              </a:rPr>
              <a:t>Así, el mundo real y verdadero es el mundo de las ideas y el mundo material y sensible es solo una copia.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5239657" y="4905829"/>
            <a:ext cx="1059543" cy="667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Presentación: ENTREVISTA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En parejas, cada uno hará una “entrevista” a su compañero/a. Apuntamos en un folio:</a:t>
            </a:r>
            <a:endParaRPr lang="es-ES" dirty="0"/>
          </a:p>
          <a:p>
            <a:r>
              <a:rPr lang="es-ES" b="1" dirty="0" smtClean="0"/>
              <a:t>Nombre del entrevistador/a y entrevistado/a </a:t>
            </a:r>
            <a:endParaRPr lang="es-ES" sz="1600" b="1" dirty="0" smtClean="0"/>
          </a:p>
          <a:p>
            <a:r>
              <a:rPr lang="es-ES" b="1" dirty="0" smtClean="0"/>
              <a:t>Aficiones</a:t>
            </a:r>
          </a:p>
          <a:p>
            <a:r>
              <a:rPr lang="es-ES" b="1" dirty="0" smtClean="0"/>
              <a:t>Mayores virtudes / defectos</a:t>
            </a:r>
          </a:p>
          <a:p>
            <a:r>
              <a:rPr lang="es-ES" b="1" dirty="0" smtClean="0"/>
              <a:t>Asignaturas preferidas</a:t>
            </a:r>
          </a:p>
          <a:p>
            <a:r>
              <a:rPr lang="es-ES" b="1" dirty="0" smtClean="0"/>
              <a:t>Libro, película y serie que recomendarías</a:t>
            </a:r>
          </a:p>
          <a:p>
            <a:r>
              <a:rPr lang="es-ES" b="1" dirty="0" smtClean="0"/>
              <a:t>Países que has visitado / te gustaría visitar</a:t>
            </a:r>
          </a:p>
          <a:p>
            <a:r>
              <a:rPr lang="es-ES" b="1" dirty="0" smtClean="0"/>
              <a:t>¿A qué te gustaría dedicarte? / ¿A qué crees que acabarás dedicándote?</a:t>
            </a:r>
          </a:p>
          <a:p>
            <a:r>
              <a:rPr lang="es-ES" b="1" dirty="0" smtClean="0"/>
              <a:t>Si tuvieras poder para cambiar el mundo, ¿qué cambiarías?</a:t>
            </a:r>
          </a:p>
          <a:p>
            <a:r>
              <a:rPr lang="es-ES" b="1" dirty="0" smtClean="0"/>
              <a:t>¿Qué sabes, a grandes rasgos, sobre la asignatura?</a:t>
            </a:r>
          </a:p>
          <a:p>
            <a:r>
              <a:rPr lang="es-ES" b="1" dirty="0" smtClean="0"/>
              <a:t>Otras preguntas.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8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latn-presentacin-sobre-la-filosofa-platnica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72163"/>
            <a:ext cx="9936480" cy="6566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48" y="130630"/>
            <a:ext cx="11480799" cy="141659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A) El problema del conocimiento (Realidad) (</a:t>
            </a:r>
            <a:r>
              <a:rPr lang="es-ES" dirty="0" err="1" smtClean="0"/>
              <a:t>iI</a:t>
            </a:r>
            <a:r>
              <a:rPr lang="es-ES" dirty="0" smtClean="0"/>
              <a:t>):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1262743"/>
            <a:ext cx="11074400" cy="5412377"/>
          </a:xfrm>
        </p:spPr>
        <p:txBody>
          <a:bodyPr>
            <a:normAutofit/>
          </a:bodyPr>
          <a:lstStyle/>
          <a:p>
            <a:pPr lvl="1"/>
            <a:endParaRPr lang="es-ES" sz="2000" b="1" dirty="0" smtClean="0">
              <a:solidFill>
                <a:srgbClr val="FF0000"/>
              </a:solidFill>
            </a:endParaRPr>
          </a:p>
          <a:p>
            <a:pPr lvl="1"/>
            <a:r>
              <a:rPr lang="es-ES" sz="2000" dirty="0" smtClean="0"/>
              <a:t>La </a:t>
            </a:r>
            <a:r>
              <a:rPr lang="es-ES" sz="2000" b="1" dirty="0" smtClean="0"/>
              <a:t>relación entre el mundo de las ideas y el mundo sensible </a:t>
            </a:r>
            <a:r>
              <a:rPr lang="es-ES" sz="2000" dirty="0" smtClean="0"/>
              <a:t>se explica con la </a:t>
            </a:r>
            <a:r>
              <a:rPr lang="es-ES" sz="2800" b="1" dirty="0" smtClean="0">
                <a:solidFill>
                  <a:srgbClr val="FF0000"/>
                </a:solidFill>
              </a:rPr>
              <a:t>Teoría de la Participación</a:t>
            </a:r>
            <a:r>
              <a:rPr lang="es-ES" sz="2000" b="1" dirty="0" smtClean="0">
                <a:solidFill>
                  <a:srgbClr val="FF0000"/>
                </a:solidFill>
              </a:rPr>
              <a:t>: </a:t>
            </a:r>
            <a:r>
              <a:rPr lang="es-ES" sz="2000" dirty="0" smtClean="0"/>
              <a:t>los </a:t>
            </a:r>
            <a:r>
              <a:rPr lang="es-ES" sz="2000" b="1" dirty="0" smtClean="0">
                <a:solidFill>
                  <a:srgbClr val="00B050"/>
                </a:solidFill>
              </a:rPr>
              <a:t>seres concretos y materiales del mundo sensible sólo existen en tanto que participan en diversos grados de perfección en la idea con la que se corresponden</a:t>
            </a:r>
            <a:r>
              <a:rPr lang="es-ES" sz="2000" dirty="0" smtClean="0">
                <a:solidFill>
                  <a:srgbClr val="00B050"/>
                </a:solidFill>
              </a:rPr>
              <a:t> </a:t>
            </a:r>
            <a:r>
              <a:rPr lang="es-ES" sz="2000" dirty="0" smtClean="0"/>
              <a:t>y, por ello, son múltiples y diversos </a:t>
            </a:r>
            <a:r>
              <a:rPr lang="es-ES" sz="2000" b="1" dirty="0" smtClean="0">
                <a:solidFill>
                  <a:srgbClr val="00B050"/>
                </a:solidFill>
              </a:rPr>
              <a:t>siendo unos mejores copias</a:t>
            </a:r>
            <a:r>
              <a:rPr lang="es-ES" sz="2000" b="1" dirty="0" smtClean="0">
                <a:solidFill>
                  <a:srgbClr val="7030A0"/>
                </a:solidFill>
              </a:rPr>
              <a:t> </a:t>
            </a:r>
            <a:r>
              <a:rPr lang="es-ES" sz="2000" b="1" dirty="0" smtClean="0"/>
              <a:t>que otros de acuerdo a su mayor o menor grado de participación</a:t>
            </a:r>
            <a:r>
              <a:rPr lang="es-ES" sz="2000" dirty="0" smtClean="0"/>
              <a:t>. </a:t>
            </a:r>
          </a:p>
          <a:p>
            <a:pPr lvl="1"/>
            <a:r>
              <a:rPr lang="es-ES" sz="2000" b="1" dirty="0" smtClean="0"/>
              <a:t>Lo</a:t>
            </a:r>
            <a:r>
              <a:rPr lang="es-ES" sz="2000" b="1" u="sng" dirty="0" smtClean="0">
                <a:solidFill>
                  <a:srgbClr val="FF0000"/>
                </a:solidFill>
              </a:rPr>
              <a:t> </a:t>
            </a:r>
            <a:r>
              <a:rPr lang="es-ES" sz="2000" b="1" u="sng" dirty="0" smtClean="0">
                <a:solidFill>
                  <a:srgbClr val="00B050"/>
                </a:solidFill>
              </a:rPr>
              <a:t>sensible</a:t>
            </a:r>
            <a:r>
              <a:rPr lang="es-ES" sz="2000" b="1" dirty="0" smtClean="0"/>
              <a:t>, lo concreto, no es más que la realización múltiple y cambiante de las ideas en la materia imperfecta</a:t>
            </a:r>
            <a:r>
              <a:rPr lang="es-ES" sz="2000" dirty="0" smtClean="0"/>
              <a:t>, tal y como Platón afirma en el </a:t>
            </a:r>
            <a:r>
              <a:rPr lang="es-ES" sz="2800" b="1" dirty="0" smtClean="0">
                <a:solidFill>
                  <a:srgbClr val="7030A0"/>
                </a:solidFill>
              </a:rPr>
              <a:t>mito del Demiurgo</a:t>
            </a:r>
            <a:r>
              <a:rPr lang="es-ES" sz="2000" b="1" dirty="0" smtClean="0">
                <a:solidFill>
                  <a:srgbClr val="7030A0"/>
                </a:solidFill>
              </a:rPr>
              <a:t> </a:t>
            </a:r>
            <a:r>
              <a:rPr lang="es-ES" sz="2000" dirty="0" smtClean="0"/>
              <a:t>al explicar el origen del mundo material.</a:t>
            </a:r>
          </a:p>
          <a:p>
            <a:pPr lvl="1"/>
            <a:r>
              <a:rPr lang="es-ES" sz="2000" dirty="0" smtClean="0"/>
              <a:t>El </a:t>
            </a:r>
            <a:r>
              <a:rPr lang="es-ES" sz="2000" b="1" u="sng" dirty="0" smtClean="0">
                <a:solidFill>
                  <a:srgbClr val="00B050"/>
                </a:solidFill>
              </a:rPr>
              <a:t>mundo de las ideas </a:t>
            </a:r>
            <a:r>
              <a:rPr lang="es-ES" sz="2000" dirty="0" smtClean="0"/>
              <a:t>es, por lo tanto, el mundo real y perfecto. En él, todas las ideas se relacionan y coordinan, están jerarquizadas y organizadas racionalmente. La </a:t>
            </a:r>
            <a:r>
              <a:rPr lang="es-ES" sz="2800" b="1" dirty="0" smtClean="0">
                <a:solidFill>
                  <a:srgbClr val="FF0000"/>
                </a:solidFill>
              </a:rPr>
              <a:t>jerarquía de las ideas </a:t>
            </a:r>
            <a:r>
              <a:rPr lang="es-ES" sz="2000" dirty="0" smtClean="0"/>
              <a:t>va, de abajo a arriba, </a:t>
            </a:r>
            <a:r>
              <a:rPr lang="es-ES" sz="2000" b="1" dirty="0" smtClean="0">
                <a:solidFill>
                  <a:srgbClr val="00B050"/>
                </a:solidFill>
              </a:rPr>
              <a:t>de las ideas menos generales </a:t>
            </a:r>
            <a:r>
              <a:rPr lang="es-ES" sz="2000" dirty="0" smtClean="0"/>
              <a:t>(de las que participan menos ideas) </a:t>
            </a:r>
            <a:r>
              <a:rPr lang="es-ES" sz="2000" b="1" dirty="0" smtClean="0">
                <a:solidFill>
                  <a:srgbClr val="00B050"/>
                </a:solidFill>
              </a:rPr>
              <a:t>a las más abstractas </a:t>
            </a:r>
            <a:r>
              <a:rPr lang="es-ES" sz="2000" dirty="0" smtClean="0"/>
              <a:t>(de las que participan más ideas): </a:t>
            </a:r>
            <a:r>
              <a:rPr lang="es-ES" sz="2000" b="1" dirty="0" smtClean="0"/>
              <a:t>ideas de los seres sensibles; ideas matemáticas; ideas éticas, estéticas y políticas; y, </a:t>
            </a:r>
            <a:r>
              <a:rPr lang="es-ES" sz="2000" b="1" dirty="0" smtClean="0">
                <a:solidFill>
                  <a:srgbClr val="00B050"/>
                </a:solidFill>
              </a:rPr>
              <a:t>en la cúspide, la idea de Bien</a:t>
            </a:r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74438"/>
            <a:ext cx="11430000" cy="66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586854"/>
            <a:ext cx="10058400" cy="5585346"/>
          </a:xfrm>
        </p:spPr>
        <p:txBody>
          <a:bodyPr/>
          <a:lstStyle/>
          <a:p>
            <a:endParaRPr lang="es-ES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1.bp.blogspot.com/_Jhb23MWzE9s/SfJHRSzjUkI/AAAAAAAAADg/iemflnJV-Bk/s1600/Mito_de_la_Caverna_Pla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107746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9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419" y="0"/>
            <a:ext cx="11945257" cy="126274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a</a:t>
            </a:r>
            <a:r>
              <a:rPr lang="es-ES" dirty="0" smtClean="0"/>
              <a:t>) El problema del conocimiento (realidad) (iii):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32114"/>
            <a:ext cx="5505124" cy="5513976"/>
          </a:xfrm>
        </p:spPr>
        <p:txBody>
          <a:bodyPr>
            <a:normAutofit/>
          </a:bodyPr>
          <a:lstStyle/>
          <a:p>
            <a:pPr lvl="1"/>
            <a:endParaRPr lang="es-ES" sz="2000" b="1" dirty="0" smtClean="0">
              <a:solidFill>
                <a:srgbClr val="FF0000"/>
              </a:solidFill>
            </a:endParaRPr>
          </a:p>
          <a:p>
            <a:pPr lvl="1"/>
            <a:r>
              <a:rPr lang="es-ES" sz="2200" dirty="0" smtClean="0"/>
              <a:t>Platón</a:t>
            </a:r>
            <a:r>
              <a:rPr lang="es-ES" sz="2000" b="1" dirty="0" smtClean="0">
                <a:solidFill>
                  <a:srgbClr val="00B050"/>
                </a:solidFill>
              </a:rPr>
              <a:t> </a:t>
            </a:r>
            <a:r>
              <a:rPr lang="es-ES" sz="2000" dirty="0" smtClean="0"/>
              <a:t>distinguirá, tal y como señala en el </a:t>
            </a:r>
            <a:r>
              <a:rPr lang="es-ES" sz="3000" b="1" dirty="0" smtClean="0">
                <a:solidFill>
                  <a:srgbClr val="7030A0"/>
                </a:solidFill>
              </a:rPr>
              <a:t>mito de la caverna</a:t>
            </a:r>
            <a:r>
              <a:rPr lang="es-ES" sz="2000" dirty="0" smtClean="0"/>
              <a:t>, </a:t>
            </a:r>
            <a:r>
              <a:rPr lang="es-ES" sz="2000" b="1" dirty="0" smtClean="0">
                <a:solidFill>
                  <a:srgbClr val="00B050"/>
                </a:solidFill>
              </a:rPr>
              <a:t>dos modos fundamentales de conocer</a:t>
            </a:r>
            <a:r>
              <a:rPr lang="es-ES" sz="2000" dirty="0" smtClean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2100" dirty="0" smtClean="0"/>
              <a:t> la </a:t>
            </a:r>
            <a:r>
              <a:rPr lang="es-ES" sz="2100" b="1" i="1" dirty="0" err="1" smtClean="0">
                <a:solidFill>
                  <a:srgbClr val="FF0000"/>
                </a:solidFill>
              </a:rPr>
              <a:t>doxa</a:t>
            </a:r>
            <a:r>
              <a:rPr lang="es-ES" sz="2100" b="1" dirty="0" smtClean="0">
                <a:solidFill>
                  <a:srgbClr val="FF0000"/>
                </a:solidFill>
              </a:rPr>
              <a:t> (opinión), </a:t>
            </a:r>
            <a:r>
              <a:rPr lang="es-ES" sz="2100" dirty="0" smtClean="0"/>
              <a:t>el </a:t>
            </a:r>
            <a:r>
              <a:rPr lang="es-ES" sz="2100" b="1" dirty="0" smtClean="0">
                <a:solidFill>
                  <a:srgbClr val="00B050"/>
                </a:solidFill>
              </a:rPr>
              <a:t>falso conocimiento que proviene de la percepción sensible </a:t>
            </a:r>
            <a:r>
              <a:rPr lang="es-ES" sz="2100" dirty="0" smtClean="0"/>
              <a:t>de los seres concretos o aparentes del mundo sensible;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2100" dirty="0" smtClean="0"/>
              <a:t>y </a:t>
            </a:r>
            <a:r>
              <a:rPr lang="es-ES" sz="2100" b="1" dirty="0" smtClean="0">
                <a:solidFill>
                  <a:srgbClr val="FF0000"/>
                </a:solidFill>
              </a:rPr>
              <a:t>la </a:t>
            </a:r>
            <a:r>
              <a:rPr lang="es-ES" sz="2100" b="1" i="1" dirty="0" smtClean="0">
                <a:solidFill>
                  <a:srgbClr val="FF0000"/>
                </a:solidFill>
              </a:rPr>
              <a:t>episteme</a:t>
            </a:r>
            <a:r>
              <a:rPr lang="es-ES" sz="2100" b="1" dirty="0" smtClean="0">
                <a:solidFill>
                  <a:srgbClr val="FF0000"/>
                </a:solidFill>
              </a:rPr>
              <a:t> (ciencia), </a:t>
            </a:r>
            <a:r>
              <a:rPr lang="es-ES" sz="2100" b="1" dirty="0" smtClean="0">
                <a:solidFill>
                  <a:srgbClr val="00B050"/>
                </a:solidFill>
              </a:rPr>
              <a:t>el verdadero conocimiento de las ideas trascendentes e inteligibles</a:t>
            </a:r>
            <a:r>
              <a:rPr lang="es-ES" sz="2100" dirty="0" smtClean="0"/>
              <a:t>, el conocimiento de la verdadera realidad de las cosas que pertenece al mundo de las ideas y que se obtiene a través de la razón.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67" y="1422400"/>
            <a:ext cx="6275010" cy="47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171" y="-174172"/>
            <a:ext cx="12192000" cy="1509486"/>
          </a:xfrm>
        </p:spPr>
        <p:txBody>
          <a:bodyPr>
            <a:normAutofit fontScale="90000"/>
          </a:bodyPr>
          <a:lstStyle/>
          <a:p>
            <a:r>
              <a:rPr lang="es-ES" dirty="0"/>
              <a:t>a) El problema del conocimiento (realidad) (iii):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628" y="1335314"/>
            <a:ext cx="4151086" cy="5138057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s-ES" sz="2000" dirty="0"/>
              <a:t>El hombre puede llegar al conocimiento de la episteme porque </a:t>
            </a:r>
            <a:r>
              <a:rPr lang="es-ES" sz="2000" b="1" dirty="0"/>
              <a:t>su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alma racional</a:t>
            </a:r>
            <a:r>
              <a:rPr lang="es-ES" sz="2000" dirty="0"/>
              <a:t>, que es su </a:t>
            </a:r>
            <a:r>
              <a:rPr lang="es-ES" sz="2000" b="1" dirty="0" smtClean="0">
                <a:solidFill>
                  <a:srgbClr val="00B050"/>
                </a:solidFill>
              </a:rPr>
              <a:t>esencia</a:t>
            </a:r>
            <a:r>
              <a:rPr lang="es-ES" sz="2000" dirty="0"/>
              <a:t> </a:t>
            </a:r>
            <a:r>
              <a:rPr lang="es-ES" sz="2000" dirty="0" smtClean="0"/>
              <a:t>        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s-ES" sz="2000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rgbClr val="FF0000"/>
                </a:solidFill>
              </a:rPr>
              <a:t>	preexistió</a:t>
            </a:r>
            <a:r>
              <a:rPr lang="es-ES" sz="2000" b="1" dirty="0" smtClean="0"/>
              <a:t> </a:t>
            </a:r>
            <a:r>
              <a:rPr lang="es-ES" sz="2000" b="1" dirty="0"/>
              <a:t>en el mundo de las ideas</a:t>
            </a:r>
            <a:r>
              <a:rPr lang="es-ES" sz="2000" dirty="0"/>
              <a:t>. </a:t>
            </a:r>
            <a:r>
              <a:rPr lang="es-ES" sz="2000" b="1" dirty="0"/>
              <a:t>El alma cayó al mundo terrenal</a:t>
            </a:r>
            <a:r>
              <a:rPr lang="es-ES" sz="2000" dirty="0"/>
              <a:t>, </a:t>
            </a:r>
            <a:r>
              <a:rPr lang="es-ES" sz="2800" b="1" dirty="0">
                <a:solidFill>
                  <a:srgbClr val="7030A0"/>
                </a:solidFill>
              </a:rPr>
              <a:t>mito del carro alado</a:t>
            </a:r>
            <a:r>
              <a:rPr lang="es-ES" sz="2000" dirty="0"/>
              <a:t>, y </a:t>
            </a:r>
            <a:r>
              <a:rPr lang="es-ES" sz="2000" b="1" dirty="0"/>
              <a:t>fue atrapada por la materia corporal olvidando todas las ideas que ya conocía.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s-ES" sz="2000" dirty="0" smtClean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64457" y="2656114"/>
            <a:ext cx="580572" cy="682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984" t="7587" r="1238" b="6402"/>
          <a:stretch/>
        </p:blipFill>
        <p:spPr>
          <a:xfrm>
            <a:off x="4216686" y="1233714"/>
            <a:ext cx="7975314" cy="52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8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293600" cy="1364343"/>
          </a:xfrm>
        </p:spPr>
        <p:txBody>
          <a:bodyPr/>
          <a:lstStyle/>
          <a:p>
            <a:r>
              <a:rPr lang="es-ES" sz="4900" dirty="0"/>
              <a:t>a) El problema del conocimiento (realidad) (iii):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886" y="1364343"/>
            <a:ext cx="10736362" cy="4807857"/>
          </a:xfrm>
        </p:spPr>
        <p:txBody>
          <a:bodyPr/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s-ES" sz="2000" dirty="0"/>
              <a:t>Por ello, según la </a:t>
            </a:r>
            <a:r>
              <a:rPr lang="es-ES" sz="2800" b="1" dirty="0">
                <a:solidFill>
                  <a:srgbClr val="FF0000"/>
                </a:solidFill>
              </a:rPr>
              <a:t>Teoría de la Reminiscencia platónica</a:t>
            </a:r>
            <a:r>
              <a:rPr lang="es-ES" sz="2000" dirty="0"/>
              <a:t>, </a:t>
            </a:r>
            <a:r>
              <a:rPr lang="es-ES" sz="2000" b="1" dirty="0">
                <a:solidFill>
                  <a:srgbClr val="00B050"/>
                </a:solidFill>
              </a:rPr>
              <a:t>conocer es recordar las ideas que nuestra alma ya tenía pero ha olvidado</a:t>
            </a:r>
            <a:r>
              <a:rPr lang="es-ES" sz="2000" dirty="0"/>
              <a:t>: la verdad se recuerda, no se enseña          El filósofo usa para ayudar a recordar a otros el </a:t>
            </a:r>
            <a:r>
              <a:rPr lang="es-ES" sz="2800" b="1" dirty="0">
                <a:solidFill>
                  <a:srgbClr val="FF0000"/>
                </a:solidFill>
              </a:rPr>
              <a:t>método de la mayéutica</a:t>
            </a:r>
            <a:r>
              <a:rPr lang="es-ES" sz="2800" dirty="0"/>
              <a:t>:</a:t>
            </a:r>
            <a:r>
              <a:rPr lang="es-ES" sz="2000" dirty="0"/>
              <a:t> </a:t>
            </a:r>
            <a:r>
              <a:rPr lang="es-ES" sz="2000" b="1" dirty="0"/>
              <a:t>arte por el cual mediante preguntas se hace reflexionar racionalmente al interlocutor</a:t>
            </a:r>
            <a:endParaRPr lang="es-ES" dirty="0"/>
          </a:p>
          <a:p>
            <a:endParaRPr lang="es-ES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3367314" y="2278744"/>
            <a:ext cx="580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349" y="3934774"/>
            <a:ext cx="298729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851" y="89303"/>
            <a:ext cx="11654971" cy="1045029"/>
          </a:xfrm>
        </p:spPr>
        <p:txBody>
          <a:bodyPr>
            <a:normAutofit fontScale="90000"/>
          </a:bodyPr>
          <a:lstStyle/>
          <a:p>
            <a:r>
              <a:rPr lang="es-ES" dirty="0"/>
              <a:t>a) El problema del conocimiento (realidad) (iii):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851" y="1161143"/>
            <a:ext cx="6020176" cy="4991099"/>
          </a:xfrm>
        </p:spPr>
        <p:txBody>
          <a:bodyPr/>
          <a:lstStyle/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000" b="1" dirty="0"/>
              <a:t>	</a:t>
            </a:r>
            <a:r>
              <a:rPr lang="es-ES" sz="2000" dirty="0" smtClean="0"/>
              <a:t>De </a:t>
            </a:r>
            <a:r>
              <a:rPr lang="es-ES" sz="2000" dirty="0"/>
              <a:t>esta forma surge el </a:t>
            </a:r>
            <a:r>
              <a:rPr lang="es-ES" sz="2800" b="1" dirty="0">
                <a:solidFill>
                  <a:srgbClr val="FF0000"/>
                </a:solidFill>
              </a:rPr>
              <a:t>proceso dialéctico </a:t>
            </a:r>
            <a:r>
              <a:rPr lang="es-ES" sz="2000" dirty="0"/>
              <a:t>que sigue nuestra alma racional para conseguir el conocimiento de la </a:t>
            </a:r>
            <a:r>
              <a:rPr lang="es-ES" sz="2000" b="1" dirty="0">
                <a:solidFill>
                  <a:srgbClr val="00B050"/>
                </a:solidFill>
              </a:rPr>
              <a:t>idea de Bien</a:t>
            </a:r>
            <a:r>
              <a:rPr lang="es-ES" sz="2000" dirty="0"/>
              <a:t>. </a:t>
            </a: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 b="1" dirty="0" smtClean="0">
                <a:solidFill>
                  <a:srgbClr val="FFC000"/>
                </a:solidFill>
              </a:rPr>
              <a:t>La </a:t>
            </a:r>
            <a:r>
              <a:rPr lang="es-ES" sz="2400" b="1" dirty="0">
                <a:solidFill>
                  <a:srgbClr val="FFC000"/>
                </a:solidFill>
              </a:rPr>
              <a:t>dialéctica </a:t>
            </a:r>
            <a:r>
              <a:rPr lang="es-ES" sz="2400" b="1" dirty="0" smtClean="0">
                <a:solidFill>
                  <a:srgbClr val="FFC000"/>
                </a:solidFill>
              </a:rPr>
              <a:t>supone, </a:t>
            </a:r>
            <a:r>
              <a:rPr lang="es-ES" sz="2400" b="1" dirty="0">
                <a:solidFill>
                  <a:srgbClr val="FFC000"/>
                </a:solidFill>
              </a:rPr>
              <a:t>en primer </a:t>
            </a:r>
            <a:r>
              <a:rPr lang="es-ES" sz="2400" b="1" dirty="0" smtClean="0">
                <a:solidFill>
                  <a:srgbClr val="FFC000"/>
                </a:solidFill>
              </a:rPr>
              <a:t>lugar, </a:t>
            </a:r>
            <a:r>
              <a:rPr lang="es-ES" sz="2400" b="1" dirty="0">
                <a:solidFill>
                  <a:srgbClr val="FFC000"/>
                </a:solidFill>
              </a:rPr>
              <a:t>el rechazo de la </a:t>
            </a:r>
            <a:r>
              <a:rPr lang="es-ES" sz="2400" b="1" i="1" dirty="0" err="1">
                <a:solidFill>
                  <a:srgbClr val="FFC000"/>
                </a:solidFill>
              </a:rPr>
              <a:t>doxa</a:t>
            </a:r>
            <a:r>
              <a:rPr lang="es-ES" sz="2400" b="1" dirty="0">
                <a:solidFill>
                  <a:srgbClr val="FFC000"/>
                </a:solidFill>
              </a:rPr>
              <a:t> para ir saltando de una idea a otra hasta llegar al conocimiento de la idea de Bien y así lograr el conocimiento perfecto de las ideas, de su racionalidad y perfección.</a:t>
            </a:r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486983" y="1262743"/>
            <a:ext cx="438680" cy="33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bajo 4"/>
          <p:cNvSpPr/>
          <p:nvPr/>
        </p:nvSpPr>
        <p:spPr>
          <a:xfrm>
            <a:off x="2752083" y="2351315"/>
            <a:ext cx="383003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https://upload.wikimedia.org/wikipedia/commons/thumb/4/40/Platon_et_Aristote_par_Della_Robbia_d%C3%A9tail.jpg/250px-Platon_et_Aristote_par_Della_Robbia_d%C3%A9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1" y="4746171"/>
            <a:ext cx="1644197" cy="18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83" y="4640138"/>
            <a:ext cx="1468529" cy="20001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3643" t="14044" r="40216" b="12030"/>
          <a:stretch/>
        </p:blipFill>
        <p:spPr>
          <a:xfrm>
            <a:off x="6379782" y="1262743"/>
            <a:ext cx="5704115" cy="5138057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6836229" y="3094366"/>
            <a:ext cx="314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rir llave 9"/>
          <p:cNvSpPr/>
          <p:nvPr/>
        </p:nvSpPr>
        <p:spPr>
          <a:xfrm>
            <a:off x="6226629" y="4499429"/>
            <a:ext cx="153153" cy="638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/>
          <p:cNvCxnSpPr/>
          <p:nvPr/>
        </p:nvCxnSpPr>
        <p:spPr>
          <a:xfrm>
            <a:off x="7590971" y="4640138"/>
            <a:ext cx="1393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0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22749"/>
            <a:ext cx="9830099" cy="65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presentacin-afpd-poema-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720" y="608489"/>
            <a:ext cx="8061960" cy="6046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Actividad inicial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LLUVIA DE IDEAS</a:t>
            </a:r>
          </a:p>
          <a:p>
            <a:r>
              <a:rPr lang="es-ES" dirty="0" smtClean="0"/>
              <a:t>Grupos: </a:t>
            </a:r>
            <a:r>
              <a:rPr lang="es-ES" b="1" dirty="0" smtClean="0"/>
              <a:t>4 personas aprox</a:t>
            </a:r>
            <a:r>
              <a:rPr lang="es-ES" dirty="0" smtClean="0"/>
              <a:t>.</a:t>
            </a:r>
          </a:p>
          <a:p>
            <a:r>
              <a:rPr lang="es-ES" dirty="0" smtClean="0"/>
              <a:t>Diseño de </a:t>
            </a:r>
            <a:r>
              <a:rPr lang="es-ES" b="1" dirty="0" smtClean="0"/>
              <a:t>actividades tipo</a:t>
            </a:r>
            <a:r>
              <a:rPr lang="es-ES" dirty="0" smtClean="0"/>
              <a:t>. Se debe atender a cuestiones como: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i="1" dirty="0" smtClean="0"/>
              <a:t>¿Cómo aprendo mejor?</a:t>
            </a:r>
          </a:p>
          <a:p>
            <a:pPr marL="0" indent="0">
              <a:buNone/>
            </a:pPr>
            <a:r>
              <a:rPr lang="es-ES" i="1" dirty="0"/>
              <a:t>	</a:t>
            </a:r>
            <a:r>
              <a:rPr lang="es-ES" i="1" dirty="0" smtClean="0"/>
              <a:t>¿Qué metodología prefiero?</a:t>
            </a:r>
          </a:p>
          <a:p>
            <a:pPr marL="0" indent="0">
              <a:buNone/>
            </a:pPr>
            <a:r>
              <a:rPr lang="es-ES" i="1" dirty="0"/>
              <a:t>	</a:t>
            </a:r>
            <a:r>
              <a:rPr lang="es-ES" i="1" dirty="0" smtClean="0"/>
              <a:t>¿Qué me cuesta más?</a:t>
            </a:r>
          </a:p>
          <a:p>
            <a:pPr marL="0" indent="0">
              <a:buNone/>
            </a:pPr>
            <a:r>
              <a:rPr lang="es-ES" i="1" dirty="0"/>
              <a:t>	</a:t>
            </a:r>
            <a:r>
              <a:rPr lang="es-ES" i="1" dirty="0" smtClean="0"/>
              <a:t>¿Cómo puedo potenciar mis habilidades y destrezas en el entorno académico?</a:t>
            </a:r>
          </a:p>
          <a:p>
            <a:pPr marL="0" indent="0">
              <a:buNone/>
            </a:pPr>
            <a:r>
              <a:rPr lang="es-ES" i="1" dirty="0"/>
              <a:t>	</a:t>
            </a:r>
            <a:r>
              <a:rPr lang="es-ES" i="1" dirty="0" smtClean="0"/>
              <a:t>¿Cómo puedo trabajar con mis dificultades? </a:t>
            </a:r>
          </a:p>
          <a:p>
            <a:pPr marL="0" indent="0">
              <a:buNone/>
            </a:pPr>
            <a:r>
              <a:rPr lang="es-ES" i="1" dirty="0"/>
              <a:t>	</a:t>
            </a:r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34230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TEORÃA DE LA REMINISCENCIA PLATÃ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34" y="194925"/>
            <a:ext cx="9931980" cy="65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15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7" y="97536"/>
            <a:ext cx="10454495" cy="1353893"/>
          </a:xfrm>
        </p:spPr>
        <p:txBody>
          <a:bodyPr/>
          <a:lstStyle/>
          <a:p>
            <a:pPr algn="ctr"/>
            <a:r>
              <a:rPr lang="es-ES" dirty="0"/>
              <a:t>b</a:t>
            </a:r>
            <a:r>
              <a:rPr lang="es-ES" dirty="0" smtClean="0"/>
              <a:t>) El problema de la antropología (i):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400" y="1045029"/>
            <a:ext cx="11001829" cy="5675085"/>
          </a:xfrm>
        </p:spPr>
        <p:txBody>
          <a:bodyPr>
            <a:normAutofit/>
          </a:bodyPr>
          <a:lstStyle/>
          <a:p>
            <a:pPr lvl="1"/>
            <a:endParaRPr lang="es-ES" sz="2000" b="1" dirty="0" smtClean="0">
              <a:solidFill>
                <a:srgbClr val="FF0000"/>
              </a:solidFill>
            </a:endParaRPr>
          </a:p>
          <a:p>
            <a:pPr lvl="1"/>
            <a:r>
              <a:rPr lang="es-ES" sz="2000" dirty="0" smtClean="0"/>
              <a:t>Platón defenderá el </a:t>
            </a:r>
            <a:r>
              <a:rPr lang="es-ES" sz="2800" b="1" dirty="0" smtClean="0">
                <a:solidFill>
                  <a:srgbClr val="FF0000"/>
                </a:solidFill>
              </a:rPr>
              <a:t>dualismo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800" b="1" dirty="0" smtClean="0">
                <a:solidFill>
                  <a:srgbClr val="FF0000"/>
                </a:solidFill>
              </a:rPr>
              <a:t>alma y cuerpo      </a:t>
            </a:r>
            <a:r>
              <a:rPr lang="es-ES" sz="2000" dirty="0" smtClean="0"/>
              <a:t>ambos forman una </a:t>
            </a:r>
            <a:r>
              <a:rPr lang="es-ES" sz="2000" b="1" dirty="0" smtClean="0">
                <a:solidFill>
                  <a:srgbClr val="00B050"/>
                </a:solidFill>
              </a:rPr>
              <a:t>unión accidental</a:t>
            </a:r>
            <a:r>
              <a:rPr lang="es-ES" sz="2000" dirty="0" smtClean="0"/>
              <a:t> y están en </a:t>
            </a:r>
            <a:r>
              <a:rPr lang="es-ES" sz="2000" b="1" dirty="0" smtClean="0"/>
              <a:t>continua lucha </a:t>
            </a:r>
            <a:r>
              <a:rPr lang="es-ES" sz="2000" dirty="0" smtClean="0"/>
              <a:t>pues </a:t>
            </a:r>
            <a:r>
              <a:rPr lang="es-ES" sz="2000" b="1" dirty="0" smtClean="0">
                <a:solidFill>
                  <a:srgbClr val="00B050"/>
                </a:solidFill>
              </a:rPr>
              <a:t>el alma pertenece al mundo de las ideas y el cuerpo al mundo material </a:t>
            </a:r>
            <a:r>
              <a:rPr lang="es-ES" sz="2000" dirty="0" smtClean="0"/>
              <a:t>siendo así el </a:t>
            </a:r>
            <a:r>
              <a:rPr lang="es-ES" sz="2000" b="1" i="1" dirty="0" smtClean="0"/>
              <a:t>cuerpo una cárcel para el alma</a:t>
            </a:r>
            <a:r>
              <a:rPr lang="es-ES" sz="2000" i="1" dirty="0" smtClean="0"/>
              <a:t>.      </a:t>
            </a:r>
            <a:r>
              <a:rPr lang="es-ES" sz="2000" dirty="0" smtClean="0"/>
              <a:t>El cuerpo “distrae, es la parte irracional del ser humano.</a:t>
            </a:r>
          </a:p>
          <a:p>
            <a:pPr marL="274320" lvl="1" indent="0">
              <a:buNone/>
            </a:pPr>
            <a:endParaRPr lang="es-ES" sz="2000" i="1" dirty="0" smtClean="0"/>
          </a:p>
          <a:p>
            <a:pPr lvl="1"/>
            <a:r>
              <a:rPr lang="es-ES" sz="2000" b="1" dirty="0" smtClean="0">
                <a:solidFill>
                  <a:srgbClr val="00B050"/>
                </a:solidFill>
              </a:rPr>
              <a:t>El alma racional es la esencia del hombre y el principio del conocimiento racional</a:t>
            </a:r>
            <a:r>
              <a:rPr lang="es-ES" sz="2000" dirty="0"/>
              <a:t> </a:t>
            </a:r>
            <a:r>
              <a:rPr lang="es-ES" sz="2000" dirty="0" smtClean="0"/>
              <a:t>        	pues nos permite llegar a conocer las ideas del </a:t>
            </a:r>
            <a:r>
              <a:rPr lang="es-ES" sz="2000" b="1" dirty="0" smtClean="0"/>
              <a:t>mundo trascendente</a:t>
            </a:r>
            <a:r>
              <a:rPr lang="es-ES" sz="2000" dirty="0" smtClean="0"/>
              <a:t>.</a:t>
            </a:r>
          </a:p>
          <a:p>
            <a:pPr lvl="1"/>
            <a:endParaRPr lang="es-ES" sz="2000" dirty="0" smtClean="0"/>
          </a:p>
          <a:p>
            <a:pPr marL="274320" lvl="1" indent="0" algn="ctr">
              <a:buNone/>
            </a:pPr>
            <a:r>
              <a:rPr lang="es-ES" sz="2800" dirty="0" smtClean="0">
                <a:solidFill>
                  <a:srgbClr val="FFC000"/>
                </a:solidFill>
              </a:rPr>
              <a:t>Así, según el dualismo platónico, </a:t>
            </a:r>
            <a:r>
              <a:rPr lang="es-ES" sz="2800" b="1" dirty="0" smtClean="0">
                <a:solidFill>
                  <a:srgbClr val="FFC000"/>
                </a:solidFill>
              </a:rPr>
              <a:t>frente a la materialidad y corruptibilidad del cuerpo, el alma inteligible es inmortal y espiritual</a:t>
            </a:r>
            <a:r>
              <a:rPr lang="es-ES" sz="2800" dirty="0" smtClean="0">
                <a:solidFill>
                  <a:srgbClr val="FFC000"/>
                </a:solidFill>
              </a:rPr>
              <a:t>.</a:t>
            </a:r>
          </a:p>
          <a:p>
            <a:pPr marL="274320" lvl="1" indent="0" algn="ctr">
              <a:buNone/>
            </a:pPr>
            <a:endParaRPr lang="es-ES" sz="2800" dirty="0" smtClean="0">
              <a:solidFill>
                <a:srgbClr val="FFC000"/>
              </a:solidFill>
            </a:endParaRPr>
          </a:p>
          <a:p>
            <a:pPr lvl="1"/>
            <a:r>
              <a:rPr lang="es-ES" sz="2000" dirty="0" smtClean="0"/>
              <a:t> </a:t>
            </a:r>
            <a:r>
              <a:rPr lang="es-ES" sz="2000" b="1" dirty="0" smtClean="0">
                <a:solidFill>
                  <a:srgbClr val="FF0000"/>
                </a:solidFill>
              </a:rPr>
              <a:t>El </a:t>
            </a:r>
            <a:r>
              <a:rPr lang="es-ES" sz="2800" b="1" dirty="0" smtClean="0">
                <a:solidFill>
                  <a:srgbClr val="FF0000"/>
                </a:solidFill>
              </a:rPr>
              <a:t>alma transmigra </a:t>
            </a:r>
            <a:r>
              <a:rPr lang="es-ES" sz="2000" dirty="0" smtClean="0"/>
              <a:t>de cuerpo en cuerpo hasta que consigue </a:t>
            </a:r>
            <a:r>
              <a:rPr lang="es-ES" sz="2000" b="1" dirty="0" smtClean="0">
                <a:solidFill>
                  <a:srgbClr val="00B050"/>
                </a:solidFill>
              </a:rPr>
              <a:t>purificarse</a:t>
            </a:r>
            <a:r>
              <a:rPr lang="es-ES" sz="2000" dirty="0" smtClean="0"/>
              <a:t>, mediante la </a:t>
            </a:r>
            <a:r>
              <a:rPr lang="es-ES" sz="2000" b="1" dirty="0" smtClean="0">
                <a:solidFill>
                  <a:srgbClr val="00B050"/>
                </a:solidFill>
              </a:rPr>
              <a:t>virtud</a:t>
            </a:r>
            <a:r>
              <a:rPr lang="es-ES" sz="2000" dirty="0" smtClean="0"/>
              <a:t> con su desarrollo perfecto      </a:t>
            </a:r>
            <a:r>
              <a:rPr lang="es-ES" sz="2000" b="1" dirty="0" smtClean="0"/>
              <a:t>para poder acceder de nuevo al mundo de las ideas y conseguir la </a:t>
            </a:r>
            <a:r>
              <a:rPr lang="es-ES" sz="2000" b="1" dirty="0" smtClean="0">
                <a:solidFill>
                  <a:srgbClr val="00B050"/>
                </a:solidFill>
              </a:rPr>
              <a:t>felicidad</a:t>
            </a:r>
            <a:r>
              <a:rPr lang="es-ES" sz="2000" b="1" dirty="0" smtClean="0"/>
              <a:t>. 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590972" y="1698171"/>
            <a:ext cx="4644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10145486" y="2249715"/>
            <a:ext cx="333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069847" y="3410857"/>
            <a:ext cx="207410" cy="13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313714" y="6299200"/>
            <a:ext cx="362857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echa abajo 12"/>
          <p:cNvSpPr/>
          <p:nvPr/>
        </p:nvSpPr>
        <p:spPr>
          <a:xfrm>
            <a:off x="5921829" y="3701143"/>
            <a:ext cx="667657" cy="333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5907314" y="5324712"/>
            <a:ext cx="667657" cy="333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s-ES" dirty="0"/>
              <a:t>b) El problema de la antropología (i):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113" y="1843313"/>
            <a:ext cx="10609943" cy="4397829"/>
          </a:xfrm>
        </p:spPr>
        <p:txBody>
          <a:bodyPr>
            <a:normAutofit/>
          </a:bodyPr>
          <a:lstStyle/>
          <a:p>
            <a:pPr lvl="1"/>
            <a:r>
              <a:rPr lang="es-ES" sz="2000" dirty="0"/>
              <a:t>Platón presenta </a:t>
            </a:r>
            <a:r>
              <a:rPr lang="es-ES" sz="2000" b="1" dirty="0"/>
              <a:t>varias demostraciones de la</a:t>
            </a:r>
            <a:r>
              <a:rPr lang="es-ES" sz="2800" b="1" dirty="0">
                <a:solidFill>
                  <a:srgbClr val="FF0000"/>
                </a:solidFill>
              </a:rPr>
              <a:t> inmortalidad del alma</a:t>
            </a:r>
            <a:r>
              <a:rPr lang="es-ES" sz="2000" b="1" dirty="0"/>
              <a:t>, </a:t>
            </a:r>
            <a:r>
              <a:rPr lang="es-ES" sz="2000" dirty="0"/>
              <a:t>destacando la de la </a:t>
            </a:r>
            <a:r>
              <a:rPr lang="es-ES" sz="2000" b="1" dirty="0">
                <a:solidFill>
                  <a:srgbClr val="FF0000"/>
                </a:solidFill>
              </a:rPr>
              <a:t>reminiscencia</a:t>
            </a:r>
            <a:r>
              <a:rPr lang="es-ES" sz="2000" dirty="0"/>
              <a:t> </a:t>
            </a:r>
            <a:r>
              <a:rPr lang="es-ES" sz="2000" b="1" dirty="0">
                <a:solidFill>
                  <a:srgbClr val="00B050"/>
                </a:solidFill>
              </a:rPr>
              <a:t>(solo podemos conocer el mundo de las ideas por la preexistencia del alma en él) </a:t>
            </a:r>
            <a:r>
              <a:rPr lang="es-ES" sz="2000" b="1" dirty="0">
                <a:solidFill>
                  <a:srgbClr val="FF0000"/>
                </a:solidFill>
              </a:rPr>
              <a:t>y la de la simplicidad </a:t>
            </a:r>
            <a:r>
              <a:rPr lang="es-ES" sz="2000" b="1" dirty="0">
                <a:solidFill>
                  <a:srgbClr val="00B050"/>
                </a:solidFill>
              </a:rPr>
              <a:t>(el alma es simple, pues no es material, y por lo tanto no puede descomponerse y morir). </a:t>
            </a:r>
          </a:p>
          <a:p>
            <a:pPr lvl="1"/>
            <a:r>
              <a:rPr lang="es-ES" sz="2000" dirty="0"/>
              <a:t>Además, </a:t>
            </a:r>
            <a:r>
              <a:rPr lang="es-ES" sz="2000" b="1" dirty="0">
                <a:solidFill>
                  <a:srgbClr val="FF0000"/>
                </a:solidFill>
              </a:rPr>
              <a:t>distinguió tres tipos de alma o </a:t>
            </a:r>
            <a:r>
              <a:rPr lang="es-ES" sz="2800" b="1" dirty="0">
                <a:solidFill>
                  <a:srgbClr val="FF0000"/>
                </a:solidFill>
              </a:rPr>
              <a:t>tres partes del alma </a:t>
            </a:r>
            <a:r>
              <a:rPr lang="es-ES" sz="2000" dirty="0"/>
              <a:t>en el hombre: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2000" dirty="0"/>
              <a:t> La </a:t>
            </a:r>
            <a:r>
              <a:rPr lang="es-ES" sz="2000" b="1" dirty="0">
                <a:solidFill>
                  <a:srgbClr val="00B050"/>
                </a:solidFill>
              </a:rPr>
              <a:t>racional</a:t>
            </a:r>
            <a:r>
              <a:rPr lang="es-ES" sz="2000" dirty="0">
                <a:solidFill>
                  <a:srgbClr val="00B050"/>
                </a:solidFill>
              </a:rPr>
              <a:t>, </a:t>
            </a:r>
            <a:r>
              <a:rPr lang="es-ES" sz="2000" b="1" dirty="0"/>
              <a:t>esencial y propia del hombre, </a:t>
            </a:r>
            <a:r>
              <a:rPr lang="es-ES" sz="2000" dirty="0"/>
              <a:t>que posibilita el conocimiento racional, debiendo gobernar el desarrollo de las otras dos y siendo inmortal.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2000" dirty="0"/>
              <a:t> La </a:t>
            </a:r>
            <a:r>
              <a:rPr lang="es-ES" sz="2000" b="1" dirty="0">
                <a:solidFill>
                  <a:srgbClr val="00B050"/>
                </a:solidFill>
              </a:rPr>
              <a:t>irascible</a:t>
            </a:r>
            <a:r>
              <a:rPr lang="es-ES" sz="2000" dirty="0"/>
              <a:t>, proporciona la capacidad del esfuerzo, la voluntad y el vigor, y </a:t>
            </a:r>
            <a:r>
              <a:rPr lang="es-ES" sz="2000" b="1" dirty="0"/>
              <a:t>es mortal.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2000" dirty="0"/>
              <a:t>La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>
                <a:solidFill>
                  <a:srgbClr val="00B050"/>
                </a:solidFill>
              </a:rPr>
              <a:t>concupiscible</a:t>
            </a:r>
            <a:r>
              <a:rPr lang="es-ES" sz="2000" dirty="0"/>
              <a:t>,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dirty="0"/>
              <a:t>ofrece la capacidad del deseo y las pasiones sensuales, y también </a:t>
            </a:r>
            <a:r>
              <a:rPr lang="es-ES" sz="2000" b="1" dirty="0"/>
              <a:t>es mortal.</a:t>
            </a:r>
            <a:endParaRPr lang="es-ES" sz="2000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6025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0820" y="-110454"/>
            <a:ext cx="10058400" cy="1609344"/>
          </a:xfrm>
        </p:spPr>
        <p:txBody>
          <a:bodyPr/>
          <a:lstStyle/>
          <a:p>
            <a:r>
              <a:rPr lang="es-ES" dirty="0"/>
              <a:t>b) El problema de la antropología (i): </a:t>
            </a:r>
          </a:p>
        </p:txBody>
      </p:sp>
      <p:pic>
        <p:nvPicPr>
          <p:cNvPr id="6146" name="Picture 2" descr="Resultado de imagen de partes del al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66" y="1117260"/>
            <a:ext cx="7654320" cy="57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92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732" y="97536"/>
            <a:ext cx="10174515" cy="962007"/>
          </a:xfrm>
        </p:spPr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) El problema de la ética (i):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714" y="1161144"/>
            <a:ext cx="10402534" cy="5513976"/>
          </a:xfrm>
        </p:spPr>
        <p:txBody>
          <a:bodyPr>
            <a:normAutofit/>
          </a:bodyPr>
          <a:lstStyle/>
          <a:p>
            <a:pPr lvl="1"/>
            <a:endParaRPr lang="es-ES" sz="2000" dirty="0" smtClean="0"/>
          </a:p>
          <a:p>
            <a:pPr lvl="1"/>
            <a:r>
              <a:rPr lang="es-ES" sz="2000" dirty="0" smtClean="0"/>
              <a:t>La </a:t>
            </a:r>
            <a:r>
              <a:rPr lang="es-ES" sz="2800" b="1" dirty="0" smtClean="0">
                <a:solidFill>
                  <a:srgbClr val="FF0000"/>
                </a:solidFill>
              </a:rPr>
              <a:t>virtud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dirty="0" smtClean="0"/>
              <a:t>se fundamenta en el </a:t>
            </a:r>
            <a:r>
              <a:rPr lang="es-ES" sz="2000" b="1" dirty="0" smtClean="0"/>
              <a:t>desarrollo del bien propio del hombre, </a:t>
            </a:r>
            <a:r>
              <a:rPr lang="es-ES" sz="2000" dirty="0" smtClean="0"/>
              <a:t>su esencia racional, y por lo tanto, es universal. </a:t>
            </a:r>
          </a:p>
          <a:p>
            <a:pPr lvl="1"/>
            <a:endParaRPr lang="es-ES" sz="2000" dirty="0" smtClean="0"/>
          </a:p>
          <a:p>
            <a:pPr lvl="1"/>
            <a:r>
              <a:rPr lang="es-ES" sz="2000" dirty="0" smtClean="0"/>
              <a:t>Distingue </a:t>
            </a:r>
            <a:r>
              <a:rPr lang="es-ES" sz="2000" b="1" dirty="0" smtClean="0">
                <a:solidFill>
                  <a:srgbClr val="FF0000"/>
                </a:solidFill>
              </a:rPr>
              <a:t>tres virtudes </a:t>
            </a:r>
            <a:r>
              <a:rPr lang="es-ES" sz="2000" b="1" dirty="0" smtClean="0"/>
              <a:t>de acuerdo a la división del alma</a:t>
            </a:r>
            <a:r>
              <a:rPr lang="es-ES" sz="2000" dirty="0" smtClean="0"/>
              <a:t>: </a:t>
            </a:r>
          </a:p>
          <a:p>
            <a:pPr lvl="2"/>
            <a:r>
              <a:rPr lang="es-ES" sz="2000" dirty="0" smtClean="0"/>
              <a:t>la </a:t>
            </a:r>
            <a:r>
              <a:rPr lang="es-ES" sz="2000" b="1" dirty="0" smtClean="0">
                <a:solidFill>
                  <a:srgbClr val="00B050"/>
                </a:solidFill>
              </a:rPr>
              <a:t>sabiduría o la prudencia</a:t>
            </a:r>
            <a:r>
              <a:rPr lang="es-ES" sz="2000" dirty="0" smtClean="0"/>
              <a:t>, se consigue con el desarrollo del alma racional; </a:t>
            </a:r>
          </a:p>
          <a:p>
            <a:pPr lvl="2"/>
            <a:r>
              <a:rPr lang="es-ES" sz="2000" dirty="0" smtClean="0"/>
              <a:t>la </a:t>
            </a:r>
            <a:r>
              <a:rPr lang="es-ES" sz="2000" b="1" dirty="0" smtClean="0">
                <a:solidFill>
                  <a:srgbClr val="00B050"/>
                </a:solidFill>
              </a:rPr>
              <a:t>valentía</a:t>
            </a:r>
            <a:r>
              <a:rPr lang="es-ES" sz="2000" dirty="0" smtClean="0"/>
              <a:t>, se realiza con el desarrollo prudente del alma irascible; </a:t>
            </a:r>
          </a:p>
          <a:p>
            <a:pPr lvl="2"/>
            <a:r>
              <a:rPr lang="es-ES" sz="2000" dirty="0" smtClean="0"/>
              <a:t>y la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smtClean="0">
                <a:solidFill>
                  <a:srgbClr val="00B050"/>
                </a:solidFill>
              </a:rPr>
              <a:t>templanza</a:t>
            </a:r>
            <a:r>
              <a:rPr lang="es-ES" sz="2000" dirty="0" smtClean="0"/>
              <a:t>, que se realiza con el desarrollo prudente del alma concupiscible. </a:t>
            </a:r>
          </a:p>
          <a:p>
            <a:pPr lvl="2"/>
            <a:endParaRPr lang="es-ES" sz="2000" dirty="0" smtClean="0"/>
          </a:p>
          <a:p>
            <a:pPr lvl="2"/>
            <a:endParaRPr lang="es-ES" sz="2000" dirty="0" smtClean="0"/>
          </a:p>
          <a:p>
            <a:pPr marL="274320" lvl="1" indent="0" algn="ctr">
              <a:buNone/>
            </a:pPr>
            <a:r>
              <a:rPr lang="es-ES" sz="2800" dirty="0" smtClean="0">
                <a:solidFill>
                  <a:srgbClr val="FFC000"/>
                </a:solidFill>
              </a:rPr>
              <a:t>Con el </a:t>
            </a:r>
            <a:r>
              <a:rPr lang="es-ES" sz="2800" b="1" dirty="0" smtClean="0">
                <a:solidFill>
                  <a:srgbClr val="FFC000"/>
                </a:solidFill>
              </a:rPr>
              <a:t>desarrollo armonioso de las tres virtudes </a:t>
            </a:r>
            <a:r>
              <a:rPr lang="es-ES" sz="2800" dirty="0" smtClean="0">
                <a:solidFill>
                  <a:srgbClr val="FFC000"/>
                </a:solidFill>
              </a:rPr>
              <a:t>en el hombre </a:t>
            </a:r>
            <a:r>
              <a:rPr lang="es-ES" sz="2800" b="1" dirty="0" smtClean="0">
                <a:solidFill>
                  <a:srgbClr val="FFC000"/>
                </a:solidFill>
              </a:rPr>
              <a:t>se consigue </a:t>
            </a:r>
            <a:r>
              <a:rPr lang="es-ES" sz="2800" dirty="0" smtClean="0">
                <a:solidFill>
                  <a:srgbClr val="FFC000"/>
                </a:solidFill>
              </a:rPr>
              <a:t>la </a:t>
            </a:r>
            <a:r>
              <a:rPr lang="es-ES" sz="2800" b="1" dirty="0" smtClean="0">
                <a:solidFill>
                  <a:srgbClr val="FF0000"/>
                </a:solidFill>
              </a:rPr>
              <a:t>Justicia</a:t>
            </a:r>
            <a:r>
              <a:rPr lang="es-ES" sz="2800" dirty="0" smtClean="0">
                <a:solidFill>
                  <a:srgbClr val="FFC000"/>
                </a:solidFill>
              </a:rPr>
              <a:t>, </a:t>
            </a:r>
            <a:r>
              <a:rPr lang="es-ES" sz="2800" b="1" dirty="0" smtClean="0">
                <a:solidFill>
                  <a:srgbClr val="FFC000"/>
                </a:solidFill>
              </a:rPr>
              <a:t>el orden estable y perfecto de las tres partes del alma, cuando cada parte cumple su función específica.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5907314" y="4296229"/>
            <a:ext cx="841829" cy="464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056532" cy="1574800"/>
          </a:xfrm>
        </p:spPr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) El problema de la ética (</a:t>
            </a:r>
            <a:r>
              <a:rPr lang="es-ES" dirty="0" err="1" smtClean="0"/>
              <a:t>iI</a:t>
            </a:r>
            <a:r>
              <a:rPr lang="es-ES" dirty="0" smtClean="0"/>
              <a:t>) (AMPLIACIÓN):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2933" y="1303867"/>
            <a:ext cx="10095315" cy="5554133"/>
          </a:xfrm>
        </p:spPr>
        <p:txBody>
          <a:bodyPr>
            <a:normAutofit/>
          </a:bodyPr>
          <a:lstStyle/>
          <a:p>
            <a:pPr lvl="1"/>
            <a:endParaRPr lang="es-ES" sz="2000" dirty="0" smtClean="0"/>
          </a:p>
          <a:p>
            <a:pPr lvl="1"/>
            <a:endParaRPr lang="es-ES" sz="2000" b="1" dirty="0" smtClean="0">
              <a:solidFill>
                <a:srgbClr val="0070C0"/>
              </a:solidFill>
            </a:endParaRPr>
          </a:p>
          <a:p>
            <a:pPr lvl="1"/>
            <a:r>
              <a:rPr lang="es-ES" sz="2000" b="1" dirty="0" smtClean="0">
                <a:solidFill>
                  <a:srgbClr val="00B050"/>
                </a:solidFill>
              </a:rPr>
              <a:t>Vida buena </a:t>
            </a:r>
            <a:r>
              <a:rPr lang="es-ES" sz="2000" b="1" dirty="0" smtClean="0"/>
              <a:t>– Satisfacción de necesidades materiales / espirituales.</a:t>
            </a:r>
          </a:p>
          <a:p>
            <a:pPr lvl="1"/>
            <a:endParaRPr lang="es-ES" sz="2000" b="1" dirty="0" smtClean="0"/>
          </a:p>
          <a:p>
            <a:pPr lvl="1"/>
            <a:r>
              <a:rPr lang="es-ES" sz="2000" b="1" dirty="0" smtClean="0">
                <a:solidFill>
                  <a:srgbClr val="00B050"/>
                </a:solidFill>
              </a:rPr>
              <a:t>Salud</a:t>
            </a:r>
            <a:r>
              <a:rPr lang="es-ES" sz="2000" b="1" dirty="0" smtClean="0"/>
              <a:t> – Moderación en el disfrute</a:t>
            </a:r>
          </a:p>
          <a:p>
            <a:pPr lvl="1"/>
            <a:endParaRPr lang="es-ES" sz="2000" b="1" dirty="0" smtClean="0"/>
          </a:p>
          <a:p>
            <a:pPr lvl="1"/>
            <a:r>
              <a:rPr lang="es-ES" sz="2000" b="1" dirty="0" smtClean="0"/>
              <a:t>Identificación socrática: </a:t>
            </a:r>
            <a:r>
              <a:rPr lang="es-ES" sz="2000" b="1" dirty="0" smtClean="0">
                <a:solidFill>
                  <a:srgbClr val="00B050"/>
                </a:solidFill>
              </a:rPr>
              <a:t>Virtud – conocimiento.</a:t>
            </a:r>
          </a:p>
          <a:p>
            <a:pPr lvl="1"/>
            <a:endParaRPr lang="es-ES" sz="2000" b="1" dirty="0" smtClean="0"/>
          </a:p>
          <a:p>
            <a:pPr lvl="1"/>
            <a:r>
              <a:rPr lang="es-ES" sz="2000" b="1" dirty="0" smtClean="0">
                <a:solidFill>
                  <a:srgbClr val="00B050"/>
                </a:solidFill>
              </a:rPr>
              <a:t>Belleza</a:t>
            </a:r>
            <a:r>
              <a:rPr lang="es-ES" sz="2000" b="1" dirty="0" smtClean="0"/>
              <a:t> como ascenso a las ideas.</a:t>
            </a:r>
          </a:p>
          <a:p>
            <a:pPr lvl="1"/>
            <a:endParaRPr lang="es-ES" sz="2000" b="1" dirty="0" smtClean="0"/>
          </a:p>
          <a:p>
            <a:pPr lvl="1"/>
            <a:r>
              <a:rPr lang="es-ES" sz="2000" b="1" dirty="0" smtClean="0">
                <a:solidFill>
                  <a:srgbClr val="00B050"/>
                </a:solidFill>
              </a:rPr>
              <a:t>Ignorancia</a:t>
            </a:r>
            <a:r>
              <a:rPr lang="es-ES" sz="2000" b="1" dirty="0" smtClean="0"/>
              <a:t> – Falta de bien (desconocimiento)</a:t>
            </a:r>
          </a:p>
          <a:p>
            <a:pPr lvl="1"/>
            <a:endParaRPr lang="es-ES" sz="2000" b="1" dirty="0" smtClean="0"/>
          </a:p>
          <a:p>
            <a:pPr lvl="1"/>
            <a:r>
              <a:rPr lang="es-ES" sz="2000" b="1" dirty="0" smtClean="0"/>
              <a:t>Parte racional del alma – Fundamental en la </a:t>
            </a:r>
            <a:r>
              <a:rPr lang="es-ES" sz="2000" b="1" dirty="0" smtClean="0">
                <a:solidFill>
                  <a:srgbClr val="00B050"/>
                </a:solidFill>
              </a:rPr>
              <a:t>organización de la vida práctica.</a:t>
            </a:r>
            <a:endParaRPr lang="es-ES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4" y="383364"/>
            <a:ext cx="7691718" cy="60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953873"/>
              </p:ext>
            </p:extLst>
          </p:nvPr>
        </p:nvGraphicFramePr>
        <p:xfrm>
          <a:off x="389468" y="812800"/>
          <a:ext cx="11480799" cy="504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262">
                <a:tc>
                  <a:txBody>
                    <a:bodyPr/>
                    <a:lstStyle/>
                    <a:p>
                      <a:r>
                        <a:rPr lang="es-ES" dirty="0" smtClean="0"/>
                        <a:t>Antropología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Política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Ética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262">
                <a:tc>
                  <a:txBody>
                    <a:bodyPr/>
                    <a:lstStyle/>
                    <a:p>
                      <a:r>
                        <a:rPr lang="es-ES" dirty="0" smtClean="0"/>
                        <a:t>Alma racional 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Gobernantes 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Sabiduría/Prudencia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62">
                <a:tc>
                  <a:txBody>
                    <a:bodyPr/>
                    <a:lstStyle/>
                    <a:p>
                      <a:r>
                        <a:rPr lang="es-ES" dirty="0" smtClean="0"/>
                        <a:t>Alma irascible 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Guardianes 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Valentía / Fortaleza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262">
                <a:tc>
                  <a:txBody>
                    <a:bodyPr/>
                    <a:lstStyle/>
                    <a:p>
                      <a:r>
                        <a:rPr lang="es-ES" dirty="0" smtClean="0"/>
                        <a:t>Alma</a:t>
                      </a:r>
                      <a:r>
                        <a:rPr lang="es-ES" baseline="0" dirty="0" smtClean="0"/>
                        <a:t> concupiscible </a:t>
                      </a:r>
                      <a:r>
                        <a:rPr lang="es-ES" baseline="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Productores 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Templanza (en los placeres)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1084"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JUSTICIA y ARMONÍA</a:t>
                      </a:r>
                    </a:p>
                    <a:p>
                      <a:pPr algn="ctr"/>
                      <a:r>
                        <a:rPr lang="es-ES" dirty="0" smtClean="0"/>
                        <a:t> (Cuando todo funciona</a:t>
                      </a:r>
                      <a:r>
                        <a:rPr lang="es-ES" baseline="0" dirty="0" smtClean="0"/>
                        <a:t> y cada uno cumple su función)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7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97536"/>
            <a:ext cx="10058400" cy="1609344"/>
          </a:xfrm>
        </p:spPr>
        <p:txBody>
          <a:bodyPr/>
          <a:lstStyle/>
          <a:p>
            <a:r>
              <a:rPr lang="es-ES" dirty="0"/>
              <a:t>d</a:t>
            </a:r>
            <a:r>
              <a:rPr lang="es-ES" dirty="0" smtClean="0"/>
              <a:t>) El problema de la política (i):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706880"/>
            <a:ext cx="10058400" cy="4968239"/>
          </a:xfrm>
        </p:spPr>
        <p:txBody>
          <a:bodyPr>
            <a:normAutofit/>
          </a:bodyPr>
          <a:lstStyle/>
          <a:p>
            <a:pPr lvl="1"/>
            <a:endParaRPr lang="es-ES" sz="2000" b="1" dirty="0" smtClean="0"/>
          </a:p>
          <a:p>
            <a:pPr lvl="1"/>
            <a:r>
              <a:rPr lang="es-ES" sz="2000" b="1" dirty="0" smtClean="0"/>
              <a:t>Las virtudes se desarrollan en </a:t>
            </a:r>
            <a:r>
              <a:rPr lang="es-ES" sz="2800" b="1" dirty="0" smtClean="0">
                <a:solidFill>
                  <a:srgbClr val="FF0000"/>
                </a:solidFill>
              </a:rPr>
              <a:t>sociedad</a:t>
            </a:r>
            <a:r>
              <a:rPr lang="es-ES" sz="2000" b="1" dirty="0" smtClean="0"/>
              <a:t> </a:t>
            </a:r>
            <a:r>
              <a:rPr lang="es-ES" sz="2000" dirty="0" smtClean="0"/>
              <a:t>ya que</a:t>
            </a:r>
            <a:r>
              <a:rPr lang="es-ES" sz="2000" dirty="0" smtClean="0">
                <a:solidFill>
                  <a:srgbClr val="00B050"/>
                </a:solidFill>
              </a:rPr>
              <a:t> </a:t>
            </a:r>
            <a:r>
              <a:rPr lang="es-ES" sz="2000" b="1" dirty="0" smtClean="0">
                <a:solidFill>
                  <a:srgbClr val="00B050"/>
                </a:solidFill>
              </a:rPr>
              <a:t>el hombre es considerado un </a:t>
            </a:r>
            <a:r>
              <a:rPr lang="es-ES" sz="2800" b="1" dirty="0" smtClean="0">
                <a:solidFill>
                  <a:srgbClr val="00B050"/>
                </a:solidFill>
              </a:rPr>
              <a:t>ser social por naturaleza</a:t>
            </a:r>
            <a:r>
              <a:rPr lang="es-ES" sz="2000" b="1" dirty="0" smtClean="0">
                <a:solidFill>
                  <a:srgbClr val="00B050"/>
                </a:solidFill>
              </a:rPr>
              <a:t>. </a:t>
            </a:r>
          </a:p>
          <a:p>
            <a:pPr lvl="1"/>
            <a:r>
              <a:rPr lang="es-ES" sz="2000" dirty="0" smtClean="0"/>
              <a:t>El </a:t>
            </a:r>
            <a:r>
              <a:rPr lang="es-ES" sz="2800" b="1" dirty="0" smtClean="0">
                <a:solidFill>
                  <a:srgbClr val="FF0000"/>
                </a:solidFill>
              </a:rPr>
              <a:t>gobierno</a:t>
            </a:r>
            <a:r>
              <a:rPr lang="es-ES" sz="2000" dirty="0" smtClean="0"/>
              <a:t> debe </a:t>
            </a:r>
            <a:r>
              <a:rPr lang="es-ES" sz="2000" b="1" dirty="0" smtClean="0"/>
              <a:t>pensar en el </a:t>
            </a:r>
            <a:r>
              <a:rPr lang="es-ES" sz="2000" b="1" dirty="0" smtClean="0">
                <a:solidFill>
                  <a:srgbClr val="00B050"/>
                </a:solidFill>
              </a:rPr>
              <a:t>bien común </a:t>
            </a:r>
            <a:r>
              <a:rPr lang="es-ES" sz="2000" dirty="0" smtClean="0"/>
              <a:t>y </a:t>
            </a:r>
            <a:r>
              <a:rPr lang="es-ES" sz="2000" b="1" dirty="0" smtClean="0">
                <a:solidFill>
                  <a:srgbClr val="00B050"/>
                </a:solidFill>
              </a:rPr>
              <a:t>conseguir la justicia social</a:t>
            </a:r>
            <a:r>
              <a:rPr lang="es-ES" sz="2000" b="1" dirty="0" smtClean="0"/>
              <a:t>.</a:t>
            </a:r>
          </a:p>
          <a:p>
            <a:pPr lvl="1"/>
            <a:r>
              <a:rPr lang="es-ES" sz="2000" dirty="0" smtClean="0"/>
              <a:t> El </a:t>
            </a:r>
            <a:r>
              <a:rPr lang="es-ES" sz="2800" b="1" dirty="0" smtClean="0">
                <a:solidFill>
                  <a:srgbClr val="FF0000"/>
                </a:solidFill>
              </a:rPr>
              <a:t>orden</a:t>
            </a:r>
            <a:r>
              <a:rPr lang="es-ES" sz="2000" b="1" dirty="0" smtClean="0"/>
              <a:t> perfecto de la sociedad </a:t>
            </a:r>
            <a:r>
              <a:rPr lang="es-ES" sz="2000" dirty="0" smtClean="0"/>
              <a:t>se generará con el </a:t>
            </a:r>
            <a:r>
              <a:rPr lang="es-ES" sz="2000" b="1" dirty="0" smtClean="0">
                <a:solidFill>
                  <a:srgbClr val="00B050"/>
                </a:solidFill>
              </a:rPr>
              <a:t>desarrollo de la virtud característica de cada hombre, según qué alma predomine más en ellos</a:t>
            </a:r>
            <a:r>
              <a:rPr lang="es-ES" sz="2000" dirty="0" smtClean="0"/>
              <a:t>, para así proceder después a la división social en la ciudad y el puesto que cada uno ocupará en ella. </a:t>
            </a:r>
            <a:endParaRPr lang="es-ES" sz="2000" dirty="0" smtClean="0"/>
          </a:p>
          <a:p>
            <a:pPr lvl="1"/>
            <a:r>
              <a:rPr lang="es-ES" sz="2000" dirty="0" smtClean="0"/>
              <a:t>La </a:t>
            </a:r>
            <a:r>
              <a:rPr lang="es-ES" sz="2800" b="1" dirty="0" smtClean="0">
                <a:solidFill>
                  <a:srgbClr val="FF0000"/>
                </a:solidFill>
              </a:rPr>
              <a:t>educación</a:t>
            </a:r>
            <a:r>
              <a:rPr lang="es-ES" sz="2000" dirty="0" smtClean="0"/>
              <a:t> es por ello muy importante para </a:t>
            </a:r>
            <a:r>
              <a:rPr lang="es-ES" sz="2000" b="1" dirty="0" smtClean="0">
                <a:solidFill>
                  <a:srgbClr val="00B050"/>
                </a:solidFill>
              </a:rPr>
              <a:t>descubrir el alma propia de cada individuo y guiar su desarrollo</a:t>
            </a:r>
            <a:r>
              <a:rPr lang="es-ES" sz="2000" b="1" dirty="0" smtClean="0">
                <a:solidFill>
                  <a:srgbClr val="00B050"/>
                </a:solidFill>
              </a:rPr>
              <a:t>.</a:t>
            </a:r>
            <a:endParaRPr lang="es-ES" sz="2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s-ES" dirty="0"/>
              <a:t>d) El problema de la política (i):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401" y="1354667"/>
            <a:ext cx="11243732" cy="5283200"/>
          </a:xfrm>
        </p:spPr>
        <p:txBody>
          <a:bodyPr>
            <a:normAutofit/>
          </a:bodyPr>
          <a:lstStyle/>
          <a:p>
            <a:pPr lvl="1"/>
            <a:r>
              <a:rPr lang="es-ES" sz="2000" dirty="0"/>
              <a:t> Platón </a:t>
            </a:r>
            <a:r>
              <a:rPr lang="es-ES" sz="2000" b="1" dirty="0"/>
              <a:t>distingue</a:t>
            </a:r>
            <a:r>
              <a:rPr lang="es-ES" sz="2000" b="1" dirty="0">
                <a:solidFill>
                  <a:srgbClr val="00B050"/>
                </a:solidFill>
              </a:rPr>
              <a:t> </a:t>
            </a:r>
            <a:r>
              <a:rPr lang="es-ES" sz="2800" b="1" dirty="0">
                <a:solidFill>
                  <a:srgbClr val="00B050"/>
                </a:solidFill>
              </a:rPr>
              <a:t>tres funciones sociales </a:t>
            </a:r>
            <a:r>
              <a:rPr lang="es-ES" sz="2000" b="1" dirty="0"/>
              <a:t>de acuerdo al predominio del alma y que jerarquizan la sociedad: </a:t>
            </a:r>
          </a:p>
          <a:p>
            <a:pPr lvl="2"/>
            <a:r>
              <a:rPr lang="es-ES" sz="2000" dirty="0"/>
              <a:t>e</a:t>
            </a:r>
            <a:r>
              <a:rPr lang="es-ES" sz="2000" b="1" dirty="0">
                <a:solidFill>
                  <a:srgbClr val="FF0000"/>
                </a:solidFill>
              </a:rPr>
              <a:t>l gobernante, </a:t>
            </a:r>
            <a:r>
              <a:rPr lang="es-ES" sz="2000" dirty="0"/>
              <a:t>en el que predomina la facultad </a:t>
            </a:r>
            <a:r>
              <a:rPr lang="es-ES" sz="2000" b="1" dirty="0">
                <a:solidFill>
                  <a:srgbClr val="00B050"/>
                </a:solidFill>
              </a:rPr>
              <a:t>racional</a:t>
            </a:r>
            <a:r>
              <a:rPr lang="es-ES" sz="2000" dirty="0"/>
              <a:t> y que debe ser el filósofo que tiene la </a:t>
            </a:r>
            <a:r>
              <a:rPr lang="es-ES" sz="2000" i="1" dirty="0"/>
              <a:t>episteme</a:t>
            </a:r>
            <a:r>
              <a:rPr lang="es-ES" sz="2000" dirty="0"/>
              <a:t> y la virtud de la </a:t>
            </a:r>
            <a:r>
              <a:rPr lang="es-ES" sz="2000" b="1" dirty="0"/>
              <a:t>sabiduría</a:t>
            </a:r>
            <a:r>
              <a:rPr lang="es-ES" sz="2000" dirty="0"/>
              <a:t>, </a:t>
            </a:r>
            <a:r>
              <a:rPr lang="es-ES" sz="2000" b="1" dirty="0">
                <a:solidFill>
                  <a:srgbClr val="00B050"/>
                </a:solidFill>
              </a:rPr>
              <a:t>cuya función será gobernar</a:t>
            </a:r>
            <a:r>
              <a:rPr lang="es-ES" sz="2000" dirty="0"/>
              <a:t>; </a:t>
            </a:r>
          </a:p>
          <a:p>
            <a:pPr lvl="2"/>
            <a:r>
              <a:rPr lang="es-ES" sz="2000" b="1" dirty="0">
                <a:solidFill>
                  <a:srgbClr val="FF0000"/>
                </a:solidFill>
              </a:rPr>
              <a:t>el guerrero</a:t>
            </a:r>
            <a:r>
              <a:rPr lang="es-ES" sz="2000" dirty="0"/>
              <a:t>, con predominio del alma </a:t>
            </a:r>
            <a:r>
              <a:rPr lang="es-ES" sz="2000" b="1" dirty="0">
                <a:solidFill>
                  <a:srgbClr val="00B050"/>
                </a:solidFill>
              </a:rPr>
              <a:t>irascible</a:t>
            </a:r>
            <a:r>
              <a:rPr lang="es-ES" sz="2000" dirty="0"/>
              <a:t> y cuya virtud es la </a:t>
            </a:r>
            <a:r>
              <a:rPr lang="es-ES" sz="2000" b="1" dirty="0"/>
              <a:t>valentía</a:t>
            </a:r>
            <a:r>
              <a:rPr lang="es-ES" sz="2000" dirty="0"/>
              <a:t> encargándose de </a:t>
            </a:r>
            <a:r>
              <a:rPr lang="es-ES" sz="2000" b="1" dirty="0">
                <a:solidFill>
                  <a:srgbClr val="00B050"/>
                </a:solidFill>
              </a:rPr>
              <a:t>defender la ciudad</a:t>
            </a:r>
            <a:r>
              <a:rPr lang="es-ES" sz="2000" dirty="0"/>
              <a:t>; </a:t>
            </a:r>
          </a:p>
          <a:p>
            <a:pPr lvl="2"/>
            <a:r>
              <a:rPr lang="es-ES" sz="2000" dirty="0"/>
              <a:t>y </a:t>
            </a:r>
            <a:r>
              <a:rPr lang="es-ES" sz="2000" b="1" dirty="0">
                <a:solidFill>
                  <a:srgbClr val="FF0000"/>
                </a:solidFill>
              </a:rPr>
              <a:t>los productores</a:t>
            </a:r>
            <a:r>
              <a:rPr lang="es-ES" sz="2000" dirty="0"/>
              <a:t>, con predominio del alma </a:t>
            </a:r>
            <a:r>
              <a:rPr lang="es-ES" sz="2000" b="1" dirty="0">
                <a:solidFill>
                  <a:srgbClr val="00B050"/>
                </a:solidFill>
              </a:rPr>
              <a:t>concupiscible</a:t>
            </a:r>
            <a:r>
              <a:rPr lang="es-ES" sz="2000" dirty="0"/>
              <a:t>, cuya virtud es la </a:t>
            </a:r>
            <a:r>
              <a:rPr lang="es-ES" sz="2000" b="1" dirty="0"/>
              <a:t>templanza</a:t>
            </a:r>
            <a:r>
              <a:rPr lang="es-ES" sz="2000" dirty="0"/>
              <a:t>, que </a:t>
            </a:r>
            <a:r>
              <a:rPr lang="es-ES" sz="2000" b="1" dirty="0">
                <a:solidFill>
                  <a:srgbClr val="00B050"/>
                </a:solidFill>
              </a:rPr>
              <a:t>proveen a la ciudad </a:t>
            </a:r>
            <a:r>
              <a:rPr lang="es-ES" sz="2000" dirty="0"/>
              <a:t>de las necesidades económicas o materiales.</a:t>
            </a:r>
          </a:p>
          <a:p>
            <a:pPr marL="274320" lvl="1" indent="0">
              <a:buNone/>
            </a:pPr>
            <a:r>
              <a:rPr lang="es-ES" sz="2000" dirty="0"/>
              <a:t> </a:t>
            </a:r>
            <a:endParaRPr lang="es-ES" sz="2000" dirty="0" smtClean="0"/>
          </a:p>
          <a:p>
            <a:pPr lvl="1"/>
            <a:endParaRPr lang="es-ES" sz="2000" dirty="0"/>
          </a:p>
          <a:p>
            <a:pPr lvl="1"/>
            <a:r>
              <a:rPr lang="es-ES" sz="2000" dirty="0" smtClean="0"/>
              <a:t>Para </a:t>
            </a:r>
            <a:r>
              <a:rPr lang="es-ES" sz="2000" dirty="0"/>
              <a:t>Platón la mejor forma de gobierno es la </a:t>
            </a:r>
            <a:r>
              <a:rPr lang="es-ES" sz="2800" b="1" dirty="0">
                <a:solidFill>
                  <a:srgbClr val="FF0000"/>
                </a:solidFill>
              </a:rPr>
              <a:t>Aristocracia</a:t>
            </a:r>
            <a:r>
              <a:rPr lang="es-ES" sz="2000" dirty="0"/>
              <a:t>, el gobierno de los mejores que son los </a:t>
            </a:r>
            <a:r>
              <a:rPr lang="es-ES" sz="2000" b="1" dirty="0">
                <a:solidFill>
                  <a:srgbClr val="00B050"/>
                </a:solidFill>
              </a:rPr>
              <a:t>filósofos</a:t>
            </a:r>
            <a:r>
              <a:rPr lang="es-ES" sz="2000" dirty="0"/>
              <a:t>, que poseen la episteme y por tanto la verdad. </a:t>
            </a:r>
            <a:endParaRPr lang="es-ES" sz="2000" dirty="0" smtClean="0"/>
          </a:p>
          <a:p>
            <a:pPr marL="274320" lvl="1" indent="0">
              <a:buNone/>
            </a:pPr>
            <a:r>
              <a:rPr lang="es-ES" sz="2000" dirty="0" smtClean="0"/>
              <a:t>	Después</a:t>
            </a:r>
            <a:r>
              <a:rPr lang="es-ES" sz="2000" dirty="0"/>
              <a:t>, y por orden descendente, catalogará a la </a:t>
            </a:r>
            <a:r>
              <a:rPr lang="es-ES" sz="2000" b="1" dirty="0">
                <a:solidFill>
                  <a:srgbClr val="FF0000"/>
                </a:solidFill>
              </a:rPr>
              <a:t>timocracia</a:t>
            </a:r>
            <a:r>
              <a:rPr lang="es-ES" sz="2000" dirty="0"/>
              <a:t> (gobierno de los honorables), la </a:t>
            </a:r>
            <a:r>
              <a:rPr lang="es-ES" sz="2000" b="1" dirty="0">
                <a:solidFill>
                  <a:srgbClr val="FF0000"/>
                </a:solidFill>
              </a:rPr>
              <a:t>oligarquía </a:t>
            </a:r>
            <a:r>
              <a:rPr lang="es-ES" sz="2000" dirty="0"/>
              <a:t>(gobierno de los ricos), la </a:t>
            </a:r>
            <a:r>
              <a:rPr lang="es-ES" sz="2000" b="1" dirty="0">
                <a:solidFill>
                  <a:srgbClr val="FF0000"/>
                </a:solidFill>
              </a:rPr>
              <a:t>democracia </a:t>
            </a:r>
            <a:r>
              <a:rPr lang="es-ES" sz="2000" dirty="0"/>
              <a:t>(gobierno del pueblo que implica la perversión del orden) y, por último, la </a:t>
            </a:r>
            <a:r>
              <a:rPr lang="es-ES" sz="2000" b="1" dirty="0">
                <a:solidFill>
                  <a:srgbClr val="FF0000"/>
                </a:solidFill>
              </a:rPr>
              <a:t>tiranía</a:t>
            </a:r>
            <a:r>
              <a:rPr lang="es-ES" sz="2000" dirty="0"/>
              <a:t> (que proviene del desorden democrático).</a:t>
            </a:r>
            <a:endParaRPr lang="es-ES" sz="2000" b="1" dirty="0">
              <a:solidFill>
                <a:srgbClr val="7030A0"/>
              </a:solidFill>
            </a:endParaRPr>
          </a:p>
          <a:p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880533" y="5469467"/>
            <a:ext cx="406400" cy="220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echa abajo 5"/>
          <p:cNvSpPr/>
          <p:nvPr/>
        </p:nvSpPr>
        <p:spPr>
          <a:xfrm>
            <a:off x="5249333" y="4097867"/>
            <a:ext cx="863600" cy="575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68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PREGUNTAS INICIALES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913632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¿Qué es la filosofía?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¿Qué bloques importantes podemos distinguir dentro de la Filosofía?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¿En qué etapas está dividida la Historia de la Filosofía?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¿Cuáles son los autores más importantes?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 descr="Resultado de imagen de polÃ­tica en PlatÃ³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10380" b="4051"/>
          <a:stretch/>
        </p:blipFill>
        <p:spPr bwMode="auto">
          <a:xfrm>
            <a:off x="914400" y="142187"/>
            <a:ext cx="10213848" cy="66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1867" y="474133"/>
            <a:ext cx="10854266" cy="609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100" b="1" dirty="0" smtClean="0"/>
              <a:t>«-Por lo tanto –dijo Sócrates-, conviene que nosotros nos preguntemos a qué clase de cosa le conviene sufrir este proceso, el descomponerse, y a propósito de qué clase de cosa hay que temer que le suceda eso mismo, y a qué otra cosa no. Y después de esto, entonces, examinemos cuál de las dos es el alma, y según eso habrá que estar confiado o sentir temor acerca del alma nuestra. </a:t>
            </a:r>
          </a:p>
          <a:p>
            <a:pPr marL="0" indent="0" algn="just">
              <a:buNone/>
            </a:pPr>
            <a:r>
              <a:rPr lang="es-ES" sz="2100" b="1" dirty="0" smtClean="0"/>
              <a:t>-Verdad dices –contestó. </a:t>
            </a:r>
          </a:p>
          <a:p>
            <a:pPr marL="0" indent="0" algn="just">
              <a:buNone/>
            </a:pPr>
            <a:r>
              <a:rPr lang="es-ES" sz="2100" b="1" dirty="0" smtClean="0"/>
              <a:t>-¿Le conviene, por tanto, a lo que se ha compuesto y a lo que es compuesto por su naturaleza sufrir eso, descomponerse del mismo modo como se compuso? Y si hay algo que es simple, sólo a eso no le toca experimentar ese proceso, si es que le toca a algo. </a:t>
            </a:r>
          </a:p>
          <a:p>
            <a:pPr marL="0" indent="0" algn="just">
              <a:buNone/>
            </a:pPr>
            <a:r>
              <a:rPr lang="es-ES" sz="2100" b="1" dirty="0" smtClean="0"/>
              <a:t>-Me parece a mí que así es –dijo Cebes. </a:t>
            </a:r>
          </a:p>
          <a:p>
            <a:pPr marL="0" indent="0" algn="just">
              <a:buNone/>
            </a:pPr>
            <a:r>
              <a:rPr lang="es-ES" sz="2100" b="1" dirty="0" smtClean="0"/>
              <a:t>-¿Precisamente las cosas que son siempre del mismo modo y se encuentran en iguales condiciones, éstas es extraordinariamente probable que sean simples, mientas que las que están en condiciones diversas y en diversas formas, éstas serán compuestas? </a:t>
            </a:r>
          </a:p>
          <a:p>
            <a:pPr marL="0" indent="0" algn="just">
              <a:buNone/>
            </a:pPr>
            <a:r>
              <a:rPr lang="es-ES" sz="2100" b="1" dirty="0" smtClean="0"/>
              <a:t>- A mí al menos así me lo parece».                                                         </a:t>
            </a:r>
            <a:endParaRPr lang="es-ES" sz="2100" b="1" dirty="0"/>
          </a:p>
          <a:p>
            <a:pPr marL="0" indent="0" algn="r">
              <a:buNone/>
            </a:pPr>
            <a:r>
              <a:rPr lang="es-ES" sz="2100" dirty="0" smtClean="0"/>
              <a:t>        </a:t>
            </a:r>
            <a:r>
              <a:rPr lang="es-ES" sz="2100" i="1" dirty="0" smtClean="0"/>
              <a:t>(PLATÓN, </a:t>
            </a:r>
            <a:r>
              <a:rPr lang="es-ES" sz="2100" i="1" dirty="0" err="1" smtClean="0"/>
              <a:t>Fedón</a:t>
            </a:r>
            <a:r>
              <a:rPr lang="es-ES" sz="2100" i="1" dirty="0" smtClean="0"/>
              <a:t>)</a:t>
            </a:r>
            <a:endParaRPr lang="es-ES" sz="2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Criterios de calificación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Trabajo/Participación diaria</a:t>
            </a:r>
          </a:p>
          <a:p>
            <a:r>
              <a:rPr lang="es-ES" dirty="0"/>
              <a:t>Actitud                                                                     </a:t>
            </a:r>
            <a:r>
              <a:rPr lang="es-ES" dirty="0" smtClean="0"/>
              <a:t>20% </a:t>
            </a:r>
            <a:r>
              <a:rPr lang="es-ES" dirty="0"/>
              <a:t>de la nota final</a:t>
            </a:r>
          </a:p>
          <a:p>
            <a:r>
              <a:rPr lang="es-ES" dirty="0"/>
              <a:t>Presentaciones/Trabajos</a:t>
            </a:r>
          </a:p>
          <a:p>
            <a:endParaRPr lang="es-ES" dirty="0"/>
          </a:p>
          <a:p>
            <a:r>
              <a:rPr lang="es-ES" dirty="0"/>
              <a:t>Pruebas escritas                                                 </a:t>
            </a:r>
            <a:r>
              <a:rPr lang="es-ES" dirty="0" smtClean="0"/>
              <a:t>    80% </a:t>
            </a:r>
            <a:r>
              <a:rPr lang="es-ES" dirty="0"/>
              <a:t>de la nota final</a:t>
            </a:r>
          </a:p>
          <a:p>
            <a:endParaRPr lang="es-ES" dirty="0"/>
          </a:p>
        </p:txBody>
      </p:sp>
      <p:sp>
        <p:nvSpPr>
          <p:cNvPr id="5" name="Cerrar llave 4"/>
          <p:cNvSpPr/>
          <p:nvPr/>
        </p:nvSpPr>
        <p:spPr>
          <a:xfrm>
            <a:off x="5153890" y="2438400"/>
            <a:ext cx="332510" cy="1510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errar llave 5"/>
          <p:cNvSpPr/>
          <p:nvPr/>
        </p:nvSpPr>
        <p:spPr>
          <a:xfrm>
            <a:off x="5174671" y="4210119"/>
            <a:ext cx="235527" cy="6234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1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 (I)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Filosofía Antigua 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 smtClean="0">
                <a:solidFill>
                  <a:srgbClr val="002060"/>
                </a:solidFill>
              </a:rPr>
              <a:t>(S. VI </a:t>
            </a:r>
            <a:r>
              <a:rPr lang="es-ES" dirty="0" err="1" smtClean="0">
                <a:solidFill>
                  <a:srgbClr val="002060"/>
                </a:solidFill>
              </a:rPr>
              <a:t>a.c.</a:t>
            </a:r>
            <a:r>
              <a:rPr lang="es-ES" dirty="0" smtClean="0">
                <a:solidFill>
                  <a:srgbClr val="002060"/>
                </a:solidFill>
              </a:rPr>
              <a:t> – S. IV </a:t>
            </a:r>
            <a:r>
              <a:rPr lang="es-ES" dirty="0" err="1" smtClean="0">
                <a:solidFill>
                  <a:srgbClr val="002060"/>
                </a:solidFill>
              </a:rPr>
              <a:t>d.c.</a:t>
            </a:r>
            <a:r>
              <a:rPr lang="es-ES" dirty="0" smtClean="0">
                <a:solidFill>
                  <a:srgbClr val="002060"/>
                </a:solidFill>
              </a:rPr>
              <a:t>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Filosofía Medieval </a:t>
            </a:r>
          </a:p>
          <a:p>
            <a:pPr marL="0" indent="0">
              <a:buNone/>
            </a:pPr>
            <a:r>
              <a:rPr lang="es-ES" dirty="0" smtClean="0"/>
              <a:t>     </a:t>
            </a:r>
            <a:r>
              <a:rPr lang="es-ES" dirty="0" smtClean="0">
                <a:solidFill>
                  <a:srgbClr val="002060"/>
                </a:solidFill>
              </a:rPr>
              <a:t>(S. V - XV </a:t>
            </a:r>
            <a:r>
              <a:rPr lang="es-ES" dirty="0" err="1" smtClean="0">
                <a:solidFill>
                  <a:srgbClr val="002060"/>
                </a:solidFill>
              </a:rPr>
              <a:t>d.c.</a:t>
            </a:r>
            <a:r>
              <a:rPr lang="es-ES" dirty="0" smtClean="0">
                <a:solidFill>
                  <a:srgbClr val="002060"/>
                </a:solidFill>
              </a:rPr>
              <a:t>)</a:t>
            </a:r>
          </a:p>
          <a:p>
            <a:endParaRPr lang="es-ES" dirty="0"/>
          </a:p>
        </p:txBody>
      </p:sp>
      <p:sp>
        <p:nvSpPr>
          <p:cNvPr id="6" name="Abrir llave 5"/>
          <p:cNvSpPr/>
          <p:nvPr/>
        </p:nvSpPr>
        <p:spPr>
          <a:xfrm>
            <a:off x="3712191" y="2489761"/>
            <a:ext cx="1665027" cy="144225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732060" y="2454686"/>
            <a:ext cx="2961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</a:t>
            </a:r>
            <a:r>
              <a:rPr lang="es-ES" dirty="0" smtClean="0">
                <a:solidFill>
                  <a:srgbClr val="FF0000"/>
                </a:solidFill>
              </a:rPr>
              <a:t>Platón </a:t>
            </a:r>
          </a:p>
          <a:p>
            <a:r>
              <a:rPr lang="es-ES" dirty="0" smtClean="0"/>
              <a:t>(427-347 </a:t>
            </a:r>
            <a:r>
              <a:rPr lang="es-ES" dirty="0" err="1" smtClean="0"/>
              <a:t>a.c.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  </a:t>
            </a:r>
            <a:r>
              <a:rPr lang="es-ES" dirty="0" smtClean="0">
                <a:solidFill>
                  <a:srgbClr val="FF0000"/>
                </a:solidFill>
              </a:rPr>
              <a:t>Aristóteles</a:t>
            </a:r>
            <a:r>
              <a:rPr lang="es-ES" dirty="0" smtClean="0"/>
              <a:t> </a:t>
            </a:r>
          </a:p>
          <a:p>
            <a:r>
              <a:rPr lang="es-ES" dirty="0" smtClean="0"/>
              <a:t>(384-322 </a:t>
            </a:r>
            <a:r>
              <a:rPr lang="es-ES" dirty="0" err="1" smtClean="0"/>
              <a:t>a.c.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" name="Abrir llave 7"/>
          <p:cNvSpPr/>
          <p:nvPr/>
        </p:nvSpPr>
        <p:spPr>
          <a:xfrm flipV="1">
            <a:off x="3712191" y="4300367"/>
            <a:ext cx="1665027" cy="134226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732060" y="4362502"/>
            <a:ext cx="3179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San Agustín de Hipona </a:t>
            </a:r>
          </a:p>
          <a:p>
            <a:r>
              <a:rPr lang="es-ES" dirty="0"/>
              <a:t> </a:t>
            </a:r>
            <a:r>
              <a:rPr lang="es-ES" dirty="0" smtClean="0"/>
              <a:t>      (354-430 </a:t>
            </a:r>
            <a:r>
              <a:rPr lang="es-ES" dirty="0" err="1" smtClean="0"/>
              <a:t>d.c.</a:t>
            </a:r>
            <a:r>
              <a:rPr lang="es-ES" dirty="0" smtClean="0"/>
              <a:t>) 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Santo Tomás de Aquino</a:t>
            </a:r>
          </a:p>
          <a:p>
            <a:r>
              <a:rPr lang="es-ES" dirty="0"/>
              <a:t> </a:t>
            </a:r>
            <a:r>
              <a:rPr lang="es-ES" dirty="0" smtClean="0"/>
              <a:t>     (1225-1274 </a:t>
            </a:r>
            <a:r>
              <a:rPr lang="es-ES" dirty="0" err="1" smtClean="0"/>
              <a:t>d.c.</a:t>
            </a:r>
            <a:r>
              <a:rPr lang="es-ES" dirty="0" smtClean="0"/>
              <a:t>)</a:t>
            </a:r>
          </a:p>
          <a:p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24" y="1827121"/>
            <a:ext cx="1589964" cy="12436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75" y="3112777"/>
            <a:ext cx="1046537" cy="13029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12" y="3811777"/>
            <a:ext cx="996082" cy="14243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40" y="5291499"/>
            <a:ext cx="713190" cy="11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 (II)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Filosofía Moderna</a:t>
            </a:r>
          </a:p>
          <a:p>
            <a:pPr marL="0" indent="0">
              <a:buNone/>
            </a:pPr>
            <a:r>
              <a:rPr lang="es-ES" dirty="0" smtClean="0"/>
              <a:t>     </a:t>
            </a:r>
            <a:r>
              <a:rPr lang="es-ES" dirty="0" smtClean="0">
                <a:solidFill>
                  <a:srgbClr val="002060"/>
                </a:solidFill>
              </a:rPr>
              <a:t>(S. XVI-XVIII)</a:t>
            </a:r>
            <a:endParaRPr lang="es-ES" dirty="0">
              <a:solidFill>
                <a:srgbClr val="002060"/>
              </a:solidFill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Abrir llave 3"/>
          <p:cNvSpPr/>
          <p:nvPr/>
        </p:nvSpPr>
        <p:spPr>
          <a:xfrm>
            <a:off x="3860815" y="2489761"/>
            <a:ext cx="1665027" cy="302980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099048" y="2438644"/>
            <a:ext cx="3562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René Descartes </a:t>
            </a:r>
          </a:p>
          <a:p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smtClean="0">
                <a:solidFill>
                  <a:srgbClr val="002060"/>
                </a:solidFill>
              </a:rPr>
              <a:t> (1596-1650)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David </a:t>
            </a:r>
            <a:r>
              <a:rPr lang="es-ES" dirty="0" err="1" smtClean="0">
                <a:solidFill>
                  <a:srgbClr val="FF0000"/>
                </a:solidFill>
              </a:rPr>
              <a:t>Hume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 smtClean="0"/>
              <a:t> </a:t>
            </a:r>
            <a:r>
              <a:rPr lang="es-ES" dirty="0" smtClean="0">
                <a:solidFill>
                  <a:srgbClr val="002060"/>
                </a:solidFill>
              </a:rPr>
              <a:t>(1711-1776)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Jean-Jacques Rousseau </a:t>
            </a:r>
          </a:p>
          <a:p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dirty="0" smtClean="0">
                <a:solidFill>
                  <a:srgbClr val="002060"/>
                </a:solidFill>
              </a:rPr>
              <a:t>(1712-1778)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Immanuel Kant </a:t>
            </a:r>
          </a:p>
          <a:p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2060"/>
                </a:solidFill>
              </a:rPr>
              <a:t>(1724-1804)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60" y="1916555"/>
            <a:ext cx="1132715" cy="11464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67" y="3090399"/>
            <a:ext cx="874592" cy="10652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46" y="3789570"/>
            <a:ext cx="973113" cy="12374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67" y="5008819"/>
            <a:ext cx="1075008" cy="10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 (iii)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Filosofía Contemporánea 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           </a:t>
            </a:r>
            <a:r>
              <a:rPr lang="es-ES" dirty="0">
                <a:solidFill>
                  <a:srgbClr val="002060"/>
                </a:solidFill>
              </a:rPr>
              <a:t>(S. XVIII-</a:t>
            </a:r>
            <a:r>
              <a:rPr lang="es-ES" dirty="0" err="1">
                <a:solidFill>
                  <a:srgbClr val="002060"/>
                </a:solidFill>
              </a:rPr>
              <a:t>act</a:t>
            </a:r>
            <a:r>
              <a:rPr lang="es-ES" dirty="0">
                <a:solidFill>
                  <a:srgbClr val="002060"/>
                </a:solidFill>
              </a:rPr>
              <a:t>)</a:t>
            </a:r>
          </a:p>
          <a:p>
            <a:endParaRPr lang="es-ES" dirty="0"/>
          </a:p>
        </p:txBody>
      </p:sp>
      <p:sp>
        <p:nvSpPr>
          <p:cNvPr id="4" name="Abrir llave 3"/>
          <p:cNvSpPr/>
          <p:nvPr/>
        </p:nvSpPr>
        <p:spPr>
          <a:xfrm>
            <a:off x="4572000" y="2620370"/>
            <a:ext cx="1665027" cy="3246387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485347" y="2727436"/>
            <a:ext cx="4394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Karl Marx 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(1818-1883)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Friedrich Nietzsche</a:t>
            </a:r>
          </a:p>
          <a:p>
            <a:r>
              <a:rPr lang="es-ES" dirty="0" smtClean="0"/>
              <a:t> </a:t>
            </a:r>
            <a:r>
              <a:rPr lang="es-ES" dirty="0" smtClean="0">
                <a:solidFill>
                  <a:srgbClr val="002060"/>
                </a:solidFill>
              </a:rPr>
              <a:t>(1844-1900)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José Ortega y Gasset 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(1883-1955)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Ludwig Wittgenstein 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(1889-1951)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32" y="2143585"/>
            <a:ext cx="996439" cy="11677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638" y="3138893"/>
            <a:ext cx="1389410" cy="10415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27" y="4180404"/>
            <a:ext cx="900752" cy="12182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72" y="5280456"/>
            <a:ext cx="864947" cy="11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ACTIVIDAD 0: </a:t>
            </a:r>
            <a:r>
              <a:rPr lang="es-ES" dirty="0" smtClean="0">
                <a:solidFill>
                  <a:srgbClr val="00B050"/>
                </a:solidFill>
              </a:rPr>
              <a:t>BÚSQUEDA previa DE INFORMACIÓN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859280"/>
            <a:ext cx="10058400" cy="463296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b="1" dirty="0" smtClean="0"/>
              <a:t>Filosofía Antigua: Contextualización (Filosofía presocrática, clásica, post-aristotélica/helenística)</a:t>
            </a:r>
          </a:p>
          <a:p>
            <a:r>
              <a:rPr lang="es-ES" b="1" dirty="0" smtClean="0"/>
              <a:t>Filósofos presocráticos:</a:t>
            </a:r>
          </a:p>
          <a:p>
            <a:pPr lvl="1"/>
            <a:r>
              <a:rPr lang="es-ES" dirty="0" smtClean="0"/>
              <a:t>Tales</a:t>
            </a:r>
          </a:p>
          <a:p>
            <a:pPr lvl="1"/>
            <a:r>
              <a:rPr lang="es-ES" dirty="0" smtClean="0"/>
              <a:t>Anaximandro</a:t>
            </a:r>
          </a:p>
          <a:p>
            <a:pPr lvl="1"/>
            <a:r>
              <a:rPr lang="es-ES" dirty="0" smtClean="0"/>
              <a:t>Anaxímenes</a:t>
            </a:r>
          </a:p>
          <a:p>
            <a:pPr lvl="1"/>
            <a:r>
              <a:rPr lang="es-ES" dirty="0" smtClean="0"/>
              <a:t>Pitágoras</a:t>
            </a:r>
          </a:p>
          <a:p>
            <a:pPr lvl="1"/>
            <a:r>
              <a:rPr lang="es-ES" dirty="0" smtClean="0"/>
              <a:t>Heráclito</a:t>
            </a:r>
          </a:p>
          <a:p>
            <a:pPr lvl="1"/>
            <a:r>
              <a:rPr lang="es-ES" dirty="0" smtClean="0"/>
              <a:t>Parménides</a:t>
            </a:r>
          </a:p>
          <a:p>
            <a:pPr lvl="1"/>
            <a:r>
              <a:rPr lang="es-ES" dirty="0" smtClean="0"/>
              <a:t>Anaxágoras</a:t>
            </a:r>
          </a:p>
          <a:p>
            <a:r>
              <a:rPr lang="es-ES" b="1" dirty="0" smtClean="0"/>
              <a:t>Sofistas</a:t>
            </a:r>
          </a:p>
          <a:p>
            <a:r>
              <a:rPr lang="es-ES" b="1" dirty="0" smtClean="0"/>
              <a:t>Sócrates</a:t>
            </a:r>
          </a:p>
          <a:p>
            <a:pPr lvl="1"/>
            <a:endParaRPr lang="es-ES" b="1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61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4625</TotalTime>
  <Words>2289</Words>
  <Application>Microsoft Office PowerPoint</Application>
  <PresentationFormat>Panorámica</PresentationFormat>
  <Paragraphs>290</Paragraphs>
  <Slides>41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Rockwell</vt:lpstr>
      <vt:lpstr>Rockwell Condensed</vt:lpstr>
      <vt:lpstr>Wingdings</vt:lpstr>
      <vt:lpstr>Tipo de madera</vt:lpstr>
      <vt:lpstr>Acrobat Document</vt:lpstr>
      <vt:lpstr>Historia de la FILOSOFÍA 2ºBach(CS)</vt:lpstr>
      <vt:lpstr>Presentación: ENTREVISTA</vt:lpstr>
      <vt:lpstr>Actividad inicial </vt:lpstr>
      <vt:lpstr>PREGUNTAS INICIALES</vt:lpstr>
      <vt:lpstr>Criterios de calificación </vt:lpstr>
      <vt:lpstr>Contenidos (I)</vt:lpstr>
      <vt:lpstr>CONTENIDOS (II)</vt:lpstr>
      <vt:lpstr>Contenidos (iii)</vt:lpstr>
      <vt:lpstr>ACTIVIDAD 0: BÚSQUEDA previa DE INFORMACIÓN</vt:lpstr>
      <vt:lpstr>  Modelo de examen Evau</vt:lpstr>
      <vt:lpstr>Filosofía antigua</vt:lpstr>
      <vt:lpstr>       PLATÓN      (427-347 A.C.)</vt:lpstr>
      <vt:lpstr>ACTIVIDAD 1: BÚSQUEDA DE INFORMACIÓN ESPECÍFICA de todos para todos</vt:lpstr>
      <vt:lpstr>VIDA</vt:lpstr>
      <vt:lpstr>Marco histórico</vt:lpstr>
      <vt:lpstr>Obra (I)</vt:lpstr>
      <vt:lpstr>Obra (ii)</vt:lpstr>
      <vt:lpstr>Actividad durante EL TEMA</vt:lpstr>
      <vt:lpstr>A) El problema del conocimiento (realidad) (i): </vt:lpstr>
      <vt:lpstr>Presentación de PowerPoint</vt:lpstr>
      <vt:lpstr>A) El problema del conocimiento (Realidad) (iI): </vt:lpstr>
      <vt:lpstr>Presentación de PowerPoint</vt:lpstr>
      <vt:lpstr>Presentación de PowerPoint</vt:lpstr>
      <vt:lpstr>a) El problema del conocimiento (realidad) (iii): </vt:lpstr>
      <vt:lpstr>a) El problema del conocimiento (realidad) (iii): </vt:lpstr>
      <vt:lpstr>a) El problema del conocimiento (realidad) (iii): </vt:lpstr>
      <vt:lpstr>a) El problema del conocimiento (realidad) (iii): </vt:lpstr>
      <vt:lpstr>Presentación de PowerPoint</vt:lpstr>
      <vt:lpstr>Presentación de PowerPoint</vt:lpstr>
      <vt:lpstr>Presentación de PowerPoint</vt:lpstr>
      <vt:lpstr>b) El problema de la antropología (i): </vt:lpstr>
      <vt:lpstr>b) El problema de la antropología (i): </vt:lpstr>
      <vt:lpstr>b) El problema de la antropología (i): </vt:lpstr>
      <vt:lpstr>c) El problema de la ética (i): </vt:lpstr>
      <vt:lpstr>c) El problema de la ética (iI) (AMPLIACIÓN): </vt:lpstr>
      <vt:lpstr>Presentación de PowerPoint</vt:lpstr>
      <vt:lpstr>Presentación de PowerPoint</vt:lpstr>
      <vt:lpstr>d) El problema de la política (i): </vt:lpstr>
      <vt:lpstr>d) El problema de la política (i):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FILOSOFÍA 1º</dc:title>
  <dc:creator>Joaquín G.</dc:creator>
  <cp:lastModifiedBy>Mireya Ferrer de Oya</cp:lastModifiedBy>
  <cp:revision>122</cp:revision>
  <dcterms:created xsi:type="dcterms:W3CDTF">2015-09-04T02:56:26Z</dcterms:created>
  <dcterms:modified xsi:type="dcterms:W3CDTF">2019-09-23T08:27:34Z</dcterms:modified>
</cp:coreProperties>
</file>