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409" r:id="rId3"/>
    <p:sldId id="285" r:id="rId4"/>
    <p:sldId id="382" r:id="rId5"/>
    <p:sldId id="383" r:id="rId6"/>
    <p:sldId id="384" r:id="rId7"/>
    <p:sldId id="415" r:id="rId8"/>
    <p:sldId id="395" r:id="rId9"/>
    <p:sldId id="389" r:id="rId10"/>
    <p:sldId id="385" r:id="rId11"/>
    <p:sldId id="390" r:id="rId12"/>
    <p:sldId id="393" r:id="rId13"/>
    <p:sldId id="394" r:id="rId14"/>
    <p:sldId id="396" r:id="rId15"/>
    <p:sldId id="286" r:id="rId16"/>
    <p:sldId id="287" r:id="rId17"/>
    <p:sldId id="295" r:id="rId18"/>
    <p:sldId id="414" r:id="rId19"/>
    <p:sldId id="410" r:id="rId20"/>
    <p:sldId id="359" r:id="rId21"/>
    <p:sldId id="398" r:id="rId22"/>
    <p:sldId id="336" r:id="rId23"/>
    <p:sldId id="358" r:id="rId24"/>
    <p:sldId id="399" r:id="rId25"/>
    <p:sldId id="361" r:id="rId26"/>
    <p:sldId id="363" r:id="rId27"/>
    <p:sldId id="400" r:id="rId28"/>
    <p:sldId id="376" r:id="rId29"/>
    <p:sldId id="411" r:id="rId30"/>
    <p:sldId id="416" r:id="rId31"/>
    <p:sldId id="418" r:id="rId32"/>
    <p:sldId id="419" r:id="rId33"/>
    <p:sldId id="420" r:id="rId34"/>
    <p:sldId id="422" r:id="rId35"/>
    <p:sldId id="377" r:id="rId36"/>
    <p:sldId id="412" r:id="rId37"/>
    <p:sldId id="423" r:id="rId38"/>
    <p:sldId id="378" r:id="rId39"/>
    <p:sldId id="421" r:id="rId40"/>
    <p:sldId id="401" r:id="rId41"/>
    <p:sldId id="403" r:id="rId42"/>
    <p:sldId id="402" r:id="rId43"/>
    <p:sldId id="404" r:id="rId44"/>
    <p:sldId id="405" r:id="rId45"/>
    <p:sldId id="406" r:id="rId46"/>
    <p:sldId id="407" r:id="rId47"/>
    <p:sldId id="408" r:id="rId4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ción" id="{C2F09C77-609E-43BB-9698-79B6D58D959E}">
          <p14:sldIdLst>
            <p14:sldId id="284"/>
            <p14:sldId id="409"/>
            <p14:sldId id="285"/>
            <p14:sldId id="382"/>
            <p14:sldId id="383"/>
            <p14:sldId id="384"/>
            <p14:sldId id="415"/>
            <p14:sldId id="395"/>
            <p14:sldId id="389"/>
            <p14:sldId id="385"/>
            <p14:sldId id="390"/>
            <p14:sldId id="393"/>
            <p14:sldId id="394"/>
            <p14:sldId id="396"/>
            <p14:sldId id="286"/>
            <p14:sldId id="287"/>
            <p14:sldId id="295"/>
            <p14:sldId id="414"/>
            <p14:sldId id="410"/>
            <p14:sldId id="359"/>
            <p14:sldId id="398"/>
            <p14:sldId id="336"/>
            <p14:sldId id="358"/>
            <p14:sldId id="399"/>
            <p14:sldId id="361"/>
            <p14:sldId id="363"/>
            <p14:sldId id="400"/>
            <p14:sldId id="376"/>
            <p14:sldId id="411"/>
            <p14:sldId id="416"/>
            <p14:sldId id="418"/>
            <p14:sldId id="419"/>
            <p14:sldId id="420"/>
            <p14:sldId id="422"/>
            <p14:sldId id="377"/>
            <p14:sldId id="412"/>
            <p14:sldId id="423"/>
            <p14:sldId id="378"/>
            <p14:sldId id="421"/>
            <p14:sldId id="401"/>
            <p14:sldId id="403"/>
            <p14:sldId id="402"/>
            <p14:sldId id="404"/>
            <p14:sldId id="405"/>
            <p14:sldId id="406"/>
            <p14:sldId id="407"/>
            <p14:sldId id="408"/>
          </p14:sldIdLst>
        </p14:section>
        <p14:section name="Introducción" id="{5166EB80-30D2-44C9-B49B-8F20AEE2E77D}">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5" autoAdjust="0"/>
    <p:restoredTop sz="94697" autoAdjust="0"/>
  </p:normalViewPr>
  <p:slideViewPr>
    <p:cSldViewPr snapToGrid="0">
      <p:cViewPr varScale="1">
        <p:scale>
          <a:sx n="108" d="100"/>
          <a:sy n="108" d="100"/>
        </p:scale>
        <p:origin x="808" y="184"/>
      </p:cViewPr>
      <p:guideLst>
        <p:guide orient="horz" pos="2160"/>
        <p:guide pos="3840"/>
      </p:guideLst>
    </p:cSldViewPr>
  </p:slideViewPr>
  <p:outlineViewPr>
    <p:cViewPr>
      <p:scale>
        <a:sx n="33" d="100"/>
        <a:sy n="33" d="100"/>
      </p:scale>
      <p:origin x="0" y="218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E99F160-07CB-40CD-9F95-A08E23F1A73D}" type="datetimeFigureOut">
              <a:rPr lang="es-ES" smtClean="0"/>
              <a:pPr/>
              <a:t>15/1/21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CC28D31-813D-45C0-99C4-E28D6512A02B}" type="slidenum">
              <a:rPr lang="es-ES" smtClean="0"/>
              <a:pPr/>
              <a:t>‹Nº›</a:t>
            </a:fld>
            <a:endParaRPr lang="es-ES"/>
          </a:p>
        </p:txBody>
      </p:sp>
    </p:spTree>
    <p:extLst>
      <p:ext uri="{BB962C8B-B14F-4D97-AF65-F5344CB8AC3E}">
        <p14:creationId xmlns:p14="http://schemas.microsoft.com/office/powerpoint/2010/main" val="1498171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99F160-07CB-40CD-9F95-A08E23F1A73D}" type="datetimeFigureOut">
              <a:rPr lang="es-ES" smtClean="0"/>
              <a:pPr/>
              <a:t>15/1/21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C28D31-813D-45C0-99C4-E28D6512A02B}" type="slidenum">
              <a:rPr lang="es-ES" smtClean="0"/>
              <a:pPr/>
              <a:t>‹Nº›</a:t>
            </a:fld>
            <a:endParaRPr lang="es-ES"/>
          </a:p>
        </p:txBody>
      </p:sp>
    </p:spTree>
    <p:extLst>
      <p:ext uri="{BB962C8B-B14F-4D97-AF65-F5344CB8AC3E}">
        <p14:creationId xmlns:p14="http://schemas.microsoft.com/office/powerpoint/2010/main" val="109577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99F160-07CB-40CD-9F95-A08E23F1A73D}" type="datetimeFigureOut">
              <a:rPr lang="es-ES" smtClean="0"/>
              <a:pPr/>
              <a:t>15/1/21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C28D31-813D-45C0-99C4-E28D6512A02B}" type="slidenum">
              <a:rPr lang="es-ES" smtClean="0"/>
              <a:pPr/>
              <a:t>‹Nº›</a:t>
            </a:fld>
            <a:endParaRPr lang="es-ES"/>
          </a:p>
        </p:txBody>
      </p:sp>
    </p:spTree>
    <p:extLst>
      <p:ext uri="{BB962C8B-B14F-4D97-AF65-F5344CB8AC3E}">
        <p14:creationId xmlns:p14="http://schemas.microsoft.com/office/powerpoint/2010/main" val="13265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99F160-07CB-40CD-9F95-A08E23F1A73D}" type="datetimeFigureOut">
              <a:rPr lang="es-ES" smtClean="0"/>
              <a:pPr/>
              <a:t>15/1/21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C28D31-813D-45C0-99C4-E28D6512A02B}" type="slidenum">
              <a:rPr lang="es-ES" smtClean="0"/>
              <a:pPr/>
              <a:t>‹Nº›</a:t>
            </a:fld>
            <a:endParaRPr lang="es-ES"/>
          </a:p>
        </p:txBody>
      </p:sp>
    </p:spTree>
    <p:extLst>
      <p:ext uri="{BB962C8B-B14F-4D97-AF65-F5344CB8AC3E}">
        <p14:creationId xmlns:p14="http://schemas.microsoft.com/office/powerpoint/2010/main" val="2627591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3E99F160-07CB-40CD-9F95-A08E23F1A73D}" type="datetimeFigureOut">
              <a:rPr lang="es-ES" smtClean="0"/>
              <a:pPr/>
              <a:t>15/1/21</a:t>
            </a:fld>
            <a:endParaRPr lang="es-ES"/>
          </a:p>
        </p:txBody>
      </p:sp>
      <p:sp>
        <p:nvSpPr>
          <p:cNvPr id="5" name="Footer Placeholder 4"/>
          <p:cNvSpPr>
            <a:spLocks noGrp="1"/>
          </p:cNvSpPr>
          <p:nvPr>
            <p:ph type="ftr" sz="quarter" idx="11"/>
          </p:nvPr>
        </p:nvSpPr>
        <p:spPr>
          <a:xfrm>
            <a:off x="2182708" y="6272784"/>
            <a:ext cx="6327648" cy="365125"/>
          </a:xfrm>
        </p:spPr>
        <p:txBody>
          <a:bodyPr/>
          <a:lstStyle/>
          <a:p>
            <a:endParaRPr lang="es-E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CC28D31-813D-45C0-99C4-E28D6512A02B}" type="slidenum">
              <a:rPr lang="es-ES" smtClean="0"/>
              <a:pPr/>
              <a:t>‹Nº›</a:t>
            </a:fld>
            <a:endParaRPr lang="es-ES"/>
          </a:p>
        </p:txBody>
      </p:sp>
    </p:spTree>
    <p:extLst>
      <p:ext uri="{BB962C8B-B14F-4D97-AF65-F5344CB8AC3E}">
        <p14:creationId xmlns:p14="http://schemas.microsoft.com/office/powerpoint/2010/main" val="101218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E99F160-07CB-40CD-9F95-A08E23F1A73D}" type="datetimeFigureOut">
              <a:rPr lang="es-ES" smtClean="0"/>
              <a:pPr/>
              <a:t>15/1/21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C28D31-813D-45C0-99C4-E28D6512A02B}" type="slidenum">
              <a:rPr lang="es-ES" smtClean="0"/>
              <a:pPr/>
              <a:t>‹Nº›</a:t>
            </a:fld>
            <a:endParaRPr lang="es-ES"/>
          </a:p>
        </p:txBody>
      </p:sp>
    </p:spTree>
    <p:extLst>
      <p:ext uri="{BB962C8B-B14F-4D97-AF65-F5344CB8AC3E}">
        <p14:creationId xmlns:p14="http://schemas.microsoft.com/office/powerpoint/2010/main" val="333761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E99F160-07CB-40CD-9F95-A08E23F1A73D}" type="datetimeFigureOut">
              <a:rPr lang="es-ES" smtClean="0"/>
              <a:pPr/>
              <a:t>15/1/21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CC28D31-813D-45C0-99C4-E28D6512A02B}" type="slidenum">
              <a:rPr lang="es-ES" smtClean="0"/>
              <a:pPr/>
              <a:t>‹Nº›</a:t>
            </a:fld>
            <a:endParaRPr lang="es-ES"/>
          </a:p>
        </p:txBody>
      </p:sp>
    </p:spTree>
    <p:extLst>
      <p:ext uri="{BB962C8B-B14F-4D97-AF65-F5344CB8AC3E}">
        <p14:creationId xmlns:p14="http://schemas.microsoft.com/office/powerpoint/2010/main" val="414353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E99F160-07CB-40CD-9F95-A08E23F1A73D}" type="datetimeFigureOut">
              <a:rPr lang="es-ES" smtClean="0"/>
              <a:pPr/>
              <a:t>15/1/21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CC28D31-813D-45C0-99C4-E28D6512A02B}" type="slidenum">
              <a:rPr lang="es-ES" smtClean="0"/>
              <a:pPr/>
              <a:t>‹Nº›</a:t>
            </a:fld>
            <a:endParaRPr lang="es-ES"/>
          </a:p>
        </p:txBody>
      </p:sp>
    </p:spTree>
    <p:extLst>
      <p:ext uri="{BB962C8B-B14F-4D97-AF65-F5344CB8AC3E}">
        <p14:creationId xmlns:p14="http://schemas.microsoft.com/office/powerpoint/2010/main" val="2775580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9F160-07CB-40CD-9F95-A08E23F1A73D}" type="datetimeFigureOut">
              <a:rPr lang="es-ES" smtClean="0"/>
              <a:pPr/>
              <a:t>15/1/21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CC28D31-813D-45C0-99C4-E28D6512A02B}" type="slidenum">
              <a:rPr lang="es-ES" smtClean="0"/>
              <a:pPr/>
              <a:t>‹Nº›</a:t>
            </a:fld>
            <a:endParaRPr lang="es-ES"/>
          </a:p>
        </p:txBody>
      </p:sp>
    </p:spTree>
    <p:extLst>
      <p:ext uri="{BB962C8B-B14F-4D97-AF65-F5344CB8AC3E}">
        <p14:creationId xmlns:p14="http://schemas.microsoft.com/office/powerpoint/2010/main" val="67133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E99F160-07CB-40CD-9F95-A08E23F1A73D}" type="datetimeFigureOut">
              <a:rPr lang="es-ES" smtClean="0"/>
              <a:pPr/>
              <a:t>15/1/21</a:t>
            </a:fld>
            <a:endParaRPr lang="es-ES"/>
          </a:p>
        </p:txBody>
      </p:sp>
      <p:sp>
        <p:nvSpPr>
          <p:cNvPr id="6" name="Footer Placeholder 5"/>
          <p:cNvSpPr>
            <a:spLocks noGrp="1"/>
          </p:cNvSpPr>
          <p:nvPr>
            <p:ph type="ftr" sz="quarter" idx="11"/>
          </p:nvPr>
        </p:nvSpPr>
        <p:spPr/>
        <p:txBody>
          <a:bodyPr/>
          <a:lstStyle/>
          <a:p>
            <a:endParaRPr lang="es-E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CC28D31-813D-45C0-99C4-E28D6512A02B}" type="slidenum">
              <a:rPr lang="es-ES" smtClean="0"/>
              <a:pPr/>
              <a:t>‹Nº›</a:t>
            </a:fld>
            <a:endParaRPr lang="es-ES"/>
          </a:p>
        </p:txBody>
      </p:sp>
    </p:spTree>
    <p:extLst>
      <p:ext uri="{BB962C8B-B14F-4D97-AF65-F5344CB8AC3E}">
        <p14:creationId xmlns:p14="http://schemas.microsoft.com/office/powerpoint/2010/main" val="3933909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E99F160-07CB-40CD-9F95-A08E23F1A73D}" type="datetimeFigureOut">
              <a:rPr lang="es-ES" smtClean="0"/>
              <a:pPr/>
              <a:t>15/1/21</a:t>
            </a:fld>
            <a:endParaRPr lang="es-E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CC28D31-813D-45C0-99C4-E28D6512A02B}" type="slidenum">
              <a:rPr lang="es-ES" smtClean="0"/>
              <a:pPr/>
              <a:t>‹Nº›</a:t>
            </a:fld>
            <a:endParaRPr lang="es-ES"/>
          </a:p>
        </p:txBody>
      </p:sp>
    </p:spTree>
    <p:extLst>
      <p:ext uri="{BB962C8B-B14F-4D97-AF65-F5344CB8AC3E}">
        <p14:creationId xmlns:p14="http://schemas.microsoft.com/office/powerpoint/2010/main" val="3760792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E99F160-07CB-40CD-9F95-A08E23F1A73D}" type="datetimeFigureOut">
              <a:rPr lang="es-ES" smtClean="0"/>
              <a:pPr/>
              <a:t>15/1/21</a:t>
            </a:fld>
            <a:endParaRPr lang="es-E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s-E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CC28D31-813D-45C0-99C4-E28D6512A02B}" type="slidenum">
              <a:rPr lang="es-ES" smtClean="0"/>
              <a:pPr/>
              <a:t>‹Nº›</a:t>
            </a:fld>
            <a:endParaRPr lang="es-ES"/>
          </a:p>
        </p:txBody>
      </p:sp>
    </p:spTree>
    <p:extLst>
      <p:ext uri="{BB962C8B-B14F-4D97-AF65-F5344CB8AC3E}">
        <p14:creationId xmlns:p14="http://schemas.microsoft.com/office/powerpoint/2010/main" val="4240175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philosophica.info/voces/hume/Hume.html#Tratad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Búsqueda de información: empirismo –</a:t>
            </a:r>
            <a:r>
              <a:rPr lang="es-ES" dirty="0" err="1"/>
              <a:t>locke</a:t>
            </a:r>
            <a:r>
              <a:rPr lang="es-ES" dirty="0"/>
              <a:t> y hume</a:t>
            </a:r>
          </a:p>
        </p:txBody>
      </p:sp>
      <p:sp>
        <p:nvSpPr>
          <p:cNvPr id="3" name="2 Marcador de contenido"/>
          <p:cNvSpPr>
            <a:spLocks noGrp="1"/>
          </p:cNvSpPr>
          <p:nvPr>
            <p:ph idx="1"/>
          </p:nvPr>
        </p:nvSpPr>
        <p:spPr>
          <a:xfrm>
            <a:off x="1069848" y="1870363"/>
            <a:ext cx="10058400" cy="4765964"/>
          </a:xfrm>
        </p:spPr>
        <p:txBody>
          <a:bodyPr>
            <a:normAutofit/>
          </a:bodyPr>
          <a:lstStyle/>
          <a:p>
            <a:endParaRPr lang="es-ES" dirty="0"/>
          </a:p>
          <a:p>
            <a:r>
              <a:rPr lang="es-ES" dirty="0"/>
              <a:t>Vidas y obras (</a:t>
            </a:r>
            <a:r>
              <a:rPr lang="es-ES" dirty="0" err="1"/>
              <a:t>Locke</a:t>
            </a:r>
            <a:r>
              <a:rPr lang="es-ES" dirty="0"/>
              <a:t> Vs. Hume)</a:t>
            </a:r>
          </a:p>
          <a:p>
            <a:r>
              <a:rPr lang="es-ES" dirty="0"/>
              <a:t>Pensamiento:</a:t>
            </a:r>
          </a:p>
          <a:p>
            <a:pPr lvl="1"/>
            <a:r>
              <a:rPr lang="es-ES" dirty="0"/>
              <a:t>Empirismo (Vs. Racionalismo) (Locke y Hume)</a:t>
            </a:r>
          </a:p>
          <a:p>
            <a:pPr lvl="1"/>
            <a:r>
              <a:rPr lang="es-ES" dirty="0"/>
              <a:t>Liberalismo político (</a:t>
            </a:r>
            <a:r>
              <a:rPr lang="es-ES" dirty="0" err="1"/>
              <a:t>Locke</a:t>
            </a:r>
            <a:r>
              <a:rPr lang="es-ES" dirty="0"/>
              <a:t>).</a:t>
            </a:r>
          </a:p>
          <a:p>
            <a:pPr lvl="1"/>
            <a:r>
              <a:rPr lang="es-ES" dirty="0"/>
              <a:t>División de poderes, derechos individuales, tolerancia religiosa (</a:t>
            </a:r>
            <a:r>
              <a:rPr lang="es-ES" dirty="0" err="1"/>
              <a:t>Locke</a:t>
            </a:r>
            <a:r>
              <a:rPr lang="es-ES" dirty="0"/>
              <a:t>).</a:t>
            </a:r>
          </a:p>
          <a:p>
            <a:pPr lvl="1"/>
            <a:r>
              <a:rPr lang="es-ES" dirty="0"/>
              <a:t>Ilustración (Resumen/Ideas principales) (Introducción a Hume).</a:t>
            </a:r>
          </a:p>
          <a:p>
            <a:pPr lvl="1"/>
            <a:r>
              <a:rPr lang="es-ES" dirty="0"/>
              <a:t>Impresiones Vs. Ideas (Hume)</a:t>
            </a:r>
          </a:p>
          <a:p>
            <a:pPr lvl="1"/>
            <a:r>
              <a:rPr lang="es-ES" dirty="0"/>
              <a:t>Relaciones entre ideas / cuestiones de hecho</a:t>
            </a:r>
          </a:p>
          <a:p>
            <a:pPr lvl="1"/>
            <a:r>
              <a:rPr lang="es-ES" dirty="0"/>
              <a:t>Leyes de asociación de Ideas (Hume)</a:t>
            </a:r>
          </a:p>
          <a:p>
            <a:pPr lvl="1"/>
            <a:r>
              <a:rPr lang="es-ES" dirty="0"/>
              <a:t>Problema de las sustancias metafísicas: Yo, Mundo, Dios (Hume).</a:t>
            </a:r>
          </a:p>
          <a:p>
            <a:pPr lvl="1"/>
            <a:r>
              <a:rPr lang="es-ES" dirty="0" err="1"/>
              <a:t>Emotivismo</a:t>
            </a:r>
            <a:r>
              <a:rPr lang="es-ES" dirty="0"/>
              <a:t> moral (Hume)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B) El problema de la política (i)</a:t>
            </a:r>
          </a:p>
        </p:txBody>
      </p:sp>
      <p:sp>
        <p:nvSpPr>
          <p:cNvPr id="3" name="Marcador de contenido 2"/>
          <p:cNvSpPr>
            <a:spLocks noGrp="1"/>
          </p:cNvSpPr>
          <p:nvPr>
            <p:ph idx="1"/>
          </p:nvPr>
        </p:nvSpPr>
        <p:spPr>
          <a:xfrm>
            <a:off x="1069847" y="1911927"/>
            <a:ext cx="10443279" cy="4627418"/>
          </a:xfrm>
        </p:spPr>
        <p:txBody>
          <a:bodyPr>
            <a:normAutofit/>
          </a:bodyPr>
          <a:lstStyle/>
          <a:p>
            <a:pPr marL="457200" indent="-457200">
              <a:buNone/>
            </a:pPr>
            <a:endParaRPr lang="es-ES" dirty="0"/>
          </a:p>
          <a:p>
            <a:pPr marL="457200" indent="-457200"/>
            <a:r>
              <a:rPr lang="es-ES" dirty="0"/>
              <a:t>Los sistemas políticos vigentes en Europa durante el </a:t>
            </a:r>
            <a:r>
              <a:rPr lang="es-ES" b="1" dirty="0"/>
              <a:t>siglo XVII eran absolutistas y monárquicos</a:t>
            </a:r>
            <a:r>
              <a:rPr lang="es-ES" dirty="0"/>
              <a:t>.     Esta situación cambió por primera vez en Inglaterra con la </a:t>
            </a:r>
            <a:r>
              <a:rPr lang="es-ES" b="1" dirty="0">
                <a:solidFill>
                  <a:srgbClr val="FF0000"/>
                </a:solidFill>
              </a:rPr>
              <a:t>Revolución de 1688, </a:t>
            </a:r>
            <a:r>
              <a:rPr lang="es-ES" dirty="0"/>
              <a:t>que supuso </a:t>
            </a:r>
            <a:r>
              <a:rPr lang="es-ES" b="1" dirty="0"/>
              <a:t>el triunfo del parlamento sobre el rey</a:t>
            </a:r>
            <a:r>
              <a:rPr lang="es-ES" dirty="0"/>
              <a:t>.</a:t>
            </a:r>
          </a:p>
          <a:p>
            <a:pPr marL="457200" indent="-457200"/>
            <a:r>
              <a:rPr lang="es-ES" dirty="0"/>
              <a:t>Dos eran las </a:t>
            </a:r>
            <a:r>
              <a:rPr lang="es-ES" b="1" dirty="0"/>
              <a:t>teorías que justificaban el absolutismo </a:t>
            </a:r>
            <a:r>
              <a:rPr lang="es-ES" dirty="0"/>
              <a:t>–</a:t>
            </a:r>
            <a:r>
              <a:rPr lang="es-ES" b="1" dirty="0">
                <a:solidFill>
                  <a:srgbClr val="FF0000"/>
                </a:solidFill>
              </a:rPr>
              <a:t>y que </a:t>
            </a:r>
            <a:r>
              <a:rPr lang="es-ES" b="1" dirty="0" err="1">
                <a:solidFill>
                  <a:srgbClr val="FF0000"/>
                </a:solidFill>
              </a:rPr>
              <a:t>Locke</a:t>
            </a:r>
            <a:r>
              <a:rPr lang="es-ES" b="1" dirty="0">
                <a:solidFill>
                  <a:srgbClr val="FF0000"/>
                </a:solidFill>
              </a:rPr>
              <a:t> </a:t>
            </a:r>
            <a:r>
              <a:rPr lang="es-ES" b="1" u="sng" dirty="0">
                <a:solidFill>
                  <a:srgbClr val="FF0000"/>
                </a:solidFill>
              </a:rPr>
              <a:t>combatió-</a:t>
            </a:r>
            <a:r>
              <a:rPr lang="es-ES" b="1" dirty="0">
                <a:solidFill>
                  <a:srgbClr val="FF0000"/>
                </a:solidFill>
              </a:rPr>
              <a:t>:</a:t>
            </a:r>
          </a:p>
          <a:p>
            <a:pPr marL="457200" indent="-457200">
              <a:buNone/>
            </a:pPr>
            <a:r>
              <a:rPr lang="es-ES" dirty="0"/>
              <a:t>	</a:t>
            </a:r>
            <a:r>
              <a:rPr lang="es-ES" b="1" dirty="0">
                <a:solidFill>
                  <a:srgbClr val="00B050"/>
                </a:solidFill>
              </a:rPr>
              <a:t>a) La teoría del origen divino del poder: </a:t>
            </a:r>
            <a:r>
              <a:rPr lang="es-ES" dirty="0"/>
              <a:t>La autoridad política tendría su origen en el poder patriarcal dado a Adán por Dios, que los monarcas tendrían por sucesión hereditaria.</a:t>
            </a:r>
          </a:p>
          <a:p>
            <a:pPr marL="457200" indent="-457200">
              <a:buNone/>
            </a:pPr>
            <a:r>
              <a:rPr lang="es-ES" b="1" dirty="0">
                <a:solidFill>
                  <a:srgbClr val="00B050"/>
                </a:solidFill>
              </a:rPr>
              <a:t>	b) La teoría absolutista de Thomas </a:t>
            </a:r>
            <a:r>
              <a:rPr lang="es-ES" b="1" dirty="0" err="1">
                <a:solidFill>
                  <a:srgbClr val="00B050"/>
                </a:solidFill>
              </a:rPr>
              <a:t>Hobbes</a:t>
            </a:r>
            <a:r>
              <a:rPr lang="es-ES" b="1" dirty="0">
                <a:solidFill>
                  <a:srgbClr val="00B050"/>
                </a:solidFill>
              </a:rPr>
              <a:t>: </a:t>
            </a:r>
            <a:r>
              <a:rPr lang="es-ES" dirty="0"/>
              <a:t>que justifica un poder absoluto de los gobernantes, dado que el </a:t>
            </a:r>
            <a:r>
              <a:rPr lang="es-ES" b="1" dirty="0"/>
              <a:t>“hombre es un lobo para el hombre” </a:t>
            </a:r>
            <a:r>
              <a:rPr lang="es-ES" dirty="0"/>
              <a:t>y necesita de un Estado fuerte que imponga leyes e imparta justicia para poner orden y lograr la paz.</a:t>
            </a:r>
          </a:p>
          <a:p>
            <a:pPr marL="457200" indent="-457200">
              <a:buNone/>
            </a:pPr>
            <a:endParaRPr lang="es-ES" dirty="0"/>
          </a:p>
          <a:p>
            <a:pPr lvl="1"/>
            <a:endParaRPr lang="es-ES" dirty="0"/>
          </a:p>
        </p:txBody>
      </p:sp>
      <p:cxnSp>
        <p:nvCxnSpPr>
          <p:cNvPr id="5" name="Conector recto de flecha 4"/>
          <p:cNvCxnSpPr/>
          <p:nvPr/>
        </p:nvCxnSpPr>
        <p:spPr>
          <a:xfrm flipV="1">
            <a:off x="3501189" y="2803358"/>
            <a:ext cx="336885" cy="12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6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B) El problema de la política (</a:t>
            </a:r>
            <a:r>
              <a:rPr lang="es-ES" dirty="0" err="1"/>
              <a:t>iI</a:t>
            </a:r>
            <a:r>
              <a:rPr lang="es-ES" dirty="0"/>
              <a:t>)</a:t>
            </a:r>
          </a:p>
        </p:txBody>
      </p:sp>
      <p:sp>
        <p:nvSpPr>
          <p:cNvPr id="3" name="Marcador de contenido 2"/>
          <p:cNvSpPr>
            <a:spLocks noGrp="1"/>
          </p:cNvSpPr>
          <p:nvPr>
            <p:ph idx="1"/>
          </p:nvPr>
        </p:nvSpPr>
        <p:spPr>
          <a:xfrm>
            <a:off x="1069847" y="1911927"/>
            <a:ext cx="10443279" cy="4627418"/>
          </a:xfrm>
        </p:spPr>
        <p:txBody>
          <a:bodyPr>
            <a:normAutofit/>
          </a:bodyPr>
          <a:lstStyle/>
          <a:p>
            <a:pPr marL="457200" indent="-457200">
              <a:buNone/>
            </a:pPr>
            <a:endParaRPr lang="es-ES" dirty="0"/>
          </a:p>
          <a:p>
            <a:pPr marL="457200" indent="-457200"/>
            <a:r>
              <a:rPr lang="es-ES" dirty="0"/>
              <a:t>Sin embargo, frente a estas dos teorías, </a:t>
            </a:r>
            <a:r>
              <a:rPr lang="es-ES" dirty="0" err="1"/>
              <a:t>Locke</a:t>
            </a:r>
            <a:r>
              <a:rPr lang="es-ES" dirty="0"/>
              <a:t> afirmaba que </a:t>
            </a:r>
            <a:r>
              <a:rPr lang="es-ES" b="1" dirty="0">
                <a:solidFill>
                  <a:srgbClr val="00B050"/>
                </a:solidFill>
              </a:rPr>
              <a:t>en situación de naturaleza los hombres son iguales y libres.</a:t>
            </a:r>
          </a:p>
          <a:p>
            <a:pPr marL="457200" indent="-457200"/>
            <a:r>
              <a:rPr lang="es-ES" sz="2400" b="1" u="sng" dirty="0">
                <a:solidFill>
                  <a:srgbClr val="FF0000"/>
                </a:solidFill>
              </a:rPr>
              <a:t>La ley natural </a:t>
            </a:r>
            <a:r>
              <a:rPr lang="es-ES" dirty="0"/>
              <a:t>–inscrita en la naturaleza humana por </a:t>
            </a:r>
            <a:r>
              <a:rPr lang="es-ES" b="1" dirty="0"/>
              <a:t>Dios- otorga a todos los seres humanos el derecho a la vida, a la propiedad y a la libertad</a:t>
            </a:r>
            <a:r>
              <a:rPr lang="es-ES" b="1" dirty="0">
                <a:solidFill>
                  <a:srgbClr val="FF0000"/>
                </a:solidFill>
              </a:rPr>
              <a:t>.</a:t>
            </a:r>
          </a:p>
          <a:p>
            <a:pPr marL="457200" indent="-457200"/>
            <a:r>
              <a:rPr lang="es-ES" b="1" dirty="0"/>
              <a:t>Para protegerse </a:t>
            </a:r>
            <a:r>
              <a:rPr lang="es-ES" dirty="0"/>
              <a:t>de los que transgreden estos derechos, se consiente </a:t>
            </a:r>
            <a:r>
              <a:rPr lang="es-ES" b="1" dirty="0"/>
              <a:t>constituir una sociedad política </a:t>
            </a:r>
            <a:r>
              <a:rPr lang="es-ES" dirty="0"/>
              <a:t>mediante un </a:t>
            </a:r>
            <a:r>
              <a:rPr lang="es-ES" b="1" dirty="0">
                <a:solidFill>
                  <a:srgbClr val="FF0000"/>
                </a:solidFill>
              </a:rPr>
              <a:t>contrato social </a:t>
            </a:r>
            <a:r>
              <a:rPr lang="es-ES" dirty="0"/>
              <a:t>cuya finalidad es </a:t>
            </a:r>
            <a:r>
              <a:rPr lang="es-ES" dirty="0">
                <a:solidFill>
                  <a:srgbClr val="00B050"/>
                </a:solidFill>
              </a:rPr>
              <a:t>la </a:t>
            </a:r>
            <a:r>
              <a:rPr lang="es-ES" b="1" dirty="0">
                <a:solidFill>
                  <a:srgbClr val="00B050"/>
                </a:solidFill>
              </a:rPr>
              <a:t>protección de los derechos individuales </a:t>
            </a:r>
            <a:r>
              <a:rPr lang="es-ES" b="1" dirty="0"/>
              <a:t>(Origen convencional del Estado)</a:t>
            </a:r>
          </a:p>
          <a:p>
            <a:pPr marL="274320" lvl="1" indent="0">
              <a:buNone/>
            </a:pPr>
            <a:r>
              <a:rPr lang="es-ES" b="1" dirty="0">
                <a:solidFill>
                  <a:srgbClr val="FFC000"/>
                </a:solidFill>
              </a:rPr>
              <a:t>	Renunciando a ser intérpretes de la ley natural y a tomarse la justicia por su mano.</a:t>
            </a:r>
          </a:p>
          <a:p>
            <a:pPr marL="457200" indent="-457200"/>
            <a:r>
              <a:rPr lang="es-ES" dirty="0"/>
              <a:t>Por ello, se someten a un </a:t>
            </a:r>
            <a:r>
              <a:rPr lang="es-ES" b="1" u="sng" dirty="0"/>
              <a:t>Poder legislativo </a:t>
            </a:r>
            <a:r>
              <a:rPr lang="es-ES" b="1" dirty="0"/>
              <a:t>(que elaborará y promulgará las leyes) y a un </a:t>
            </a:r>
            <a:r>
              <a:rPr lang="es-ES" b="1" u="sng" dirty="0"/>
              <a:t>Poder ejecutivo </a:t>
            </a:r>
            <a:r>
              <a:rPr lang="es-ES" b="1" dirty="0"/>
              <a:t>(que se encargará de aplicar la ley y castigar a sus transgresores) y un </a:t>
            </a:r>
            <a:r>
              <a:rPr lang="es-ES" b="1" u="sng" dirty="0"/>
              <a:t>Poder Federativo </a:t>
            </a:r>
            <a:r>
              <a:rPr lang="es-ES" b="1" dirty="0"/>
              <a:t>(Defensa del Estado frente a otros)</a:t>
            </a:r>
          </a:p>
          <a:p>
            <a:pPr lvl="1"/>
            <a:endParaRPr lang="es-ES" dirty="0"/>
          </a:p>
        </p:txBody>
      </p:sp>
      <p:cxnSp>
        <p:nvCxnSpPr>
          <p:cNvPr id="5" name="Conector recto de flecha 4"/>
          <p:cNvCxnSpPr/>
          <p:nvPr/>
        </p:nvCxnSpPr>
        <p:spPr>
          <a:xfrm>
            <a:off x="1756611" y="4668253"/>
            <a:ext cx="300789" cy="180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69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B) El problema de la política (</a:t>
            </a:r>
            <a:r>
              <a:rPr lang="es-ES" dirty="0" err="1"/>
              <a:t>iII</a:t>
            </a:r>
            <a:r>
              <a:rPr lang="es-ES" dirty="0"/>
              <a:t>)</a:t>
            </a:r>
          </a:p>
        </p:txBody>
      </p:sp>
      <p:sp>
        <p:nvSpPr>
          <p:cNvPr id="3" name="Marcador de contenido 2"/>
          <p:cNvSpPr>
            <a:spLocks noGrp="1"/>
          </p:cNvSpPr>
          <p:nvPr>
            <p:ph idx="1"/>
          </p:nvPr>
        </p:nvSpPr>
        <p:spPr>
          <a:xfrm>
            <a:off x="1069847" y="1911927"/>
            <a:ext cx="10443279" cy="4627418"/>
          </a:xfrm>
        </p:spPr>
        <p:txBody>
          <a:bodyPr>
            <a:normAutofit/>
          </a:bodyPr>
          <a:lstStyle/>
          <a:p>
            <a:pPr marL="457200" indent="-457200">
              <a:buNone/>
            </a:pPr>
            <a:endParaRPr lang="es-ES" dirty="0"/>
          </a:p>
          <a:p>
            <a:r>
              <a:rPr lang="es-ES" dirty="0"/>
              <a:t>Este </a:t>
            </a:r>
            <a:r>
              <a:rPr lang="es-ES" sz="2400" b="1" dirty="0">
                <a:solidFill>
                  <a:srgbClr val="FF0000"/>
                </a:solidFill>
              </a:rPr>
              <a:t>poder</a:t>
            </a:r>
            <a:r>
              <a:rPr lang="es-ES" dirty="0"/>
              <a:t>, sin embargo, surge del </a:t>
            </a:r>
            <a:r>
              <a:rPr lang="es-ES" b="1" dirty="0">
                <a:solidFill>
                  <a:srgbClr val="00B050"/>
                </a:solidFill>
              </a:rPr>
              <a:t>consentimiento de los individuos para lograr la paz y la seguridad de todos los individuos.</a:t>
            </a:r>
          </a:p>
          <a:p>
            <a:endParaRPr lang="es-ES" b="1" dirty="0">
              <a:solidFill>
                <a:srgbClr val="0070C0"/>
              </a:solidFill>
            </a:endParaRPr>
          </a:p>
          <a:p>
            <a:r>
              <a:rPr lang="es-ES" dirty="0"/>
              <a:t>Por tanto, si no lo consigue, el pueblo tiene el </a:t>
            </a:r>
            <a:r>
              <a:rPr lang="es-ES" b="1" dirty="0">
                <a:solidFill>
                  <a:srgbClr val="FFC000"/>
                </a:solidFill>
              </a:rPr>
              <a:t>derecho de “deshacerse de quienes violen esta fundamental, sagrada e inalterable ley de </a:t>
            </a:r>
            <a:r>
              <a:rPr lang="es-ES" b="1" dirty="0" err="1">
                <a:solidFill>
                  <a:srgbClr val="FFC000"/>
                </a:solidFill>
              </a:rPr>
              <a:t>autopreservación</a:t>
            </a:r>
            <a:r>
              <a:rPr lang="es-ES" b="1" dirty="0">
                <a:solidFill>
                  <a:srgbClr val="FFC000"/>
                </a:solidFill>
              </a:rPr>
              <a:t>, guiados por la cual entraron en sociedad”.</a:t>
            </a:r>
          </a:p>
          <a:p>
            <a:endParaRPr lang="es-ES" b="1" dirty="0">
              <a:solidFill>
                <a:srgbClr val="7030A0"/>
              </a:solidFill>
            </a:endParaRPr>
          </a:p>
          <a:p>
            <a:r>
              <a:rPr lang="es-ES" dirty="0"/>
              <a:t>Posibilidad, por tanto, de </a:t>
            </a:r>
            <a:r>
              <a:rPr lang="es-ES" b="1" dirty="0"/>
              <a:t>revocar el poder otorgado y disolver la legislatura </a:t>
            </a:r>
            <a:r>
              <a:rPr lang="es-ES" dirty="0"/>
              <a:t>(Vs. </a:t>
            </a:r>
            <a:r>
              <a:rPr lang="es-ES" dirty="0" err="1"/>
              <a:t>Hobbes</a:t>
            </a:r>
            <a:r>
              <a:rPr lang="es-ES" dirty="0"/>
              <a:t>)</a:t>
            </a:r>
          </a:p>
          <a:p>
            <a:pPr lvl="1"/>
            <a:endParaRPr lang="es-ES" dirty="0"/>
          </a:p>
        </p:txBody>
      </p:sp>
    </p:spTree>
    <p:extLst>
      <p:ext uri="{BB962C8B-B14F-4D97-AF65-F5344CB8AC3E}">
        <p14:creationId xmlns:p14="http://schemas.microsoft.com/office/powerpoint/2010/main" val="3462669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B) El problema de la política (</a:t>
            </a:r>
            <a:r>
              <a:rPr lang="es-ES" dirty="0" err="1"/>
              <a:t>iv</a:t>
            </a:r>
            <a:r>
              <a:rPr lang="es-ES" dirty="0"/>
              <a:t>)</a:t>
            </a:r>
          </a:p>
        </p:txBody>
      </p:sp>
      <p:sp>
        <p:nvSpPr>
          <p:cNvPr id="3" name="Marcador de contenido 2"/>
          <p:cNvSpPr>
            <a:spLocks noGrp="1"/>
          </p:cNvSpPr>
          <p:nvPr>
            <p:ph idx="1"/>
          </p:nvPr>
        </p:nvSpPr>
        <p:spPr>
          <a:xfrm>
            <a:off x="1069847" y="1911927"/>
            <a:ext cx="10443279" cy="4627418"/>
          </a:xfrm>
        </p:spPr>
        <p:txBody>
          <a:bodyPr>
            <a:normAutofit/>
          </a:bodyPr>
          <a:lstStyle/>
          <a:p>
            <a:pPr marL="457200" indent="-457200">
              <a:buNone/>
            </a:pPr>
            <a:endParaRPr lang="es-ES" dirty="0"/>
          </a:p>
          <a:p>
            <a:r>
              <a:rPr lang="es-ES" dirty="0"/>
              <a:t>El </a:t>
            </a:r>
            <a:r>
              <a:rPr lang="es-ES" b="1" dirty="0">
                <a:solidFill>
                  <a:srgbClr val="00B050"/>
                </a:solidFill>
              </a:rPr>
              <a:t>tipo de estado </a:t>
            </a:r>
            <a:r>
              <a:rPr lang="es-ES" dirty="0"/>
              <a:t>al que da lugar el contrato social es el </a:t>
            </a:r>
            <a:r>
              <a:rPr lang="es-ES" sz="2400" b="1" dirty="0">
                <a:solidFill>
                  <a:srgbClr val="FF0000"/>
                </a:solidFill>
              </a:rPr>
              <a:t>Estado Liberal</a:t>
            </a:r>
            <a:r>
              <a:rPr lang="es-ES" dirty="0"/>
              <a:t>, en el que el poder de legislar puede entregarse a una </a:t>
            </a:r>
            <a:r>
              <a:rPr lang="es-ES" b="1" dirty="0">
                <a:solidFill>
                  <a:srgbClr val="00B050"/>
                </a:solidFill>
              </a:rPr>
              <a:t>asamblea</a:t>
            </a:r>
            <a:r>
              <a:rPr lang="es-ES" dirty="0"/>
              <a:t> elegida por los ciudadanos, pero también a un </a:t>
            </a:r>
            <a:r>
              <a:rPr lang="es-ES" b="1" dirty="0">
                <a:solidFill>
                  <a:srgbClr val="00B050"/>
                </a:solidFill>
              </a:rPr>
              <a:t>monarca</a:t>
            </a:r>
            <a:r>
              <a:rPr lang="es-ES" dirty="0"/>
              <a:t> (nombrado por sucesión hereditaria), </a:t>
            </a:r>
            <a:r>
              <a:rPr lang="es-ES" b="1" u="sng" dirty="0"/>
              <a:t>siempre que se respeten esos derechos</a:t>
            </a:r>
            <a:r>
              <a:rPr lang="es-ES" u="sng" dirty="0"/>
              <a:t>, dado que si no lo hace, su poder puede ser revocado.</a:t>
            </a:r>
          </a:p>
          <a:p>
            <a:endParaRPr lang="es-ES" u="sng" dirty="0"/>
          </a:p>
          <a:p>
            <a:r>
              <a:rPr lang="es-ES" dirty="0" err="1"/>
              <a:t>Locke</a:t>
            </a:r>
            <a:r>
              <a:rPr lang="es-ES" dirty="0"/>
              <a:t> fue, por tanto, un </a:t>
            </a:r>
            <a:r>
              <a:rPr lang="es-ES" b="1" dirty="0"/>
              <a:t>precursor de la democracia liberal </a:t>
            </a:r>
            <a:r>
              <a:rPr lang="es-ES" dirty="0"/>
              <a:t>y sus </a:t>
            </a:r>
            <a:r>
              <a:rPr lang="es-ES" b="1" dirty="0"/>
              <a:t>ideas</a:t>
            </a:r>
            <a:r>
              <a:rPr lang="es-ES" dirty="0"/>
              <a:t> formaron parte del </a:t>
            </a:r>
            <a:r>
              <a:rPr lang="es-ES" b="1" dirty="0">
                <a:solidFill>
                  <a:srgbClr val="00B050"/>
                </a:solidFill>
              </a:rPr>
              <a:t>ambiente intelectual que precedió a la Revolución Francesa y a la Revolución Americana</a:t>
            </a:r>
            <a:r>
              <a:rPr lang="es-ES" dirty="0"/>
              <a:t>, en cuya Constitución quedaron en gran parte plasmadas.</a:t>
            </a:r>
          </a:p>
          <a:p>
            <a:pPr lvl="1"/>
            <a:endParaRPr lang="es-ES" dirty="0"/>
          </a:p>
        </p:txBody>
      </p:sp>
    </p:spTree>
    <p:extLst>
      <p:ext uri="{BB962C8B-B14F-4D97-AF65-F5344CB8AC3E}">
        <p14:creationId xmlns:p14="http://schemas.microsoft.com/office/powerpoint/2010/main" val="346266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2633288"/>
          </a:xfrm>
        </p:spPr>
        <p:txBody>
          <a:bodyPr/>
          <a:lstStyle/>
          <a:p>
            <a:pPr algn="ctr"/>
            <a:r>
              <a:rPr lang="es-ES" dirty="0"/>
              <a:t>DAVID HUME</a:t>
            </a:r>
            <a:br>
              <a:rPr lang="es-ES" dirty="0"/>
            </a:br>
            <a:r>
              <a:rPr lang="es-ES" dirty="0"/>
              <a:t> </a:t>
            </a:r>
            <a:r>
              <a:rPr lang="es-ES" dirty="0">
                <a:solidFill>
                  <a:schemeClr val="tx1"/>
                </a:solidFill>
              </a:rPr>
              <a:t>(1711-1776 d.C.)</a:t>
            </a:r>
          </a:p>
        </p:txBody>
      </p:sp>
      <p:pic>
        <p:nvPicPr>
          <p:cNvPr id="5" name="4 Marcador de contenido" descr="david_hume.jpg"/>
          <p:cNvPicPr>
            <a:picLocks noGrp="1" noChangeAspect="1"/>
          </p:cNvPicPr>
          <p:nvPr>
            <p:ph idx="1"/>
          </p:nvPr>
        </p:nvPicPr>
        <p:blipFill>
          <a:blip r:embed="rId2"/>
          <a:stretch>
            <a:fillRect/>
          </a:stretch>
        </p:blipFill>
        <p:spPr>
          <a:xfrm>
            <a:off x="4392295" y="2664460"/>
            <a:ext cx="3657600" cy="4000500"/>
          </a:xfrm>
        </p:spPr>
      </p:pic>
    </p:spTree>
    <p:extLst>
      <p:ext uri="{BB962C8B-B14F-4D97-AF65-F5344CB8AC3E}">
        <p14:creationId xmlns:p14="http://schemas.microsoft.com/office/powerpoint/2010/main" val="263844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VIDA</a:t>
            </a:r>
          </a:p>
        </p:txBody>
      </p:sp>
      <p:sp>
        <p:nvSpPr>
          <p:cNvPr id="3" name="Marcador de contenido 2"/>
          <p:cNvSpPr>
            <a:spLocks noGrp="1"/>
          </p:cNvSpPr>
          <p:nvPr>
            <p:ph idx="1"/>
          </p:nvPr>
        </p:nvSpPr>
        <p:spPr/>
        <p:txBody>
          <a:bodyPr>
            <a:normAutofit lnSpcReduction="10000"/>
          </a:bodyPr>
          <a:lstStyle/>
          <a:p>
            <a:r>
              <a:rPr lang="es-ES" dirty="0"/>
              <a:t>Nace en el año</a:t>
            </a:r>
            <a:r>
              <a:rPr lang="es-ES" b="1" dirty="0"/>
              <a:t> </a:t>
            </a:r>
            <a:r>
              <a:rPr lang="es-ES" b="1" dirty="0">
                <a:solidFill>
                  <a:srgbClr val="FF0000"/>
                </a:solidFill>
              </a:rPr>
              <a:t>1711</a:t>
            </a:r>
            <a:r>
              <a:rPr lang="es-ES" b="1" dirty="0"/>
              <a:t> </a:t>
            </a:r>
            <a:r>
              <a:rPr lang="es-ES" dirty="0"/>
              <a:t>en Edimburgo (Escocia, Reino Unido)</a:t>
            </a:r>
          </a:p>
          <a:p>
            <a:endParaRPr lang="es-ES" dirty="0"/>
          </a:p>
          <a:p>
            <a:r>
              <a:rPr lang="es-ES" b="1" dirty="0">
                <a:solidFill>
                  <a:srgbClr val="00B050"/>
                </a:solidFill>
              </a:rPr>
              <a:t>Filósofo, economista, sociólogo e historiador </a:t>
            </a:r>
            <a:r>
              <a:rPr lang="es-ES" dirty="0"/>
              <a:t>escocés.</a:t>
            </a:r>
          </a:p>
          <a:p>
            <a:endParaRPr lang="es-ES" dirty="0"/>
          </a:p>
          <a:p>
            <a:r>
              <a:rPr lang="es-ES" dirty="0"/>
              <a:t>En 1734 dejó el estudio autodidacta y se trasladó a La </a:t>
            </a:r>
            <a:r>
              <a:rPr lang="es-ES" dirty="0" err="1"/>
              <a:t>Flèche</a:t>
            </a:r>
            <a:r>
              <a:rPr lang="es-ES" dirty="0"/>
              <a:t>, Francia.</a:t>
            </a:r>
            <a:endParaRPr lang="es-ES" b="1" i="1" dirty="0"/>
          </a:p>
          <a:p>
            <a:endParaRPr lang="es-ES" dirty="0"/>
          </a:p>
          <a:p>
            <a:r>
              <a:rPr lang="es-ES" dirty="0"/>
              <a:t>Hume </a:t>
            </a:r>
            <a:r>
              <a:rPr lang="es-ES" dirty="0">
                <a:solidFill>
                  <a:srgbClr val="00B050"/>
                </a:solidFill>
              </a:rPr>
              <a:t>fue acusado de </a:t>
            </a:r>
            <a:r>
              <a:rPr lang="es-ES" u="sng" dirty="0">
                <a:solidFill>
                  <a:srgbClr val="00B050"/>
                </a:solidFill>
              </a:rPr>
              <a:t>herejía por ateísmo</a:t>
            </a:r>
            <a:r>
              <a:rPr lang="es-ES" dirty="0">
                <a:solidFill>
                  <a:srgbClr val="00B050"/>
                </a:solidFill>
              </a:rPr>
              <a:t>, </a:t>
            </a:r>
            <a:r>
              <a:rPr lang="es-ES" dirty="0"/>
              <a:t>siéndole finalmente negada una cátedra de filosofía en la Universidad de Glasgow.</a:t>
            </a:r>
          </a:p>
          <a:p>
            <a:endParaRPr lang="es-ES" dirty="0"/>
          </a:p>
          <a:p>
            <a:r>
              <a:rPr lang="es-ES" dirty="0"/>
              <a:t>En 1768 vuelve a Edimburgo, falleciendo en </a:t>
            </a:r>
            <a:r>
              <a:rPr lang="es-ES" dirty="0">
                <a:solidFill>
                  <a:srgbClr val="FF0000"/>
                </a:solidFill>
              </a:rPr>
              <a:t>1778</a:t>
            </a:r>
            <a:r>
              <a:rPr lang="es-ES" dirty="0"/>
              <a:t>.</a:t>
            </a:r>
          </a:p>
        </p:txBody>
      </p:sp>
    </p:spTree>
    <p:extLst>
      <p:ext uri="{BB962C8B-B14F-4D97-AF65-F5344CB8AC3E}">
        <p14:creationId xmlns:p14="http://schemas.microsoft.com/office/powerpoint/2010/main" val="2825532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Obra </a:t>
            </a:r>
          </a:p>
        </p:txBody>
      </p:sp>
      <p:sp>
        <p:nvSpPr>
          <p:cNvPr id="3" name="Marcador de contenido 2"/>
          <p:cNvSpPr>
            <a:spLocks noGrp="1"/>
          </p:cNvSpPr>
          <p:nvPr>
            <p:ph idx="1"/>
          </p:nvPr>
        </p:nvSpPr>
        <p:spPr/>
        <p:txBody>
          <a:bodyPr>
            <a:normAutofit fontScale="92500" lnSpcReduction="20000"/>
          </a:bodyPr>
          <a:lstStyle/>
          <a:p>
            <a:pPr>
              <a:buNone/>
            </a:pPr>
            <a:r>
              <a:rPr lang="es-ES" sz="2400" dirty="0"/>
              <a:t>Sus obras más destacadas son:</a:t>
            </a:r>
          </a:p>
          <a:p>
            <a:endParaRPr lang="es-ES" sz="2400" b="1" i="1" dirty="0"/>
          </a:p>
          <a:p>
            <a:r>
              <a:rPr lang="es-ES" sz="2400" b="1" i="1" dirty="0"/>
              <a:t>1739-40:  Tratado sobre la naturaleza humana.     </a:t>
            </a:r>
          </a:p>
          <a:p>
            <a:endParaRPr lang="es-ES" sz="2400" b="1" i="1" dirty="0"/>
          </a:p>
          <a:p>
            <a:r>
              <a:rPr lang="es-ES" sz="2400" b="1" i="1" dirty="0"/>
              <a:t>1748:  </a:t>
            </a:r>
            <a:r>
              <a:rPr lang="es-ES" sz="2400" b="1" i="1" dirty="0">
                <a:solidFill>
                  <a:srgbClr val="00B050"/>
                </a:solidFill>
              </a:rPr>
              <a:t>Investigación sobre el entendimiento humano</a:t>
            </a:r>
            <a:r>
              <a:rPr lang="es-ES" sz="2400" b="1" i="1" dirty="0"/>
              <a:t>.</a:t>
            </a:r>
          </a:p>
          <a:p>
            <a:endParaRPr lang="es-ES" sz="2400" b="1" i="1" dirty="0"/>
          </a:p>
          <a:p>
            <a:r>
              <a:rPr lang="es-ES" sz="2400" b="1" i="1" dirty="0"/>
              <a:t> 1751: </a:t>
            </a:r>
            <a:r>
              <a:rPr lang="es-ES" sz="2400" i="1" dirty="0">
                <a:solidFill>
                  <a:srgbClr val="00B050"/>
                </a:solidFill>
              </a:rPr>
              <a:t>Investigación sobre los principios de la moral</a:t>
            </a:r>
          </a:p>
          <a:p>
            <a:endParaRPr lang="es-ES" sz="2400" b="1" i="1" dirty="0"/>
          </a:p>
          <a:p>
            <a:r>
              <a:rPr lang="es-ES" sz="2400" b="1" i="1" dirty="0"/>
              <a:t>1779:  (</a:t>
            </a:r>
            <a:r>
              <a:rPr lang="es-ES" sz="2400" b="1" i="1" dirty="0" err="1"/>
              <a:t>o.p</a:t>
            </a:r>
            <a:r>
              <a:rPr lang="es-ES" sz="2400" b="1" i="1" dirty="0"/>
              <a:t>) Diálogos sobre la religión natural.</a:t>
            </a:r>
          </a:p>
          <a:p>
            <a:pPr>
              <a:buNone/>
            </a:pPr>
            <a:r>
              <a:rPr lang="es-ES" sz="2400" b="1" i="1" dirty="0"/>
              <a:t>		</a:t>
            </a:r>
          </a:p>
          <a:p>
            <a:endParaRPr lang="es-ES" sz="2400" b="1" i="1" dirty="0"/>
          </a:p>
        </p:txBody>
      </p:sp>
    </p:spTree>
    <p:extLst>
      <p:ext uri="{BB962C8B-B14F-4D97-AF65-F5344CB8AC3E}">
        <p14:creationId xmlns:p14="http://schemas.microsoft.com/office/powerpoint/2010/main" val="633120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6904" y="0"/>
            <a:ext cx="10395284" cy="1347537"/>
          </a:xfrm>
        </p:spPr>
        <p:txBody>
          <a:bodyPr/>
          <a:lstStyle/>
          <a:p>
            <a:pPr algn="ctr"/>
            <a:r>
              <a:rPr lang="es-ES" dirty="0"/>
              <a:t>A) El problema del conocimiento (I)</a:t>
            </a:r>
          </a:p>
        </p:txBody>
      </p:sp>
      <p:sp>
        <p:nvSpPr>
          <p:cNvPr id="3" name="Marcador de contenido 2"/>
          <p:cNvSpPr>
            <a:spLocks noGrp="1"/>
          </p:cNvSpPr>
          <p:nvPr>
            <p:ph idx="1"/>
          </p:nvPr>
        </p:nvSpPr>
        <p:spPr>
          <a:xfrm>
            <a:off x="207819" y="692727"/>
            <a:ext cx="11637818" cy="6165273"/>
          </a:xfrm>
        </p:spPr>
        <p:txBody>
          <a:bodyPr>
            <a:normAutofit lnSpcReduction="10000"/>
          </a:bodyPr>
          <a:lstStyle/>
          <a:p>
            <a:pPr lvl="1"/>
            <a:endParaRPr lang="es-ES" sz="2000" dirty="0"/>
          </a:p>
          <a:p>
            <a:pPr lvl="1"/>
            <a:r>
              <a:rPr lang="es-ES" sz="2000" dirty="0"/>
              <a:t>Hume elabora una </a:t>
            </a:r>
            <a:r>
              <a:rPr lang="es-ES" sz="2400" b="1" dirty="0">
                <a:solidFill>
                  <a:srgbClr val="FF0000"/>
                </a:solidFill>
              </a:rPr>
              <a:t>filosofía empirista radical</a:t>
            </a:r>
            <a:r>
              <a:rPr lang="es-ES" sz="2000" dirty="0"/>
              <a:t>, abandonando cualquier vestigio racionalista (Vs. </a:t>
            </a:r>
            <a:r>
              <a:rPr lang="es-ES" sz="2000" dirty="0" err="1"/>
              <a:t>Locke</a:t>
            </a:r>
            <a:r>
              <a:rPr lang="es-ES" sz="2000" dirty="0"/>
              <a:t>).</a:t>
            </a:r>
          </a:p>
          <a:p>
            <a:pPr lvl="1"/>
            <a:r>
              <a:rPr lang="es-ES" sz="2000" dirty="0"/>
              <a:t>En </a:t>
            </a:r>
            <a:r>
              <a:rPr lang="es-ES" sz="2000" i="1" u="sng" dirty="0"/>
              <a:t>Investigación sobre el entendimiento humano </a:t>
            </a:r>
            <a:r>
              <a:rPr lang="es-ES" sz="2000" dirty="0"/>
              <a:t>Hume comienza la presentación de su filosofía con el análisis de los contenidos mentales    </a:t>
            </a:r>
            <a:r>
              <a:rPr lang="es-ES" sz="2000" b="1" dirty="0">
                <a:solidFill>
                  <a:srgbClr val="00B050"/>
                </a:solidFill>
              </a:rPr>
              <a:t>necesidad de límites del conocimiento</a:t>
            </a:r>
            <a:r>
              <a:rPr lang="es-ES" sz="2000" dirty="0"/>
              <a:t>.</a:t>
            </a:r>
          </a:p>
          <a:p>
            <a:pPr marL="274320" lvl="1" indent="0">
              <a:buNone/>
            </a:pPr>
            <a:r>
              <a:rPr lang="es-ES" sz="2000" dirty="0"/>
              <a:t>	Para Hume, </a:t>
            </a:r>
            <a:r>
              <a:rPr lang="es-ES" sz="2000" u="sng" dirty="0"/>
              <a:t>al igual que para Locke</a:t>
            </a:r>
            <a:r>
              <a:rPr lang="es-ES" sz="2000" dirty="0"/>
              <a:t>, </a:t>
            </a:r>
            <a:r>
              <a:rPr lang="es-ES" sz="2000" b="1" dirty="0">
                <a:solidFill>
                  <a:srgbClr val="00B050"/>
                </a:solidFill>
              </a:rPr>
              <a:t>nada tenemos en la mente que no hayamos recibido por la experiencia. </a:t>
            </a:r>
          </a:p>
          <a:p>
            <a:pPr marL="274320" lvl="1" indent="0">
              <a:buNone/>
            </a:pPr>
            <a:r>
              <a:rPr lang="es-ES" sz="2000" b="1" dirty="0">
                <a:solidFill>
                  <a:srgbClr val="00B050"/>
                </a:solidFill>
              </a:rPr>
              <a:t>	</a:t>
            </a:r>
            <a:r>
              <a:rPr lang="es-ES" sz="2000" u="sng" dirty="0"/>
              <a:t>A diferencia de Descartes</a:t>
            </a:r>
            <a:r>
              <a:rPr lang="es-ES" sz="2000" dirty="0"/>
              <a:t>, para quien todos los contenidos mentales eran "ideas", Hume encuentra dos tipos distintos de contenidos: las impresiones y las ideas</a:t>
            </a:r>
            <a:endParaRPr lang="es-ES" sz="2000" b="1" dirty="0">
              <a:solidFill>
                <a:srgbClr val="00B050"/>
              </a:solidFill>
            </a:endParaRPr>
          </a:p>
          <a:p>
            <a:pPr lvl="1"/>
            <a:r>
              <a:rPr lang="es-ES" sz="2000" dirty="0"/>
              <a:t>Por tanto, nuestros </a:t>
            </a:r>
            <a:r>
              <a:rPr lang="es-ES" sz="2000" u="sng" dirty="0"/>
              <a:t>contenidos mentales </a:t>
            </a:r>
            <a:r>
              <a:rPr lang="es-ES" sz="2000" dirty="0"/>
              <a:t>–</a:t>
            </a:r>
            <a:r>
              <a:rPr lang="es-ES" sz="2000" b="1" dirty="0"/>
              <a:t>Percepciones-</a:t>
            </a:r>
            <a:r>
              <a:rPr lang="es-ES" sz="2000" dirty="0"/>
              <a:t> proceden directa o indirectamente de la experiencia.</a:t>
            </a:r>
          </a:p>
          <a:p>
            <a:pPr marL="274320" lvl="1" indent="0">
              <a:buNone/>
            </a:pPr>
            <a:r>
              <a:rPr lang="es-ES" sz="2000" dirty="0"/>
              <a:t>	Las </a:t>
            </a:r>
            <a:r>
              <a:rPr lang="es-ES" sz="2000" b="1" u="sng" dirty="0"/>
              <a:t>percepciones </a:t>
            </a:r>
            <a:r>
              <a:rPr lang="es-ES" sz="2000" b="1" dirty="0">
                <a:solidFill>
                  <a:srgbClr val="FF0000"/>
                </a:solidFill>
              </a:rPr>
              <a:t>se clasifican según su su fuerza</a:t>
            </a:r>
            <a:r>
              <a:rPr lang="es-ES" sz="2000" dirty="0">
                <a:solidFill>
                  <a:srgbClr val="FF0000"/>
                </a:solidFill>
              </a:rPr>
              <a:t> </a:t>
            </a:r>
            <a:r>
              <a:rPr lang="es-ES" sz="2000" dirty="0"/>
              <a:t>en impresiones o Ideas: </a:t>
            </a:r>
          </a:p>
          <a:p>
            <a:pPr lvl="1"/>
            <a:r>
              <a:rPr lang="es-ES" sz="2000" dirty="0"/>
              <a:t>Las </a:t>
            </a:r>
            <a:r>
              <a:rPr lang="es-ES" sz="2000" b="1" dirty="0">
                <a:solidFill>
                  <a:srgbClr val="FF0000"/>
                </a:solidFill>
              </a:rPr>
              <a:t>impresiones</a:t>
            </a:r>
            <a:r>
              <a:rPr lang="es-ES" sz="2000" b="1" dirty="0"/>
              <a:t> (Percibir algo en el presenta con fuerza u viveza)   </a:t>
            </a:r>
            <a:r>
              <a:rPr lang="es-ES" sz="2000" dirty="0"/>
              <a:t>son </a:t>
            </a:r>
            <a:r>
              <a:rPr lang="es-ES" sz="2000" b="1" dirty="0"/>
              <a:t>resultado directo e inmediato de una experiencia</a:t>
            </a:r>
            <a:r>
              <a:rPr lang="es-ES" sz="2000" dirty="0"/>
              <a:t>. Pueden ser de dos tipos según su fuerza: </a:t>
            </a:r>
            <a:r>
              <a:rPr lang="es-ES" sz="2000" b="1" dirty="0">
                <a:solidFill>
                  <a:srgbClr val="00B050"/>
                </a:solidFill>
              </a:rPr>
              <a:t>Externas</a:t>
            </a:r>
            <a:r>
              <a:rPr lang="es-ES" sz="2000" dirty="0"/>
              <a:t> –si provienen de nuestras sensaciones- o </a:t>
            </a:r>
            <a:r>
              <a:rPr lang="es-ES" sz="2000" b="1" dirty="0">
                <a:solidFill>
                  <a:srgbClr val="00B050"/>
                </a:solidFill>
              </a:rPr>
              <a:t>internas o de reflexión</a:t>
            </a:r>
            <a:r>
              <a:rPr lang="es-ES" sz="2000" dirty="0"/>
              <a:t> – como las pasiones, los deseos y las emociones     Las impresiones son más fuertes y vivas</a:t>
            </a:r>
          </a:p>
          <a:p>
            <a:pPr lvl="1"/>
            <a:r>
              <a:rPr lang="es-ES" sz="2000" dirty="0"/>
              <a:t>Las </a:t>
            </a:r>
            <a:r>
              <a:rPr lang="es-ES" sz="2000" b="1" dirty="0">
                <a:solidFill>
                  <a:srgbClr val="FF0000"/>
                </a:solidFill>
              </a:rPr>
              <a:t>ideas </a:t>
            </a:r>
            <a:r>
              <a:rPr lang="es-ES" sz="2000" b="1" dirty="0"/>
              <a:t>(dependiente de la impresión, recuerdo que se da en el pasado)</a:t>
            </a:r>
            <a:r>
              <a:rPr lang="es-ES" sz="2000" dirty="0"/>
              <a:t> son </a:t>
            </a:r>
            <a:r>
              <a:rPr lang="es-ES" sz="2000" b="1" dirty="0"/>
              <a:t>copias debilitadas de las impresiones </a:t>
            </a:r>
            <a:r>
              <a:rPr lang="es-ES" sz="2000" dirty="0"/>
              <a:t>en nuestra imaginación      recuerdo de las impresiones      Las ideas son menos fuertes y vivaces  </a:t>
            </a:r>
          </a:p>
          <a:p>
            <a:pPr lvl="1"/>
            <a:endParaRPr lang="es-ES" sz="2000" dirty="0"/>
          </a:p>
          <a:p>
            <a:pPr marL="274320" lvl="1" indent="0">
              <a:buNone/>
            </a:pPr>
            <a:r>
              <a:rPr lang="es-ES" sz="2000" dirty="0"/>
              <a:t> </a:t>
            </a:r>
            <a:r>
              <a:rPr lang="es-ES" sz="2000" b="1" dirty="0">
                <a:solidFill>
                  <a:srgbClr val="FFC000"/>
                </a:solidFill>
              </a:rPr>
              <a:t>Principio de copia: las ideas siempre proceden de la experiencia, nunca son innatas. </a:t>
            </a:r>
          </a:p>
        </p:txBody>
      </p:sp>
      <p:cxnSp>
        <p:nvCxnSpPr>
          <p:cNvPr id="5" name="Conector recto de flecha 4"/>
          <p:cNvCxnSpPr/>
          <p:nvPr/>
        </p:nvCxnSpPr>
        <p:spPr>
          <a:xfrm>
            <a:off x="894894" y="3925395"/>
            <a:ext cx="252113" cy="152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Flecha derecha 5"/>
          <p:cNvSpPr/>
          <p:nvPr/>
        </p:nvSpPr>
        <p:spPr>
          <a:xfrm>
            <a:off x="672310" y="2268887"/>
            <a:ext cx="445168" cy="1564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lecha derecha 6"/>
          <p:cNvSpPr/>
          <p:nvPr/>
        </p:nvSpPr>
        <p:spPr>
          <a:xfrm>
            <a:off x="701839" y="2845491"/>
            <a:ext cx="445168" cy="1564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9" name="Conector recto de flecha 8"/>
          <p:cNvCxnSpPr/>
          <p:nvPr/>
        </p:nvCxnSpPr>
        <p:spPr>
          <a:xfrm>
            <a:off x="5638801" y="2050474"/>
            <a:ext cx="2216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8880763" y="4300424"/>
            <a:ext cx="249382"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Flecha abajo 15"/>
          <p:cNvSpPr/>
          <p:nvPr/>
        </p:nvSpPr>
        <p:spPr>
          <a:xfrm>
            <a:off x="5624947" y="6179126"/>
            <a:ext cx="249382" cy="221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8" name="Conector recto de flecha 17"/>
          <p:cNvCxnSpPr/>
          <p:nvPr/>
        </p:nvCxnSpPr>
        <p:spPr>
          <a:xfrm flipV="1">
            <a:off x="2618510" y="5094514"/>
            <a:ext cx="290945"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p:nvPr/>
        </p:nvCxnSpPr>
        <p:spPr>
          <a:xfrm>
            <a:off x="7439891" y="5680363"/>
            <a:ext cx="3186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69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8C0D10-A031-9140-A009-44852B2CEA3B}"/>
              </a:ext>
            </a:extLst>
          </p:cNvPr>
          <p:cNvSpPr>
            <a:spLocks noGrp="1"/>
          </p:cNvSpPr>
          <p:nvPr>
            <p:ph type="title"/>
          </p:nvPr>
        </p:nvSpPr>
        <p:spPr/>
        <p:txBody>
          <a:bodyPr/>
          <a:lstStyle/>
          <a:p>
            <a:r>
              <a:rPr lang="es-ES" dirty="0"/>
              <a:t>A) El problema del conocimiento (II)</a:t>
            </a:r>
          </a:p>
        </p:txBody>
      </p:sp>
      <p:sp>
        <p:nvSpPr>
          <p:cNvPr id="3" name="Marcador de contenido 2">
            <a:extLst>
              <a:ext uri="{FF2B5EF4-FFF2-40B4-BE49-F238E27FC236}">
                <a16:creationId xmlns:a16="http://schemas.microsoft.com/office/drawing/2014/main" id="{CAD3C5A0-DF95-9047-8664-A5EA1274D1C3}"/>
              </a:ext>
            </a:extLst>
          </p:cNvPr>
          <p:cNvSpPr>
            <a:spLocks noGrp="1"/>
          </p:cNvSpPr>
          <p:nvPr>
            <p:ph idx="1"/>
          </p:nvPr>
        </p:nvSpPr>
        <p:spPr/>
        <p:txBody>
          <a:bodyPr/>
          <a:lstStyle/>
          <a:p>
            <a:r>
              <a:rPr lang="es-ES" dirty="0"/>
              <a:t>Las</a:t>
            </a:r>
            <a:r>
              <a:rPr lang="es-ES" b="1" dirty="0">
                <a:solidFill>
                  <a:srgbClr val="FF0000"/>
                </a:solidFill>
              </a:rPr>
              <a:t> ideas según su fuerza </a:t>
            </a:r>
            <a:r>
              <a:rPr lang="es-ES" dirty="0"/>
              <a:t>pueden proceder de:</a:t>
            </a:r>
          </a:p>
          <a:p>
            <a:r>
              <a:rPr lang="es-ES" dirty="0"/>
              <a:t>La</a:t>
            </a:r>
            <a:r>
              <a:rPr lang="es-ES" b="1" dirty="0">
                <a:solidFill>
                  <a:srgbClr val="00B050"/>
                </a:solidFill>
              </a:rPr>
              <a:t> memoria    </a:t>
            </a:r>
            <a:r>
              <a:rPr lang="es-ES" b="1" dirty="0"/>
              <a:t>recuerdo de impresiones pasadas</a:t>
            </a:r>
          </a:p>
          <a:p>
            <a:r>
              <a:rPr lang="es-ES" b="1" dirty="0">
                <a:solidFill>
                  <a:srgbClr val="00B050"/>
                </a:solidFill>
              </a:rPr>
              <a:t>Imaginación</a:t>
            </a:r>
            <a:r>
              <a:rPr lang="es-ES" dirty="0"/>
              <a:t>   </a:t>
            </a:r>
            <a:r>
              <a:rPr lang="es-ES" b="1" dirty="0"/>
              <a:t>combina y mezcla los datos de la memoria y de las impresiones </a:t>
            </a:r>
          </a:p>
          <a:p>
            <a:pPr marL="0" indent="0">
              <a:buNone/>
            </a:pPr>
            <a:endParaRPr lang="es-ES" b="1" dirty="0"/>
          </a:p>
          <a:p>
            <a:pPr marL="0" indent="0">
              <a:buNone/>
            </a:pPr>
            <a:r>
              <a:rPr lang="es-ES" dirty="0"/>
              <a:t> Podemos decir entonces que nuestras </a:t>
            </a:r>
            <a:r>
              <a:rPr lang="es-ES" b="1" dirty="0">
                <a:solidFill>
                  <a:srgbClr val="00B050"/>
                </a:solidFill>
              </a:rPr>
              <a:t>ideas proceden siempre de las impresiones</a:t>
            </a:r>
          </a:p>
          <a:p>
            <a:pPr marL="0" indent="0">
              <a:buNone/>
            </a:pPr>
            <a:r>
              <a:rPr lang="es-ES" b="1" dirty="0">
                <a:solidFill>
                  <a:srgbClr val="00B050"/>
                </a:solidFill>
              </a:rPr>
              <a:t>	</a:t>
            </a:r>
            <a:r>
              <a:rPr lang="es-ES" b="1" u="sng" dirty="0">
                <a:solidFill>
                  <a:srgbClr val="00B050"/>
                </a:solidFill>
              </a:rPr>
              <a:t>principio de copia</a:t>
            </a:r>
            <a:r>
              <a:rPr lang="es-ES" b="1" dirty="0">
                <a:solidFill>
                  <a:srgbClr val="00B050"/>
                </a:solidFill>
              </a:rPr>
              <a:t>.   </a:t>
            </a:r>
            <a:r>
              <a:rPr lang="es-ES" dirty="0"/>
              <a:t>las ideas siempre provienen de la experiencia:    negación de las ideas innatas.</a:t>
            </a:r>
          </a:p>
          <a:p>
            <a:pPr marL="0" indent="0">
              <a:buNone/>
            </a:pPr>
            <a:r>
              <a:rPr lang="es-ES" b="1" dirty="0"/>
              <a:t>Aunque la imaginación generalmente sigue unos principios, aunque puede operar de otras manera. </a:t>
            </a:r>
          </a:p>
          <a:p>
            <a:endParaRPr lang="es-ES" dirty="0"/>
          </a:p>
        </p:txBody>
      </p:sp>
      <p:sp>
        <p:nvSpPr>
          <p:cNvPr id="4" name="Flecha abajo 3">
            <a:extLst>
              <a:ext uri="{FF2B5EF4-FFF2-40B4-BE49-F238E27FC236}">
                <a16:creationId xmlns:a16="http://schemas.microsoft.com/office/drawing/2014/main" id="{5351F2C2-6234-5349-AA3C-098DC9AEB715}"/>
              </a:ext>
            </a:extLst>
          </p:cNvPr>
          <p:cNvSpPr/>
          <p:nvPr/>
        </p:nvSpPr>
        <p:spPr>
          <a:xfrm>
            <a:off x="4911969" y="3587262"/>
            <a:ext cx="879231" cy="5275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 name="Conector recto de flecha 5">
            <a:extLst>
              <a:ext uri="{FF2B5EF4-FFF2-40B4-BE49-F238E27FC236}">
                <a16:creationId xmlns:a16="http://schemas.microsoft.com/office/drawing/2014/main" id="{BF955330-EF6D-554E-BA78-2D5912099919}"/>
              </a:ext>
            </a:extLst>
          </p:cNvPr>
          <p:cNvCxnSpPr/>
          <p:nvPr/>
        </p:nvCxnSpPr>
        <p:spPr>
          <a:xfrm>
            <a:off x="1559169" y="4764025"/>
            <a:ext cx="410308" cy="206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a:extLst>
              <a:ext uri="{FF2B5EF4-FFF2-40B4-BE49-F238E27FC236}">
                <a16:creationId xmlns:a16="http://schemas.microsoft.com/office/drawing/2014/main" id="{8862AB66-6710-A24E-BBFD-6373CDCB82AC}"/>
              </a:ext>
            </a:extLst>
          </p:cNvPr>
          <p:cNvCxnSpPr/>
          <p:nvPr/>
        </p:nvCxnSpPr>
        <p:spPr>
          <a:xfrm>
            <a:off x="2825262" y="2743200"/>
            <a:ext cx="2696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578EC449-1E62-3447-9902-1D3487CB13E0}"/>
              </a:ext>
            </a:extLst>
          </p:cNvPr>
          <p:cNvCxnSpPr/>
          <p:nvPr/>
        </p:nvCxnSpPr>
        <p:spPr>
          <a:xfrm>
            <a:off x="2930769" y="3130062"/>
            <a:ext cx="2461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290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4695" y="288759"/>
            <a:ext cx="11273589" cy="6388768"/>
          </a:xfrm>
        </p:spPr>
        <p:txBody>
          <a:bodyPr>
            <a:normAutofit lnSpcReduction="10000"/>
          </a:bodyPr>
          <a:lstStyle/>
          <a:p>
            <a:r>
              <a:rPr lang="es-ES" dirty="0"/>
              <a:t>“He aquí, pues, </a:t>
            </a:r>
            <a:r>
              <a:rPr lang="es-ES" b="1" dirty="0"/>
              <a:t>que podemos dividir todas las percepciones de la mente en dos clases o especies</a:t>
            </a:r>
            <a:r>
              <a:rPr lang="es-ES" dirty="0"/>
              <a:t>, que se distinguen por </a:t>
            </a:r>
            <a:r>
              <a:rPr lang="es-ES" b="1" dirty="0"/>
              <a:t>sus distintos grados de fuerza </a:t>
            </a:r>
            <a:r>
              <a:rPr lang="es-ES" dirty="0"/>
              <a:t>o vivacidad. Las menos fuertes e intensas comúnmente son </a:t>
            </a:r>
            <a:r>
              <a:rPr lang="es-ES" b="1" u="sng" dirty="0"/>
              <a:t>llamadas pensamientos o ideas</a:t>
            </a:r>
            <a:r>
              <a:rPr lang="es-ES" dirty="0"/>
              <a:t>; la otra especie carece de un nombre en nuestro idioma, como en la mayoría de los demás, según creo, porque solamente con fines filosóficos era necesario encuadrarlos bajo un término o denominación general. Concedámonos, pues, a nosotros mismos un poco de libertad, y llamémoslas </a:t>
            </a:r>
            <a:r>
              <a:rPr lang="es-ES" b="1" u="sng" dirty="0"/>
              <a:t>impresiones</a:t>
            </a:r>
            <a:r>
              <a:rPr lang="es-ES" dirty="0"/>
              <a:t>, empleando este término en una acepción un poco distinta de la usual. Con el término impresión, pues, quiero denotar nuestras percepciones más intensas: cuando oímos, o vemos, o sentimos, o amamos, u odiamos, o deseamos, o queremos.”</a:t>
            </a:r>
          </a:p>
          <a:p>
            <a:endParaRPr lang="es-ES" dirty="0"/>
          </a:p>
          <a:p>
            <a:pPr lvl="0">
              <a:buClr>
                <a:srgbClr val="D34817">
                  <a:lumMod val="75000"/>
                </a:srgbClr>
              </a:buClr>
              <a:buNone/>
            </a:pPr>
            <a:r>
              <a:rPr lang="es-ES" sz="2800" dirty="0">
                <a:solidFill>
                  <a:prstClr val="black"/>
                </a:solidFill>
              </a:rPr>
              <a:t>“Una </a:t>
            </a:r>
            <a:r>
              <a:rPr lang="es-ES" sz="2800" b="1" dirty="0">
                <a:solidFill>
                  <a:srgbClr val="FF0000"/>
                </a:solidFill>
              </a:rPr>
              <a:t>impresión</a:t>
            </a:r>
            <a:r>
              <a:rPr lang="es-ES" sz="2800" dirty="0">
                <a:solidFill>
                  <a:prstClr val="black"/>
                </a:solidFill>
              </a:rPr>
              <a:t> se manifiesta en primer lugar en los sentidos, y hace que percibamos calor o frío, placer o dolor de uno u otro tipo. De esta impresión existe una copia tomada por la mente y que permanece después de cesar la impresión: llamamos a esto </a:t>
            </a:r>
            <a:r>
              <a:rPr lang="es-ES" sz="2800" b="1" dirty="0">
                <a:solidFill>
                  <a:srgbClr val="FF0000"/>
                </a:solidFill>
              </a:rPr>
              <a:t>idea</a:t>
            </a:r>
            <a:r>
              <a:rPr lang="es-ES" sz="2800" dirty="0">
                <a:solidFill>
                  <a:prstClr val="black"/>
                </a:solidFill>
              </a:rPr>
              <a:t>.”</a:t>
            </a:r>
          </a:p>
          <a:p>
            <a:pPr lvl="0">
              <a:buClr>
                <a:srgbClr val="D34817">
                  <a:lumMod val="75000"/>
                </a:srgbClr>
              </a:buClr>
              <a:buNone/>
            </a:pPr>
            <a:endParaRPr lang="es-ES" sz="2800" dirty="0">
              <a:solidFill>
                <a:prstClr val="black"/>
              </a:solidFill>
            </a:endParaRPr>
          </a:p>
          <a:p>
            <a:pPr marL="0" indent="0" algn="ctr">
              <a:buNone/>
            </a:pPr>
            <a:r>
              <a:rPr lang="es-ES" b="1" dirty="0">
                <a:solidFill>
                  <a:srgbClr val="FFC000"/>
                </a:solidFill>
              </a:rPr>
              <a:t> las ideas derivan de las impresiones</a:t>
            </a:r>
            <a:r>
              <a:rPr lang="es-ES" b="1" u="sng" dirty="0">
                <a:solidFill>
                  <a:srgbClr val="FFC000"/>
                </a:solidFill>
              </a:rPr>
              <a:t>; las impresiones son, pues, los elementos originarios del conocimiento</a:t>
            </a:r>
            <a:r>
              <a:rPr lang="es-ES" b="1" dirty="0">
                <a:solidFill>
                  <a:srgbClr val="FFC000"/>
                </a:solidFill>
              </a:rPr>
              <a:t>; de esta relación entre las impresiones y las ideas extraerá Hume el </a:t>
            </a:r>
            <a:r>
              <a:rPr lang="es-ES" sz="2400" b="1" dirty="0">
                <a:solidFill>
                  <a:srgbClr val="00B050"/>
                </a:solidFill>
              </a:rPr>
              <a:t>criterio de verdad</a:t>
            </a:r>
            <a:r>
              <a:rPr lang="es-ES" b="1" dirty="0">
                <a:solidFill>
                  <a:srgbClr val="FFC000"/>
                </a:solidFill>
              </a:rPr>
              <a:t>: </a:t>
            </a:r>
            <a:r>
              <a:rPr lang="es-ES" b="1" u="sng" dirty="0">
                <a:solidFill>
                  <a:srgbClr val="FFC000"/>
                </a:solidFill>
              </a:rPr>
              <a:t>una proposición será verdadera si las ideas que contiene corresponden a alguna impresión; y falsa sino hay tal correspondencia.</a:t>
            </a:r>
          </a:p>
        </p:txBody>
      </p:sp>
      <p:sp>
        <p:nvSpPr>
          <p:cNvPr id="4" name="Flecha abajo 3"/>
          <p:cNvSpPr/>
          <p:nvPr/>
        </p:nvSpPr>
        <p:spPr>
          <a:xfrm>
            <a:off x="5678904" y="2658980"/>
            <a:ext cx="445169" cy="445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lecha abajo 4"/>
          <p:cNvSpPr/>
          <p:nvPr/>
        </p:nvSpPr>
        <p:spPr>
          <a:xfrm>
            <a:off x="5594684" y="4511842"/>
            <a:ext cx="589548" cy="469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10749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División grupos: Locke / hume</a:t>
            </a:r>
          </a:p>
        </p:txBody>
      </p:sp>
      <p:sp>
        <p:nvSpPr>
          <p:cNvPr id="3" name="2 Marcador de contenido"/>
          <p:cNvSpPr>
            <a:spLocks noGrp="1"/>
          </p:cNvSpPr>
          <p:nvPr>
            <p:ph idx="1"/>
          </p:nvPr>
        </p:nvSpPr>
        <p:spPr>
          <a:xfrm>
            <a:off x="1069848" y="1870363"/>
            <a:ext cx="10058400" cy="4765964"/>
          </a:xfrm>
        </p:spPr>
        <p:txBody>
          <a:bodyPr>
            <a:normAutofit/>
          </a:bodyPr>
          <a:lstStyle/>
          <a:p>
            <a:endParaRPr lang="es-ES" dirty="0"/>
          </a:p>
          <a:p>
            <a:r>
              <a:rPr lang="es-ES" dirty="0"/>
              <a:t>Vida / Obra / Textos Locke</a:t>
            </a:r>
          </a:p>
          <a:p>
            <a:r>
              <a:rPr lang="es-ES" dirty="0"/>
              <a:t>Conocimiento: Locke</a:t>
            </a:r>
          </a:p>
          <a:p>
            <a:r>
              <a:rPr lang="es-ES" dirty="0"/>
              <a:t>Política: Locke</a:t>
            </a:r>
          </a:p>
          <a:p>
            <a:r>
              <a:rPr lang="es-ES" dirty="0"/>
              <a:t>Vida / Obra / Textos Hume</a:t>
            </a:r>
          </a:p>
          <a:p>
            <a:r>
              <a:rPr lang="es-ES" dirty="0"/>
              <a:t>Conocimiento: Hume</a:t>
            </a:r>
          </a:p>
          <a:p>
            <a:r>
              <a:rPr lang="es-ES" dirty="0"/>
              <a:t>Ética: Hume</a:t>
            </a:r>
          </a:p>
          <a:p>
            <a:r>
              <a:rPr lang="es-ES" dirty="0"/>
              <a:t>Política: Hume</a:t>
            </a:r>
          </a:p>
          <a:p>
            <a:r>
              <a:rPr lang="es-ES" dirty="0"/>
              <a:t>Dios: Hume </a:t>
            </a:r>
          </a:p>
          <a:p>
            <a:r>
              <a:rPr lang="es-ES" dirty="0"/>
              <a:t>Vs. Dios: Locke</a:t>
            </a:r>
          </a:p>
        </p:txBody>
      </p:sp>
    </p:spTree>
    <p:extLst>
      <p:ext uri="{BB962C8B-B14F-4D97-AF65-F5344CB8AC3E}">
        <p14:creationId xmlns:p14="http://schemas.microsoft.com/office/powerpoint/2010/main" val="4183937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A) El problema del conocimiento (II)</a:t>
            </a:r>
          </a:p>
        </p:txBody>
      </p:sp>
      <p:sp>
        <p:nvSpPr>
          <p:cNvPr id="3" name="Marcador de contenido 2"/>
          <p:cNvSpPr>
            <a:spLocks noGrp="1"/>
          </p:cNvSpPr>
          <p:nvPr>
            <p:ph idx="1"/>
          </p:nvPr>
        </p:nvSpPr>
        <p:spPr>
          <a:xfrm>
            <a:off x="1069848" y="1911927"/>
            <a:ext cx="10058400" cy="4627418"/>
          </a:xfrm>
        </p:spPr>
        <p:txBody>
          <a:bodyPr>
            <a:normAutofit/>
          </a:bodyPr>
          <a:lstStyle/>
          <a:p>
            <a:pPr marL="457200" indent="-457200"/>
            <a:endParaRPr lang="es-ES" dirty="0"/>
          </a:p>
          <a:p>
            <a:pPr marL="457200" indent="-457200">
              <a:buNone/>
            </a:pPr>
            <a:r>
              <a:rPr lang="es-ES" dirty="0"/>
              <a:t>Tanto las </a:t>
            </a:r>
            <a:r>
              <a:rPr lang="es-ES" b="1" dirty="0"/>
              <a:t>impresiones como las ideas </a:t>
            </a:r>
            <a:r>
              <a:rPr lang="es-ES" dirty="0"/>
              <a:t>pueden ser </a:t>
            </a:r>
            <a:r>
              <a:rPr lang="es-ES" b="1" dirty="0"/>
              <a:t>simples o complejas, </a:t>
            </a:r>
            <a:r>
              <a:rPr lang="es-ES" b="1" dirty="0">
                <a:solidFill>
                  <a:srgbClr val="FF0000"/>
                </a:solidFill>
              </a:rPr>
              <a:t>si las clasificamos según su composición</a:t>
            </a:r>
            <a:r>
              <a:rPr lang="es-ES" dirty="0"/>
              <a:t>. </a:t>
            </a:r>
          </a:p>
          <a:p>
            <a:pPr marL="457200" indent="-457200"/>
            <a:endParaRPr lang="es-ES" dirty="0"/>
          </a:p>
          <a:p>
            <a:pPr marL="457200" indent="-457200"/>
            <a:r>
              <a:rPr lang="es-ES" dirty="0"/>
              <a:t>Sin embargo, a diferencia de Locke, las </a:t>
            </a:r>
            <a:r>
              <a:rPr lang="es-ES" b="1" dirty="0">
                <a:solidFill>
                  <a:srgbClr val="FF0000"/>
                </a:solidFill>
              </a:rPr>
              <a:t>impresiones simples </a:t>
            </a:r>
            <a:r>
              <a:rPr lang="es-ES" dirty="0"/>
              <a:t>son aquellas que </a:t>
            </a:r>
            <a:r>
              <a:rPr lang="es-ES" b="1" dirty="0"/>
              <a:t>no admiten distinción ni separación </a:t>
            </a:r>
            <a:r>
              <a:rPr lang="es-ES" dirty="0"/>
              <a:t>y </a:t>
            </a:r>
            <a:r>
              <a:rPr lang="es-ES" b="1" dirty="0"/>
              <a:t>dan lugar a ideas simples </a:t>
            </a:r>
            <a:r>
              <a:rPr lang="es-ES" dirty="0"/>
              <a:t>(</a:t>
            </a:r>
            <a:r>
              <a:rPr lang="es-ES" dirty="0" err="1"/>
              <a:t>P.ej</a:t>
            </a:r>
            <a:r>
              <a:rPr lang="es-ES" dirty="0"/>
              <a:t>: la </a:t>
            </a:r>
            <a:r>
              <a:rPr lang="es-ES" b="1" dirty="0">
                <a:solidFill>
                  <a:srgbClr val="00B050"/>
                </a:solidFill>
              </a:rPr>
              <a:t>impresión de un color</a:t>
            </a:r>
            <a:r>
              <a:rPr lang="es-ES" dirty="0"/>
              <a:t>). </a:t>
            </a:r>
          </a:p>
          <a:p>
            <a:pPr marL="457200" indent="-457200"/>
            <a:endParaRPr lang="es-ES" dirty="0"/>
          </a:p>
          <a:p>
            <a:pPr marL="457200" indent="-457200"/>
            <a:r>
              <a:rPr lang="es-ES" dirty="0"/>
              <a:t>Las </a:t>
            </a:r>
            <a:r>
              <a:rPr lang="es-ES" b="1" dirty="0">
                <a:solidFill>
                  <a:srgbClr val="FF0000"/>
                </a:solidFill>
              </a:rPr>
              <a:t>impresiones complejas </a:t>
            </a:r>
            <a:r>
              <a:rPr lang="es-ES" dirty="0"/>
              <a:t>son aquellas que </a:t>
            </a:r>
            <a:r>
              <a:rPr lang="es-ES" b="1" dirty="0"/>
              <a:t>sí admiten separación </a:t>
            </a:r>
            <a:r>
              <a:rPr lang="es-ES" dirty="0"/>
              <a:t>y que </a:t>
            </a:r>
            <a:r>
              <a:rPr lang="es-ES" b="1" dirty="0"/>
              <a:t>dan lugar a ideas complejas </a:t>
            </a:r>
            <a:r>
              <a:rPr lang="es-ES" dirty="0"/>
              <a:t>(P. ej. </a:t>
            </a:r>
            <a:r>
              <a:rPr lang="es-ES" b="1" dirty="0">
                <a:solidFill>
                  <a:srgbClr val="00B050"/>
                </a:solidFill>
              </a:rPr>
              <a:t>La idea de ciudad</a:t>
            </a:r>
            <a:r>
              <a:rPr lang="es-ES" dirty="0"/>
              <a:t>).</a:t>
            </a:r>
          </a:p>
          <a:p>
            <a:pPr lvl="1"/>
            <a:endParaRPr lang="es-ES" dirty="0"/>
          </a:p>
          <a:p>
            <a:pPr lvl="1"/>
            <a:endParaRPr lang="es-ES" dirty="0"/>
          </a:p>
        </p:txBody>
      </p:sp>
    </p:spTree>
    <p:extLst>
      <p:ext uri="{BB962C8B-B14F-4D97-AF65-F5344CB8AC3E}">
        <p14:creationId xmlns:p14="http://schemas.microsoft.com/office/powerpoint/2010/main" val="3462669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ume_Impresiones.jpg"/>
          <p:cNvPicPr>
            <a:picLocks noGrp="1" noChangeAspect="1"/>
          </p:cNvPicPr>
          <p:nvPr>
            <p:ph idx="1"/>
          </p:nvPr>
        </p:nvPicPr>
        <p:blipFill>
          <a:blip r:embed="rId2"/>
          <a:stretch>
            <a:fillRect/>
          </a:stretch>
        </p:blipFill>
        <p:spPr>
          <a:xfrm>
            <a:off x="1356360" y="631757"/>
            <a:ext cx="9113520" cy="5878221"/>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1"/>
            <a:ext cx="10401716" cy="1163782"/>
          </a:xfrm>
        </p:spPr>
        <p:txBody>
          <a:bodyPr/>
          <a:lstStyle/>
          <a:p>
            <a:pPr algn="ctr"/>
            <a:r>
              <a:rPr lang="es-ES" dirty="0"/>
              <a:t>A) El problema del conocimiento (III)</a:t>
            </a:r>
          </a:p>
        </p:txBody>
      </p:sp>
      <p:sp>
        <p:nvSpPr>
          <p:cNvPr id="3" name="Marcador de contenido 2"/>
          <p:cNvSpPr>
            <a:spLocks noGrp="1"/>
          </p:cNvSpPr>
          <p:nvPr>
            <p:ph idx="1"/>
          </p:nvPr>
        </p:nvSpPr>
        <p:spPr>
          <a:xfrm>
            <a:off x="124691" y="1080655"/>
            <a:ext cx="11762510" cy="5777345"/>
          </a:xfrm>
        </p:spPr>
        <p:txBody>
          <a:bodyPr>
            <a:normAutofit lnSpcReduction="10000"/>
          </a:bodyPr>
          <a:lstStyle/>
          <a:p>
            <a:pPr marL="0" indent="0">
              <a:buNone/>
            </a:pPr>
            <a:r>
              <a:rPr lang="es-ES" dirty="0"/>
              <a:t>	La </a:t>
            </a:r>
            <a:r>
              <a:rPr lang="es-ES" sz="2600" b="1" dirty="0">
                <a:solidFill>
                  <a:srgbClr val="FF0000"/>
                </a:solidFill>
              </a:rPr>
              <a:t>imaginación</a:t>
            </a:r>
            <a:r>
              <a:rPr lang="es-ES" dirty="0"/>
              <a:t>, según Hume, tiene la </a:t>
            </a:r>
            <a:r>
              <a:rPr lang="es-ES" b="1" dirty="0"/>
              <a:t>capacidad de asociar ideas</a:t>
            </a:r>
            <a:r>
              <a:rPr lang="es-ES" dirty="0"/>
              <a:t>, ya sea de un modo natural o de un modo arbitrario.     </a:t>
            </a:r>
            <a:r>
              <a:rPr lang="es-ES" dirty="0" err="1"/>
              <a:t>Ej</a:t>
            </a:r>
            <a:r>
              <a:rPr lang="es-ES" dirty="0"/>
              <a:t>: unicornio</a:t>
            </a:r>
          </a:p>
          <a:p>
            <a:r>
              <a:rPr lang="es-ES" dirty="0"/>
              <a:t>La </a:t>
            </a:r>
            <a:r>
              <a:rPr lang="es-ES" sz="2400" b="1" dirty="0">
                <a:solidFill>
                  <a:srgbClr val="FF0000"/>
                </a:solidFill>
              </a:rPr>
              <a:t>asociación</a:t>
            </a:r>
            <a:r>
              <a:rPr lang="es-ES" sz="2400" b="1" dirty="0"/>
              <a:t> </a:t>
            </a:r>
            <a:r>
              <a:rPr lang="es-ES" sz="2400" b="1" dirty="0">
                <a:solidFill>
                  <a:srgbClr val="FF0000"/>
                </a:solidFill>
              </a:rPr>
              <a:t>natural</a:t>
            </a:r>
            <a:r>
              <a:rPr lang="es-ES" sz="2400" b="1" dirty="0"/>
              <a:t> </a:t>
            </a:r>
            <a:r>
              <a:rPr lang="es-ES" sz="2400" b="1" dirty="0">
                <a:solidFill>
                  <a:srgbClr val="FF0000"/>
                </a:solidFill>
              </a:rPr>
              <a:t>de</a:t>
            </a:r>
            <a:r>
              <a:rPr lang="es-ES" sz="2400" b="1" dirty="0"/>
              <a:t> </a:t>
            </a:r>
            <a:r>
              <a:rPr lang="es-ES" sz="2400" b="1" dirty="0">
                <a:solidFill>
                  <a:srgbClr val="FF0000"/>
                </a:solidFill>
              </a:rPr>
              <a:t>ideas</a:t>
            </a:r>
            <a:r>
              <a:rPr lang="es-ES" sz="2400" b="1" dirty="0"/>
              <a:t> </a:t>
            </a:r>
            <a:r>
              <a:rPr lang="es-ES" dirty="0"/>
              <a:t>se rige por una serie de leyes que la imaginación sigue a la hora de formar ideas que carecen de impresión:    </a:t>
            </a:r>
            <a:r>
              <a:rPr lang="es-ES" b="1" dirty="0">
                <a:solidFill>
                  <a:srgbClr val="FFC000"/>
                </a:solidFill>
              </a:rPr>
              <a:t>“Es evidente que hay un </a:t>
            </a:r>
            <a:r>
              <a:rPr lang="es-ES" b="1" u="sng" dirty="0">
                <a:solidFill>
                  <a:srgbClr val="FFC000"/>
                </a:solidFill>
              </a:rPr>
              <a:t>principio</a:t>
            </a:r>
            <a:r>
              <a:rPr lang="es-ES" b="1" dirty="0">
                <a:solidFill>
                  <a:srgbClr val="FFC000"/>
                </a:solidFill>
              </a:rPr>
              <a:t> de conexión entre los distintos pensamientos o ideas de la mente y que, al presentarse a la memoria o a la imaginación, unos introducen a otros con un cierto grado de orden y regularidad.”</a:t>
            </a:r>
          </a:p>
          <a:p>
            <a:r>
              <a:rPr lang="es-ES" dirty="0"/>
              <a:t>La capacidad de la mente para combinar ideas parece ilimitada, nos dice Hume. Pero </a:t>
            </a:r>
          </a:p>
          <a:p>
            <a:pPr marL="457200" indent="-457200">
              <a:buAutoNum type="alphaLcParenR"/>
            </a:pPr>
            <a:r>
              <a:rPr lang="es-ES" b="1" dirty="0">
                <a:solidFill>
                  <a:srgbClr val="00B050"/>
                </a:solidFill>
              </a:rPr>
              <a:t>Ley de semejanza: </a:t>
            </a:r>
            <a:r>
              <a:rPr lang="es-ES" dirty="0"/>
              <a:t>Mediante la cual la imaginación pasa de una idea a otra que se le parece </a:t>
            </a:r>
            <a:r>
              <a:rPr lang="es-ES" b="1" dirty="0"/>
              <a:t>(Intentamos recordar un cuadro, intentamos recordar el original)</a:t>
            </a:r>
          </a:p>
          <a:p>
            <a:pPr marL="457200" indent="-457200">
              <a:buFont typeface="Wingdings" pitchFamily="2" charset="2"/>
              <a:buAutoNum type="alphaLcParenR"/>
            </a:pPr>
            <a:r>
              <a:rPr lang="es-ES" b="1" dirty="0">
                <a:solidFill>
                  <a:srgbClr val="00B050"/>
                </a:solidFill>
              </a:rPr>
              <a:t>Ley de la contigüidad: </a:t>
            </a:r>
            <a:r>
              <a:rPr lang="es-ES" dirty="0"/>
              <a:t>La imaginación pasa de una idea a otra que se suele presentar junta en el espacio</a:t>
            </a:r>
            <a:r>
              <a:rPr lang="es-ES" b="1" dirty="0"/>
              <a:t>(una habitación en un piso)</a:t>
            </a:r>
            <a:r>
              <a:rPr lang="es-ES" dirty="0"/>
              <a:t> y el tiempo </a:t>
            </a:r>
            <a:r>
              <a:rPr lang="es-ES" b="1" dirty="0"/>
              <a:t>(un hecho del pasado, recordamos otros)</a:t>
            </a:r>
          </a:p>
          <a:p>
            <a:pPr marL="457200" indent="-457200">
              <a:buAutoNum type="alphaLcParenR"/>
            </a:pPr>
            <a:r>
              <a:rPr lang="es-ES" b="1" dirty="0">
                <a:solidFill>
                  <a:srgbClr val="00B050"/>
                </a:solidFill>
              </a:rPr>
              <a:t>Ley de la causalidad: </a:t>
            </a:r>
            <a:r>
              <a:rPr lang="es-ES" dirty="0"/>
              <a:t>Mediante esta ley, la imaginación pasa de la idea de efecto a la de causa, dado que ambas se suelen manifestar relacionadas </a:t>
            </a:r>
            <a:r>
              <a:rPr lang="es-ES" b="1" dirty="0"/>
              <a:t>(un accidente)    más fuerte y más nos determina.</a:t>
            </a:r>
          </a:p>
          <a:p>
            <a:pPr marL="457200" indent="-457200">
              <a:buNone/>
            </a:pPr>
            <a:r>
              <a:rPr lang="es-ES" sz="2400" b="1" dirty="0">
                <a:solidFill>
                  <a:srgbClr val="00B050"/>
                </a:solidFill>
              </a:rPr>
              <a:t>*Estas leyes nos explican la verdadera naturaleza de las ideas abstractas, que no se derivan de la experiencia, sino de nuestra imaginación (=ilegítimas)</a:t>
            </a:r>
          </a:p>
        </p:txBody>
      </p:sp>
      <p:cxnSp>
        <p:nvCxnSpPr>
          <p:cNvPr id="5" name="Conector recto 4"/>
          <p:cNvCxnSpPr/>
          <p:nvPr/>
        </p:nvCxnSpPr>
        <p:spPr>
          <a:xfrm flipV="1">
            <a:off x="299397" y="5735783"/>
            <a:ext cx="5971309" cy="2770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6270706" y="2244437"/>
            <a:ext cx="401781"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4613564" y="1510145"/>
            <a:ext cx="3325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9282545" y="5320145"/>
            <a:ext cx="221673"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69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6855" y="0"/>
            <a:ext cx="10037618" cy="1163782"/>
          </a:xfrm>
        </p:spPr>
        <p:txBody>
          <a:bodyPr/>
          <a:lstStyle/>
          <a:p>
            <a:pPr algn="ctr"/>
            <a:r>
              <a:rPr lang="es-ES" dirty="0"/>
              <a:t>A) El problema del conocimiento (IV)</a:t>
            </a:r>
          </a:p>
        </p:txBody>
      </p:sp>
      <p:sp>
        <p:nvSpPr>
          <p:cNvPr id="3" name="Marcador de contenido 2"/>
          <p:cNvSpPr>
            <a:spLocks noGrp="1"/>
          </p:cNvSpPr>
          <p:nvPr>
            <p:ph idx="1"/>
          </p:nvPr>
        </p:nvSpPr>
        <p:spPr>
          <a:xfrm>
            <a:off x="706582" y="1163782"/>
            <a:ext cx="10806545" cy="5375563"/>
          </a:xfrm>
        </p:spPr>
        <p:txBody>
          <a:bodyPr>
            <a:normAutofit/>
          </a:bodyPr>
          <a:lstStyle/>
          <a:p>
            <a:pPr marL="457200" indent="-457200">
              <a:buNone/>
            </a:pPr>
            <a:endParaRPr lang="es-ES" dirty="0"/>
          </a:p>
          <a:p>
            <a:pPr marL="457200" indent="-457200">
              <a:buNone/>
            </a:pPr>
            <a:r>
              <a:rPr lang="es-ES" dirty="0"/>
              <a:t>		Como decíamos, estas leyes nos explican la verdadera naturaleza de las ideas abstractas, que no se derivan de la experiencia, sino de nuestra imaginación, y por tanto, son ilegítimas, </a:t>
            </a:r>
            <a:r>
              <a:rPr lang="es-ES" b="1" dirty="0"/>
              <a:t>al no derivarse de ninguna impresión </a:t>
            </a:r>
            <a:r>
              <a:rPr lang="es-ES" dirty="0"/>
              <a:t>(</a:t>
            </a:r>
            <a:r>
              <a:rPr lang="es-ES" b="1" dirty="0">
                <a:solidFill>
                  <a:srgbClr val="00B050"/>
                </a:solidFill>
              </a:rPr>
              <a:t>Idea de Sustancia, Causalidad</a:t>
            </a:r>
            <a:r>
              <a:rPr lang="es-ES" b="1" dirty="0"/>
              <a:t>… </a:t>
            </a:r>
            <a:r>
              <a:rPr lang="es-ES" b="1" dirty="0">
                <a:solidFill>
                  <a:srgbClr val="00B050"/>
                </a:solidFill>
              </a:rPr>
              <a:t>Son producto de nuestra imaginación</a:t>
            </a:r>
            <a:r>
              <a:rPr lang="es-ES" dirty="0"/>
              <a:t>).</a:t>
            </a:r>
          </a:p>
          <a:p>
            <a:pPr marL="457200" indent="-457200">
              <a:buNone/>
            </a:pPr>
            <a:r>
              <a:rPr lang="es-ES" b="1" dirty="0">
                <a:solidFill>
                  <a:srgbClr val="FF0000"/>
                </a:solidFill>
              </a:rPr>
              <a:t>*PROBLEMA DE LA INDUCCIÓN: </a:t>
            </a:r>
          </a:p>
          <a:p>
            <a:pPr marL="457200" indent="-457200"/>
            <a:r>
              <a:rPr lang="es-ES" dirty="0"/>
              <a:t>En virtud del método inductivo, utilizado por las ciencias, </a:t>
            </a:r>
            <a:r>
              <a:rPr lang="es-ES" dirty="0">
                <a:solidFill>
                  <a:srgbClr val="00B050"/>
                </a:solidFill>
              </a:rPr>
              <a:t>generalizamos nuestras experiencias pasadas </a:t>
            </a:r>
            <a:r>
              <a:rPr lang="es-ES" dirty="0"/>
              <a:t>(cuervo negro-cuervo </a:t>
            </a:r>
            <a:r>
              <a:rPr lang="es-ES" dirty="0" err="1"/>
              <a:t>negro-cuervo</a:t>
            </a:r>
            <a:r>
              <a:rPr lang="es-ES" dirty="0"/>
              <a:t> negro…=Todos los cuervos son negros).</a:t>
            </a:r>
          </a:p>
          <a:p>
            <a:pPr marL="457200" indent="-457200"/>
            <a:r>
              <a:rPr lang="es-ES" dirty="0"/>
              <a:t>Sin embargo, </a:t>
            </a:r>
            <a:r>
              <a:rPr lang="es-ES" b="1" u="sng" dirty="0">
                <a:solidFill>
                  <a:srgbClr val="00B050"/>
                </a:solidFill>
              </a:rPr>
              <a:t>nunca podremos estar seguros de que nuestras leyes generales de la naturaleza vayan a mantenerse en un futuro.</a:t>
            </a:r>
          </a:p>
          <a:p>
            <a:pPr marL="457200" indent="-457200">
              <a:buFont typeface="Arial" charset="0"/>
              <a:buChar char="•"/>
            </a:pPr>
            <a:endParaRPr lang="es-ES" b="1" u="sng" dirty="0">
              <a:solidFill>
                <a:srgbClr val="00B050"/>
              </a:solidFill>
            </a:endParaRPr>
          </a:p>
          <a:p>
            <a:pPr lvl="1"/>
            <a:endParaRPr lang="es-ES" dirty="0"/>
          </a:p>
        </p:txBody>
      </p:sp>
      <p:sp>
        <p:nvSpPr>
          <p:cNvPr id="4" name="Flecha derecha 3"/>
          <p:cNvSpPr/>
          <p:nvPr/>
        </p:nvSpPr>
        <p:spPr>
          <a:xfrm>
            <a:off x="1260763" y="1731818"/>
            <a:ext cx="360218"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26" name="Picture 2" descr="Cuervos: Tipos, características y curiosidades - HV Glòries">
            <a:extLst>
              <a:ext uri="{FF2B5EF4-FFF2-40B4-BE49-F238E27FC236}">
                <a16:creationId xmlns:a16="http://schemas.microsoft.com/office/drawing/2014/main" id="{F55C5ED5-0CCB-6645-B0A9-949C457707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237" y="5133589"/>
            <a:ext cx="2096984" cy="140575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ervo Albino | Diario de Mascotas">
            <a:extLst>
              <a:ext uri="{FF2B5EF4-FFF2-40B4-BE49-F238E27FC236}">
                <a16:creationId xmlns:a16="http://schemas.microsoft.com/office/drawing/2014/main" id="{87656BEE-DC82-C140-9144-B119DDDF5F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8876" y="5028952"/>
            <a:ext cx="2623314" cy="1510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669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9847" y="124414"/>
            <a:ext cx="10193897" cy="1191768"/>
          </a:xfrm>
        </p:spPr>
        <p:txBody>
          <a:bodyPr/>
          <a:lstStyle/>
          <a:p>
            <a:r>
              <a:rPr lang="es-ES" dirty="0"/>
              <a:t>El problema del conocimiento (V)</a:t>
            </a:r>
          </a:p>
        </p:txBody>
      </p:sp>
      <p:sp>
        <p:nvSpPr>
          <p:cNvPr id="3" name="2 Marcador de contenido"/>
          <p:cNvSpPr>
            <a:spLocks noGrp="1"/>
          </p:cNvSpPr>
          <p:nvPr>
            <p:ph idx="1"/>
          </p:nvPr>
        </p:nvSpPr>
        <p:spPr>
          <a:xfrm>
            <a:off x="429491" y="1316182"/>
            <a:ext cx="11471564" cy="5140036"/>
          </a:xfrm>
        </p:spPr>
        <p:txBody>
          <a:bodyPr/>
          <a:lstStyle/>
          <a:p>
            <a:pPr marL="457200" indent="-457200">
              <a:buNone/>
            </a:pPr>
            <a:r>
              <a:rPr lang="es-ES" b="1" dirty="0">
                <a:solidFill>
                  <a:srgbClr val="FF0000"/>
                </a:solidFill>
              </a:rPr>
              <a:t>*PROBLEMA DE LA IDEA DE CAUSALIDAD        </a:t>
            </a:r>
            <a:r>
              <a:rPr lang="es-ES" b="1" dirty="0"/>
              <a:t>“Dado un efecto ha de haber necesariamente una causa que lo haya producido”   </a:t>
            </a:r>
          </a:p>
          <a:p>
            <a:pPr marL="0" indent="0">
              <a:buNone/>
            </a:pPr>
            <a:r>
              <a:rPr lang="es-ES" b="1" dirty="0">
                <a:solidFill>
                  <a:srgbClr val="FF0000"/>
                </a:solidFill>
              </a:rPr>
              <a:t>	Tal principio no se deriva de la experiencia </a:t>
            </a:r>
            <a:r>
              <a:rPr lang="es-ES" b="1" dirty="0" err="1"/>
              <a:t>Ej</a:t>
            </a:r>
            <a:r>
              <a:rPr lang="es-ES" b="1" dirty="0"/>
              <a:t>: Bolas de billar</a:t>
            </a:r>
            <a:r>
              <a:rPr lang="es-ES" dirty="0"/>
              <a:t>.   Solo experimentamos que las bolas chocan, un movimiento se da antes que el otro y hay una conexión constante en el pasado entre estos movimientos.</a:t>
            </a:r>
          </a:p>
          <a:p>
            <a:pPr marL="457200" indent="-457200"/>
            <a:endParaRPr lang="es-ES" b="1" dirty="0"/>
          </a:p>
          <a:p>
            <a:pPr marL="457200" indent="-457200" algn="ctr">
              <a:buNone/>
            </a:pPr>
            <a:r>
              <a:rPr lang="es-ES" b="1" dirty="0"/>
              <a:t>Si pensamos que la relación entre causa y efecto es necesaria es solo por </a:t>
            </a:r>
            <a:r>
              <a:rPr lang="es-ES" sz="2800" b="1" dirty="0">
                <a:solidFill>
                  <a:srgbClr val="FF0000"/>
                </a:solidFill>
              </a:rPr>
              <a:t>hábito</a:t>
            </a:r>
            <a:r>
              <a:rPr lang="es-ES" dirty="0"/>
              <a:t>, dado que nos hemos “acostumbrado” a observar que a un determinado hecho</a:t>
            </a:r>
            <a:r>
              <a:rPr lang="es-ES" b="1" dirty="0"/>
              <a:t> –causa- </a:t>
            </a:r>
            <a:r>
              <a:rPr lang="es-ES" dirty="0"/>
              <a:t>sigue otro hecho </a:t>
            </a:r>
            <a:r>
              <a:rPr lang="es-ES" b="1" dirty="0"/>
              <a:t>–efecto-.</a:t>
            </a:r>
          </a:p>
          <a:p>
            <a:pPr marL="457200" indent="-457200" algn="ctr">
              <a:buNone/>
            </a:pPr>
            <a:endParaRPr lang="es-ES" b="1" dirty="0"/>
          </a:p>
          <a:p>
            <a:pPr marL="457200" indent="-457200" algn="ctr">
              <a:buNone/>
            </a:pPr>
            <a:r>
              <a:rPr lang="es-ES" b="1" dirty="0">
                <a:solidFill>
                  <a:srgbClr val="FFC000"/>
                </a:solidFill>
              </a:rPr>
              <a:t>Es nuestra </a:t>
            </a:r>
            <a:r>
              <a:rPr lang="es-ES" b="1" dirty="0">
                <a:solidFill>
                  <a:srgbClr val="00B050"/>
                </a:solidFill>
              </a:rPr>
              <a:t>imaginación</a:t>
            </a:r>
            <a:r>
              <a:rPr lang="es-ES" b="1" dirty="0">
                <a:solidFill>
                  <a:srgbClr val="FFC000"/>
                </a:solidFill>
              </a:rPr>
              <a:t> la que, inclinada por el </a:t>
            </a:r>
            <a:r>
              <a:rPr lang="es-ES" b="1" dirty="0">
                <a:solidFill>
                  <a:srgbClr val="00B050"/>
                </a:solidFill>
              </a:rPr>
              <a:t>hábito</a:t>
            </a:r>
            <a:r>
              <a:rPr lang="es-ES" b="1" dirty="0">
                <a:solidFill>
                  <a:srgbClr val="FFC000"/>
                </a:solidFill>
              </a:rPr>
              <a:t>, deriva el efecto al observar la causa. (Calles mojadas – Lluvia - Comprobación)</a:t>
            </a:r>
          </a:p>
          <a:p>
            <a:r>
              <a:rPr lang="es-ES" b="1" dirty="0"/>
              <a:t>No tenemos evidencias del futuro, tenemos creencias, porque no podemos tener impresiones del futuro    cambiamos la certeza, por la probabilidad.</a:t>
            </a:r>
          </a:p>
        </p:txBody>
      </p:sp>
      <p:cxnSp>
        <p:nvCxnSpPr>
          <p:cNvPr id="5" name="Conector recto de flecha 4"/>
          <p:cNvCxnSpPr/>
          <p:nvPr/>
        </p:nvCxnSpPr>
        <p:spPr>
          <a:xfrm>
            <a:off x="6054437" y="1510146"/>
            <a:ext cx="4710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1069847" y="1995055"/>
            <a:ext cx="249382" cy="263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3560618" y="6123709"/>
            <a:ext cx="263237"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9157855" y="2258291"/>
            <a:ext cx="2770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25266" y="0"/>
            <a:ext cx="10706516" cy="1219200"/>
          </a:xfrm>
        </p:spPr>
        <p:txBody>
          <a:bodyPr/>
          <a:lstStyle/>
          <a:p>
            <a:pPr algn="ctr"/>
            <a:r>
              <a:rPr lang="es-ES" dirty="0"/>
              <a:t>A) El problema del conocimiento (VI)</a:t>
            </a:r>
          </a:p>
        </p:txBody>
      </p:sp>
      <p:sp>
        <p:nvSpPr>
          <p:cNvPr id="3" name="Marcador de contenido 2"/>
          <p:cNvSpPr>
            <a:spLocks noGrp="1"/>
          </p:cNvSpPr>
          <p:nvPr>
            <p:ph idx="1"/>
          </p:nvPr>
        </p:nvSpPr>
        <p:spPr>
          <a:xfrm>
            <a:off x="304799" y="1219200"/>
            <a:ext cx="11208327" cy="5320145"/>
          </a:xfrm>
        </p:spPr>
        <p:txBody>
          <a:bodyPr>
            <a:normAutofit/>
          </a:bodyPr>
          <a:lstStyle/>
          <a:p>
            <a:pPr marL="0" indent="0">
              <a:buNone/>
            </a:pPr>
            <a:r>
              <a:rPr lang="es-ES" dirty="0"/>
              <a:t>Para Hume, por tanto, solo podemos formar </a:t>
            </a:r>
            <a:r>
              <a:rPr lang="es-ES" b="1" dirty="0"/>
              <a:t>dos tipos de juicios o proposiciones:</a:t>
            </a:r>
          </a:p>
          <a:p>
            <a:pPr marL="0" indent="0">
              <a:buNone/>
            </a:pPr>
            <a:r>
              <a:rPr lang="es-ES" b="1" dirty="0"/>
              <a:t>	Sigue a Leibniz </a:t>
            </a:r>
            <a:endParaRPr lang="es-ES" dirty="0"/>
          </a:p>
          <a:p>
            <a:pPr marL="617220" lvl="1" indent="-342900">
              <a:buAutoNum type="alphaLcParenR"/>
            </a:pPr>
            <a:endParaRPr lang="es-ES" sz="2000" dirty="0"/>
          </a:p>
          <a:p>
            <a:pPr marL="617220" lvl="1" indent="-342900">
              <a:buAutoNum type="alphaLcParenR"/>
            </a:pPr>
            <a:r>
              <a:rPr lang="es-ES" sz="2000" b="1" dirty="0">
                <a:solidFill>
                  <a:srgbClr val="FF0000"/>
                </a:solidFill>
              </a:rPr>
              <a:t>Los juicios de relaciones de ideas</a:t>
            </a:r>
            <a:r>
              <a:rPr lang="es-ES" sz="2000" dirty="0"/>
              <a:t>: Aquellos que </a:t>
            </a:r>
            <a:r>
              <a:rPr lang="es-ES" sz="2000" b="1" dirty="0"/>
              <a:t>establecen relaciones necesarias entre sujeto y predicado</a:t>
            </a:r>
            <a:r>
              <a:rPr lang="es-ES" sz="2000" dirty="0"/>
              <a:t>       Juicios de las matemáticas y la lógica (“</a:t>
            </a:r>
            <a:r>
              <a:rPr lang="es-ES" sz="2000" b="1" dirty="0">
                <a:solidFill>
                  <a:srgbClr val="00B050"/>
                </a:solidFill>
              </a:rPr>
              <a:t>La suma de 2 y 2 es igual a 4”</a:t>
            </a:r>
            <a:r>
              <a:rPr lang="es-ES" sz="2000" dirty="0"/>
              <a:t>, </a:t>
            </a:r>
            <a:r>
              <a:rPr lang="es-ES" sz="2000" b="1" dirty="0">
                <a:solidFill>
                  <a:srgbClr val="00B050"/>
                </a:solidFill>
              </a:rPr>
              <a:t>“El todo es mayor que la parte”</a:t>
            </a:r>
            <a:r>
              <a:rPr lang="es-ES" sz="2000" dirty="0"/>
              <a:t>)     La </a:t>
            </a:r>
            <a:r>
              <a:rPr lang="es-ES" sz="2000" b="1" dirty="0"/>
              <a:t>negación</a:t>
            </a:r>
            <a:r>
              <a:rPr lang="es-ES" sz="2000" dirty="0"/>
              <a:t> de estos juicios implicaría una </a:t>
            </a:r>
            <a:r>
              <a:rPr lang="es-ES" sz="2000" b="1" dirty="0"/>
              <a:t>contradicción.     </a:t>
            </a:r>
            <a:r>
              <a:rPr lang="es-ES" sz="2000" b="1" dirty="0">
                <a:solidFill>
                  <a:srgbClr val="00B050"/>
                </a:solidFill>
              </a:rPr>
              <a:t>Son necesarios y universales    </a:t>
            </a:r>
            <a:r>
              <a:rPr lang="es-ES" sz="2000" b="1" dirty="0"/>
              <a:t>matemáticos</a:t>
            </a:r>
          </a:p>
          <a:p>
            <a:pPr marL="617220" lvl="1" indent="-342900">
              <a:buAutoNum type="alphaLcParenR"/>
            </a:pPr>
            <a:endParaRPr lang="es-ES" sz="2000" b="1" dirty="0"/>
          </a:p>
          <a:p>
            <a:pPr marL="617220" lvl="1" indent="-342900">
              <a:buFont typeface="Wingdings" pitchFamily="2" charset="2"/>
              <a:buAutoNum type="alphaLcParenR"/>
            </a:pPr>
            <a:r>
              <a:rPr lang="es-ES" sz="2000" b="1" dirty="0">
                <a:solidFill>
                  <a:srgbClr val="FF0000"/>
                </a:solidFill>
              </a:rPr>
              <a:t>Los juicios de cuestiones de hecho: </a:t>
            </a:r>
            <a:r>
              <a:rPr lang="es-ES" sz="2000" dirty="0"/>
              <a:t>Aquellos que versan sobre los </a:t>
            </a:r>
            <a:r>
              <a:rPr lang="es-ES" sz="2000" b="1" dirty="0"/>
              <a:t>hechos de la realidad</a:t>
            </a:r>
            <a:r>
              <a:rPr lang="es-ES" sz="2000" dirty="0"/>
              <a:t> cuya verdad depende de su </a:t>
            </a:r>
            <a:r>
              <a:rPr lang="es-ES" sz="2000" b="1" dirty="0"/>
              <a:t>correspondencia con nuestras observaciones empíricas </a:t>
            </a:r>
            <a:r>
              <a:rPr lang="es-ES" sz="2000" b="1" dirty="0">
                <a:solidFill>
                  <a:srgbClr val="00B050"/>
                </a:solidFill>
              </a:rPr>
              <a:t>(“el sol saldrá mañana”, “El oro es amarillo”). </a:t>
            </a:r>
            <a:r>
              <a:rPr lang="es-ES" sz="2000" b="1" dirty="0"/>
              <a:t>Este conocimiento es solo probable    </a:t>
            </a:r>
            <a:r>
              <a:rPr lang="es-ES" sz="2000" b="1" dirty="0">
                <a:solidFill>
                  <a:srgbClr val="00B050"/>
                </a:solidFill>
              </a:rPr>
              <a:t>Son contingentes y particulares    </a:t>
            </a:r>
            <a:r>
              <a:rPr lang="es-ES" sz="2000" b="1" dirty="0"/>
              <a:t>ciencias empíricas   derivado de la costumbre, no son verdades innegables como las anteriores, porque están justificados por la causa efecto (principio de causalidad: entre la causa y el efecto a una relación falsa     ej. Bolas de billar)</a:t>
            </a:r>
          </a:p>
          <a:p>
            <a:pPr marL="617220" lvl="1" indent="-342900">
              <a:buNone/>
            </a:pPr>
            <a:endParaRPr lang="es-ES" b="1" dirty="0"/>
          </a:p>
          <a:p>
            <a:pPr marL="457200" indent="-457200">
              <a:buNone/>
            </a:pPr>
            <a:endParaRPr lang="es-ES" dirty="0"/>
          </a:p>
          <a:p>
            <a:pPr lvl="1"/>
            <a:endParaRPr lang="es-ES" dirty="0"/>
          </a:p>
        </p:txBody>
      </p:sp>
      <p:cxnSp>
        <p:nvCxnSpPr>
          <p:cNvPr id="5" name="Conector recto de flecha 4"/>
          <p:cNvCxnSpPr/>
          <p:nvPr/>
        </p:nvCxnSpPr>
        <p:spPr>
          <a:xfrm>
            <a:off x="858982" y="1551709"/>
            <a:ext cx="42949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4073236" y="2798618"/>
            <a:ext cx="346364"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6677891" y="3089564"/>
            <a:ext cx="30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4419600" y="3352800"/>
            <a:ext cx="4017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8451273" y="3338945"/>
            <a:ext cx="304800"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2701636" y="4849091"/>
            <a:ext cx="277091"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6982691" y="4849091"/>
            <a:ext cx="193964"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3297382" y="5666509"/>
            <a:ext cx="3186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69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6" y="0"/>
            <a:ext cx="10304735" cy="1052945"/>
          </a:xfrm>
        </p:spPr>
        <p:txBody>
          <a:bodyPr/>
          <a:lstStyle/>
          <a:p>
            <a:pPr algn="ctr"/>
            <a:r>
              <a:rPr lang="es-ES" dirty="0"/>
              <a:t>a) Problema del Conocimiento (vii)</a:t>
            </a:r>
          </a:p>
        </p:txBody>
      </p:sp>
      <p:sp>
        <p:nvSpPr>
          <p:cNvPr id="3" name="Marcador de contenido 2"/>
          <p:cNvSpPr>
            <a:spLocks noGrp="1"/>
          </p:cNvSpPr>
          <p:nvPr>
            <p:ph idx="1"/>
          </p:nvPr>
        </p:nvSpPr>
        <p:spPr>
          <a:xfrm>
            <a:off x="637309" y="1260764"/>
            <a:ext cx="10875817" cy="5278581"/>
          </a:xfrm>
        </p:spPr>
        <p:txBody>
          <a:bodyPr>
            <a:normAutofit fontScale="92500" lnSpcReduction="10000"/>
          </a:bodyPr>
          <a:lstStyle/>
          <a:p>
            <a:pPr marL="457200" indent="-457200">
              <a:buNone/>
            </a:pPr>
            <a:r>
              <a:rPr lang="es-ES" b="1" dirty="0">
                <a:solidFill>
                  <a:srgbClr val="FF0000"/>
                </a:solidFill>
              </a:rPr>
              <a:t>CRÍTICA A LA IDEA DE SUSTANCIA</a:t>
            </a:r>
          </a:p>
          <a:p>
            <a:pPr marL="457200" indent="-457200">
              <a:buNone/>
            </a:pPr>
            <a:r>
              <a:rPr lang="es-ES" b="1" dirty="0"/>
              <a:t>	Sustancia   fundamento de la realidad (lo que </a:t>
            </a:r>
            <a:r>
              <a:rPr lang="es-ES" b="1" i="1" dirty="0"/>
              <a:t>subsiste</a:t>
            </a:r>
            <a:r>
              <a:rPr lang="es-ES" b="1" u="sng" dirty="0"/>
              <a:t>)    ¿hay alguna impresión que corresponda a la idea de “substancia”?  </a:t>
            </a:r>
            <a:r>
              <a:rPr lang="es-ES" b="1" dirty="0"/>
              <a:t>  No, ya que la idea de sustancia no proviene de algo sensible, lo que sí procede de la experiencia sensible son sus accidentes, sus características determinadas </a:t>
            </a:r>
          </a:p>
          <a:p>
            <a:pPr marL="457200" indent="-457200">
              <a:buNone/>
            </a:pPr>
            <a:r>
              <a:rPr lang="es-ES" b="1" dirty="0">
                <a:solidFill>
                  <a:srgbClr val="FFC000"/>
                </a:solidFill>
              </a:rPr>
              <a:t>		para Hume la sustancia será una colección de ideas simples unificadas por la imaginación. </a:t>
            </a:r>
          </a:p>
          <a:p>
            <a:pPr marL="457200" indent="-457200">
              <a:buNone/>
            </a:pPr>
            <a:r>
              <a:rPr lang="es-ES" b="1" dirty="0">
                <a:solidFill>
                  <a:srgbClr val="FF0000"/>
                </a:solidFill>
              </a:rPr>
              <a:t>REVISIÓN DE LOS CONCEPTOS METAFÍSICOS</a:t>
            </a:r>
          </a:p>
          <a:p>
            <a:pPr marL="457200" indent="-457200"/>
            <a:r>
              <a:rPr lang="es-ES" dirty="0"/>
              <a:t>Para el Racionalismo, tanto </a:t>
            </a:r>
            <a:r>
              <a:rPr lang="es-ES" b="1" dirty="0">
                <a:solidFill>
                  <a:srgbClr val="FF0000"/>
                </a:solidFill>
              </a:rPr>
              <a:t>Dios</a:t>
            </a:r>
            <a:r>
              <a:rPr lang="es-ES" b="1" dirty="0"/>
              <a:t>,</a:t>
            </a:r>
            <a:r>
              <a:rPr lang="es-ES" dirty="0"/>
              <a:t> como el </a:t>
            </a:r>
            <a:r>
              <a:rPr lang="es-ES" b="1" dirty="0">
                <a:solidFill>
                  <a:srgbClr val="FF0000"/>
                </a:solidFill>
              </a:rPr>
              <a:t>Mundo</a:t>
            </a:r>
            <a:r>
              <a:rPr lang="es-ES" dirty="0"/>
              <a:t>, como el propio </a:t>
            </a:r>
            <a:r>
              <a:rPr lang="es-ES" b="1" dirty="0">
                <a:solidFill>
                  <a:srgbClr val="FF0000"/>
                </a:solidFill>
              </a:rPr>
              <a:t>sujeto</a:t>
            </a:r>
            <a:r>
              <a:rPr lang="es-ES" dirty="0"/>
              <a:t>, son realidades existentes en sí mismas.</a:t>
            </a:r>
          </a:p>
          <a:p>
            <a:pPr marL="457200" indent="-457200"/>
            <a:r>
              <a:rPr lang="es-ES" dirty="0"/>
              <a:t>Hume va a </a:t>
            </a:r>
            <a:r>
              <a:rPr lang="es-ES" b="1" dirty="0"/>
              <a:t>criticar</a:t>
            </a:r>
            <a:r>
              <a:rPr lang="es-ES" dirty="0"/>
              <a:t>, desde su empirismo radical, </a:t>
            </a:r>
            <a:r>
              <a:rPr lang="es-ES" b="1" dirty="0"/>
              <a:t>estas </a:t>
            </a:r>
            <a:r>
              <a:rPr lang="es-ES" b="1" dirty="0">
                <a:solidFill>
                  <a:srgbClr val="00B050"/>
                </a:solidFill>
              </a:rPr>
              <a:t>afirmaciones racionalistas</a:t>
            </a:r>
            <a:r>
              <a:rPr lang="es-ES" dirty="0">
                <a:solidFill>
                  <a:srgbClr val="00B050"/>
                </a:solidFill>
              </a:rPr>
              <a:t>.</a:t>
            </a:r>
          </a:p>
          <a:p>
            <a:pPr marL="457200" indent="-457200"/>
            <a:r>
              <a:rPr lang="es-ES" dirty="0"/>
              <a:t>Para Hume la </a:t>
            </a:r>
            <a:r>
              <a:rPr lang="es-ES" b="1" dirty="0"/>
              <a:t>idea de sustancia </a:t>
            </a:r>
            <a:r>
              <a:rPr lang="es-ES" dirty="0"/>
              <a:t>es la idea de </a:t>
            </a:r>
            <a:r>
              <a:rPr lang="es-ES" dirty="0">
                <a:solidFill>
                  <a:srgbClr val="00B050"/>
                </a:solidFill>
              </a:rPr>
              <a:t>una </a:t>
            </a:r>
            <a:r>
              <a:rPr lang="es-ES" b="1" dirty="0">
                <a:solidFill>
                  <a:srgbClr val="00B050"/>
                </a:solidFill>
              </a:rPr>
              <a:t>realidad subyacente a las impresiones que recibimos</a:t>
            </a:r>
            <a:r>
              <a:rPr lang="es-ES" b="1" dirty="0"/>
              <a:t>.</a:t>
            </a:r>
            <a:r>
              <a:rPr lang="es-ES" dirty="0"/>
              <a:t> Aceptar, pues, la idea de sustancia, supondría afirmar que hay una realidad subyacente de la que provendrían las impresiones que recibimos.</a:t>
            </a:r>
          </a:p>
          <a:p>
            <a:pPr marL="457200" indent="-457200"/>
            <a:r>
              <a:rPr lang="es-ES" b="1" dirty="0">
                <a:solidFill>
                  <a:srgbClr val="00B050"/>
                </a:solidFill>
              </a:rPr>
              <a:t>Tal idea la forma nuestra </a:t>
            </a:r>
            <a:r>
              <a:rPr lang="es-ES" b="1" dirty="0">
                <a:solidFill>
                  <a:srgbClr val="FF0000"/>
                </a:solidFill>
              </a:rPr>
              <a:t>imaginación</a:t>
            </a:r>
            <a:r>
              <a:rPr lang="es-ES" b="1" dirty="0">
                <a:solidFill>
                  <a:srgbClr val="00B050"/>
                </a:solidFill>
              </a:rPr>
              <a:t> </a:t>
            </a:r>
            <a:r>
              <a:rPr lang="es-ES" dirty="0"/>
              <a:t>aplicando las leyes de asociación de ideas (Contigüidad en el espacio-tiempo)</a:t>
            </a:r>
          </a:p>
          <a:p>
            <a:pPr marL="457200" indent="-457200"/>
            <a:endParaRPr lang="es-ES" dirty="0"/>
          </a:p>
          <a:p>
            <a:pPr marL="457200" indent="-457200">
              <a:buNone/>
            </a:pPr>
            <a:endParaRPr lang="es-ES" dirty="0"/>
          </a:p>
          <a:p>
            <a:pPr lvl="1"/>
            <a:endParaRPr lang="es-ES" dirty="0"/>
          </a:p>
        </p:txBody>
      </p:sp>
      <p:cxnSp>
        <p:nvCxnSpPr>
          <p:cNvPr id="5" name="Conector recto de flecha 4"/>
          <p:cNvCxnSpPr/>
          <p:nvPr/>
        </p:nvCxnSpPr>
        <p:spPr>
          <a:xfrm>
            <a:off x="2355273" y="1828800"/>
            <a:ext cx="2216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7924800" y="1828800"/>
            <a:ext cx="304800"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1288473" y="2701636"/>
            <a:ext cx="290945" cy="193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69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51095" y="720120"/>
            <a:ext cx="10058400" cy="4050792"/>
          </a:xfrm>
        </p:spPr>
        <p:txBody>
          <a:bodyPr>
            <a:normAutofit/>
          </a:bodyPr>
          <a:lstStyle/>
          <a:p>
            <a:pPr>
              <a:buNone/>
            </a:pPr>
            <a:endParaRPr lang="es-ES" sz="2800" dirty="0"/>
          </a:p>
          <a:p>
            <a:pPr>
              <a:buNone/>
            </a:pPr>
            <a:r>
              <a:rPr lang="es-ES" sz="2800" dirty="0"/>
              <a:t>“La idea de </a:t>
            </a:r>
            <a:r>
              <a:rPr lang="es-ES" sz="2800" b="1" dirty="0"/>
              <a:t>sustancia</a:t>
            </a:r>
            <a:r>
              <a:rPr lang="es-ES" sz="2800" dirty="0"/>
              <a:t> no es sino una </a:t>
            </a:r>
            <a:r>
              <a:rPr lang="es-ES" sz="2800" b="1" dirty="0"/>
              <a:t>colección de ideas simples</a:t>
            </a:r>
            <a:r>
              <a:rPr lang="es-ES" sz="2800" dirty="0"/>
              <a:t> unidas por la </a:t>
            </a:r>
            <a:r>
              <a:rPr lang="es-ES" sz="2800" b="1" dirty="0"/>
              <a:t>imaginación</a:t>
            </a:r>
            <a:r>
              <a:rPr lang="es-ES" sz="2800" dirty="0"/>
              <a:t> y que poseen un nombre particular asignado a ellas mediante el cual somos capaces de </a:t>
            </a:r>
            <a:r>
              <a:rPr lang="es-ES" sz="2800" b="1" dirty="0"/>
              <a:t>recordar</a:t>
            </a:r>
            <a:r>
              <a:rPr lang="es-ES" sz="2800" dirty="0"/>
              <a:t> –a nosotros o a otros- esa </a:t>
            </a:r>
            <a:r>
              <a:rPr lang="es-ES" sz="2800" b="1" dirty="0"/>
              <a:t>colección</a:t>
            </a:r>
            <a:r>
              <a:rPr lang="es-ES" sz="2800" dirty="0"/>
              <a:t>”</a:t>
            </a:r>
          </a:p>
        </p:txBody>
      </p:sp>
      <p:pic>
        <p:nvPicPr>
          <p:cNvPr id="2050" name="Picture 2" descr="Tu yo digital: descubriendo las narrativas sobre identidad y biometría en  América Latina | R3D: Red en Defensa de los Derechos Digitales">
            <a:extLst>
              <a:ext uri="{FF2B5EF4-FFF2-40B4-BE49-F238E27FC236}">
                <a16:creationId xmlns:a16="http://schemas.microsoft.com/office/drawing/2014/main" id="{24D072C5-92BD-5D4A-A4E7-A12DD086C6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59" y="3912988"/>
            <a:ext cx="3492500" cy="23241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La vuelta al mundo en 25 platos exóticos">
            <a:extLst>
              <a:ext uri="{FF2B5EF4-FFF2-40B4-BE49-F238E27FC236}">
                <a16:creationId xmlns:a16="http://schemas.microsoft.com/office/drawing/2014/main" id="{E92C2641-2184-3E4C-B542-ECD7AFD692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9295" y="3951088"/>
            <a:ext cx="3302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or qué Dios permite cagarse en Dios? | Blog Sepa usted | EL PAÍS">
            <a:extLst>
              <a:ext uri="{FF2B5EF4-FFF2-40B4-BE49-F238E27FC236}">
                <a16:creationId xmlns:a16="http://schemas.microsoft.com/office/drawing/2014/main" id="{00444C24-ABEF-0F4B-AF70-B15EE31623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6295" y="3951088"/>
            <a:ext cx="2743200"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6" y="0"/>
            <a:ext cx="10096917" cy="1122218"/>
          </a:xfrm>
        </p:spPr>
        <p:txBody>
          <a:bodyPr/>
          <a:lstStyle/>
          <a:p>
            <a:pPr algn="ctr"/>
            <a:r>
              <a:rPr lang="es-ES" dirty="0"/>
              <a:t>A) Problema del conocimiento(</a:t>
            </a:r>
            <a:r>
              <a:rPr lang="es-ES" dirty="0" err="1"/>
              <a:t>viII</a:t>
            </a:r>
            <a:r>
              <a:rPr lang="es-ES" dirty="0"/>
              <a:t>)</a:t>
            </a:r>
          </a:p>
        </p:txBody>
      </p:sp>
      <p:sp>
        <p:nvSpPr>
          <p:cNvPr id="3" name="Marcador de contenido 2"/>
          <p:cNvSpPr>
            <a:spLocks noGrp="1"/>
          </p:cNvSpPr>
          <p:nvPr>
            <p:ph idx="1"/>
          </p:nvPr>
        </p:nvSpPr>
        <p:spPr>
          <a:xfrm>
            <a:off x="415636" y="955964"/>
            <a:ext cx="11097491" cy="5763491"/>
          </a:xfrm>
        </p:spPr>
        <p:txBody>
          <a:bodyPr>
            <a:normAutofit lnSpcReduction="10000"/>
          </a:bodyPr>
          <a:lstStyle/>
          <a:p>
            <a:pPr marL="457200" indent="-457200">
              <a:buNone/>
            </a:pPr>
            <a:r>
              <a:rPr lang="es-ES" dirty="0"/>
              <a:t>De este planteamiento se deriva que </a:t>
            </a:r>
            <a:r>
              <a:rPr lang="es-ES" b="1" dirty="0">
                <a:solidFill>
                  <a:srgbClr val="00B050"/>
                </a:solidFill>
              </a:rPr>
              <a:t>ignoramos</a:t>
            </a:r>
            <a:r>
              <a:rPr lang="es-ES" dirty="0"/>
              <a:t> si existen o no: el Yo, el Mundo o Dios en tanto que algo distinto y subyacente a nuestras impresiones.</a:t>
            </a:r>
          </a:p>
          <a:p>
            <a:pPr marL="457200" indent="-457200">
              <a:buAutoNum type="alphaLcParenR"/>
            </a:pPr>
            <a:r>
              <a:rPr lang="es-ES" b="1" dirty="0">
                <a:solidFill>
                  <a:srgbClr val="FF0000"/>
                </a:solidFill>
              </a:rPr>
              <a:t>La idea del yo: </a:t>
            </a:r>
            <a:r>
              <a:rPr lang="es-ES" b="1" dirty="0"/>
              <a:t>El yo como algo distinto a las percepciones no es nada</a:t>
            </a:r>
            <a:r>
              <a:rPr lang="es-ES" dirty="0"/>
              <a:t>    </a:t>
            </a:r>
            <a:r>
              <a:rPr lang="es-ES" b="1" dirty="0">
                <a:solidFill>
                  <a:srgbClr val="00B050"/>
                </a:solidFill>
              </a:rPr>
              <a:t>No tenemos impresión de nuestro propio yo o del alma.</a:t>
            </a:r>
            <a:r>
              <a:rPr lang="es-ES" dirty="0"/>
              <a:t> Por ello, no podemos saber si hay tal “yo”, dado que solo tenemos constancia de la sucesión de impresiones e ideas que percibimos.   </a:t>
            </a:r>
            <a:r>
              <a:rPr lang="es-ES" dirty="0">
                <a:solidFill>
                  <a:srgbClr val="00B050"/>
                </a:solidFill>
              </a:rPr>
              <a:t>Tenemos impresión de nuestros actos mentales, pero no del yo     </a:t>
            </a:r>
            <a:r>
              <a:rPr lang="es-ES" b="1" u="sng" dirty="0"/>
              <a:t>No podemos afirmar su existencia.</a:t>
            </a:r>
          </a:p>
          <a:p>
            <a:pPr marL="457200" indent="-457200">
              <a:buAutoNum type="alphaLcParenR"/>
            </a:pPr>
            <a:r>
              <a:rPr lang="es-ES" b="1" dirty="0">
                <a:solidFill>
                  <a:srgbClr val="FF0000"/>
                </a:solidFill>
              </a:rPr>
              <a:t>La idea del Mundo: </a:t>
            </a:r>
            <a:r>
              <a:rPr lang="es-ES" b="1" dirty="0"/>
              <a:t>No podemos tener una impresión del “Mundo”, </a:t>
            </a:r>
            <a:r>
              <a:rPr lang="es-ES" b="1" dirty="0">
                <a:solidFill>
                  <a:srgbClr val="00B050"/>
                </a:solidFill>
              </a:rPr>
              <a:t>sino de las cosas concretas que hay a nuestro alrededor</a:t>
            </a:r>
            <a:r>
              <a:rPr lang="es-ES" dirty="0"/>
              <a:t>.      No tiene por qué haber una sustancia subyacente que las origine        tenemos impresiones del color, de las sensaciones…, pero no de la sustancia (aprox. Asociacionismo: </a:t>
            </a:r>
            <a:r>
              <a:rPr lang="es-ES" dirty="0" err="1"/>
              <a:t>Ej</a:t>
            </a:r>
            <a:r>
              <a:rPr lang="es-ES" dirty="0"/>
              <a:t>: percibimos el color de la manzana, el olor..., pero no la manzana como sustancia)      ≠Locke   conocemos el mundo porque de él proceden las impresiones</a:t>
            </a:r>
          </a:p>
          <a:p>
            <a:pPr marL="457200" indent="-457200">
              <a:buAutoNum type="alphaLcParenR"/>
            </a:pPr>
            <a:r>
              <a:rPr lang="es-ES" b="1" dirty="0">
                <a:solidFill>
                  <a:srgbClr val="FF0000"/>
                </a:solidFill>
              </a:rPr>
              <a:t>La idea de Dios: </a:t>
            </a:r>
            <a:r>
              <a:rPr lang="es-ES" dirty="0"/>
              <a:t>Es la idea de un </a:t>
            </a:r>
            <a:r>
              <a:rPr lang="es-ES" b="1" dirty="0">
                <a:solidFill>
                  <a:srgbClr val="00B050"/>
                </a:solidFill>
              </a:rPr>
              <a:t>ser por definición imperceptible </a:t>
            </a:r>
            <a:r>
              <a:rPr lang="es-ES" dirty="0"/>
              <a:t>(Spinoza: invisible e intangible)</a:t>
            </a:r>
            <a:r>
              <a:rPr lang="es-ES" b="1" dirty="0">
                <a:solidFill>
                  <a:srgbClr val="00B050"/>
                </a:solidFill>
              </a:rPr>
              <a:t>, lo que hace más claro para Hume que no cabe un conocimiento empírico de tal entidad.   </a:t>
            </a:r>
            <a:r>
              <a:rPr lang="es-ES" dirty="0"/>
              <a:t>No tenemos impresión de Dios    </a:t>
            </a:r>
            <a:r>
              <a:rPr lang="es-ES" b="1" dirty="0"/>
              <a:t>crítica a los 2 argumentos que lo demuestran</a:t>
            </a:r>
            <a:r>
              <a:rPr lang="es-ES" dirty="0"/>
              <a:t>: desde él, no se acepta sin impresión, desde el yo o el mundo, tampoco porque no hemos podido demostrar su existencia empíricamente.</a:t>
            </a:r>
          </a:p>
          <a:p>
            <a:pPr marL="457200" indent="-457200">
              <a:buNone/>
            </a:pPr>
            <a:r>
              <a:rPr lang="es-ES" b="1" dirty="0"/>
              <a:t>		</a:t>
            </a:r>
            <a:r>
              <a:rPr lang="es-ES" sz="2400" b="1" dirty="0">
                <a:solidFill>
                  <a:srgbClr val="00B050"/>
                </a:solidFill>
              </a:rPr>
              <a:t>Escepticismo</a:t>
            </a:r>
            <a:r>
              <a:rPr lang="es-ES" sz="2600" b="1" dirty="0">
                <a:solidFill>
                  <a:srgbClr val="00B050"/>
                </a:solidFill>
              </a:rPr>
              <a:t> teórico</a:t>
            </a:r>
            <a:endParaRPr lang="es-ES" dirty="0"/>
          </a:p>
        </p:txBody>
      </p:sp>
      <p:cxnSp>
        <p:nvCxnSpPr>
          <p:cNvPr id="5" name="Conector recto de flecha 4"/>
          <p:cNvCxnSpPr/>
          <p:nvPr/>
        </p:nvCxnSpPr>
        <p:spPr>
          <a:xfrm>
            <a:off x="1069846" y="5957455"/>
            <a:ext cx="274045" cy="263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9850582" y="2466109"/>
            <a:ext cx="1939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6608618" y="3352800"/>
            <a:ext cx="290946"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a:off x="4142509" y="3643745"/>
            <a:ext cx="4017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V="1">
            <a:off x="3962400" y="5153891"/>
            <a:ext cx="180109"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a:off x="7661563" y="5181600"/>
            <a:ext cx="2909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9587345" y="1801091"/>
            <a:ext cx="2632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p:nvPr/>
        </p:nvCxnSpPr>
        <p:spPr>
          <a:xfrm>
            <a:off x="2313709" y="2466109"/>
            <a:ext cx="2632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p:nvPr/>
        </p:nvCxnSpPr>
        <p:spPr>
          <a:xfrm>
            <a:off x="6118304" y="4100945"/>
            <a:ext cx="1855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69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6830" y="0"/>
            <a:ext cx="10166188" cy="1246909"/>
          </a:xfrm>
        </p:spPr>
        <p:txBody>
          <a:bodyPr/>
          <a:lstStyle/>
          <a:p>
            <a:r>
              <a:rPr lang="es-ES" dirty="0"/>
              <a:t>A) Problema del conocimiento(ix)</a:t>
            </a:r>
          </a:p>
        </p:txBody>
      </p:sp>
      <p:sp>
        <p:nvSpPr>
          <p:cNvPr id="3" name="Marcador de contenido 2"/>
          <p:cNvSpPr>
            <a:spLocks noGrp="1"/>
          </p:cNvSpPr>
          <p:nvPr>
            <p:ph idx="1"/>
          </p:nvPr>
        </p:nvSpPr>
        <p:spPr>
          <a:xfrm>
            <a:off x="415637" y="1052945"/>
            <a:ext cx="10917382" cy="5500255"/>
          </a:xfrm>
        </p:spPr>
        <p:txBody>
          <a:bodyPr>
            <a:normAutofit lnSpcReduction="10000"/>
          </a:bodyPr>
          <a:lstStyle/>
          <a:p>
            <a:pPr marL="457200" lvl="0" indent="-457200">
              <a:buClr>
                <a:srgbClr val="D34817">
                  <a:lumMod val="75000"/>
                </a:srgbClr>
              </a:buClr>
              <a:buNone/>
            </a:pPr>
            <a:r>
              <a:rPr lang="es-ES" b="1" dirty="0">
                <a:solidFill>
                  <a:prstClr val="black"/>
                </a:solidFill>
              </a:rPr>
              <a:t>		Este </a:t>
            </a:r>
            <a:r>
              <a:rPr lang="es-ES" sz="2600" b="1" dirty="0">
                <a:solidFill>
                  <a:srgbClr val="00B050"/>
                </a:solidFill>
              </a:rPr>
              <a:t>escepticismo teórico</a:t>
            </a:r>
            <a:r>
              <a:rPr lang="es-ES" b="1" dirty="0">
                <a:solidFill>
                  <a:prstClr val="black"/>
                </a:solidFill>
              </a:rPr>
              <a:t>, según Hume, </a:t>
            </a:r>
            <a:r>
              <a:rPr lang="es-ES" b="1" dirty="0">
                <a:solidFill>
                  <a:srgbClr val="00B050"/>
                </a:solidFill>
              </a:rPr>
              <a:t>no puede conducirnos a un escepticismo </a:t>
            </a:r>
            <a:r>
              <a:rPr lang="es-ES" b="1" u="sng" dirty="0">
                <a:solidFill>
                  <a:srgbClr val="00B050"/>
                </a:solidFill>
              </a:rPr>
              <a:t>práctico</a:t>
            </a:r>
            <a:r>
              <a:rPr lang="es-ES" b="1" dirty="0">
                <a:solidFill>
                  <a:prstClr val="black"/>
                </a:solidFill>
              </a:rPr>
              <a:t>    </a:t>
            </a:r>
            <a:r>
              <a:rPr lang="es-ES" b="1" u="sng" dirty="0">
                <a:solidFill>
                  <a:prstClr val="black"/>
                </a:solidFill>
              </a:rPr>
              <a:t>Nuestra naturaleza </a:t>
            </a:r>
            <a:r>
              <a:rPr lang="es-ES" b="1" dirty="0">
                <a:solidFill>
                  <a:prstClr val="black"/>
                </a:solidFill>
              </a:rPr>
              <a:t>nos inclina a pensar constantemente a creer en la existencia de la realidad y del propio yo</a:t>
            </a:r>
            <a:r>
              <a:rPr lang="es-ES" dirty="0">
                <a:solidFill>
                  <a:srgbClr val="00B050"/>
                </a:solidFill>
              </a:rPr>
              <a:t>.     </a:t>
            </a:r>
          </a:p>
          <a:p>
            <a:pPr marL="457200" lvl="0" indent="-457200">
              <a:buClr>
                <a:srgbClr val="D34817">
                  <a:lumMod val="75000"/>
                </a:srgbClr>
              </a:buClr>
              <a:buNone/>
            </a:pPr>
            <a:endParaRPr lang="es-ES" dirty="0">
              <a:solidFill>
                <a:srgbClr val="00B050"/>
              </a:solidFill>
            </a:endParaRPr>
          </a:p>
          <a:p>
            <a:pPr marL="457200" lvl="0" indent="-457200">
              <a:buClr>
                <a:srgbClr val="D34817">
                  <a:lumMod val="75000"/>
                </a:srgbClr>
              </a:buClr>
              <a:buNone/>
            </a:pPr>
            <a:r>
              <a:rPr lang="es-ES" b="1" dirty="0">
                <a:solidFill>
                  <a:srgbClr val="FFC000"/>
                </a:solidFill>
              </a:rPr>
              <a:t>No podemos estar seguros de nada, solo de nuestras impresiones, pero estas no nos sirven para fundamentar</a:t>
            </a:r>
          </a:p>
          <a:p>
            <a:r>
              <a:rPr lang="es-ES" dirty="0"/>
              <a:t>Estas cosas no tienen validez teórica</a:t>
            </a:r>
            <a:r>
              <a:rPr lang="es-ES" b="1" dirty="0">
                <a:solidFill>
                  <a:srgbClr val="00B050"/>
                </a:solidFill>
              </a:rPr>
              <a:t>, pero sí práctica</a:t>
            </a:r>
            <a:r>
              <a:rPr lang="es-ES" dirty="0"/>
              <a:t>: ¿a quién castigamos si no hay un “yo, por ejemplo?</a:t>
            </a:r>
          </a:p>
          <a:p>
            <a:pPr marL="0" indent="0">
              <a:buNone/>
            </a:pPr>
            <a:r>
              <a:rPr lang="es-ES" b="1" dirty="0">
                <a:solidFill>
                  <a:srgbClr val="FF0000"/>
                </a:solidFill>
              </a:rPr>
              <a:t>	INTENTO DE ESQUIVAR EL ESCEPTICISMO</a:t>
            </a:r>
          </a:p>
          <a:p>
            <a:r>
              <a:rPr lang="es-ES" b="1" dirty="0"/>
              <a:t>Podemos creer en la existencia de un mundo exterior, </a:t>
            </a:r>
            <a:r>
              <a:rPr lang="es-ES" dirty="0"/>
              <a:t>si nos basamos en dos </a:t>
            </a:r>
            <a:r>
              <a:rPr lang="es-ES" b="1" u="sng" dirty="0"/>
              <a:t>supuestos</a:t>
            </a:r>
            <a:r>
              <a:rPr lang="es-ES" dirty="0"/>
              <a:t>:</a:t>
            </a:r>
          </a:p>
          <a:p>
            <a:r>
              <a:rPr lang="es-ES" dirty="0"/>
              <a:t>1. Constancia</a:t>
            </a:r>
          </a:p>
          <a:p>
            <a:r>
              <a:rPr lang="es-ES" dirty="0"/>
              <a:t>2. Coherencia de nuestras percepciones.</a:t>
            </a:r>
          </a:p>
          <a:p>
            <a:r>
              <a:rPr lang="es-ES" b="1" dirty="0"/>
              <a:t>No tenemos evidencias del futuro, tenemos creencias, porque no podemos tener impresiones del futuro    cambiamos la certeza, por la </a:t>
            </a:r>
            <a:r>
              <a:rPr lang="es-ES" b="1" dirty="0">
                <a:solidFill>
                  <a:srgbClr val="00B050"/>
                </a:solidFill>
              </a:rPr>
              <a:t>probabilidad</a:t>
            </a:r>
            <a:r>
              <a:rPr lang="es-ES" b="1" dirty="0"/>
              <a:t>.</a:t>
            </a:r>
          </a:p>
          <a:p>
            <a:endParaRPr lang="es-ES" dirty="0"/>
          </a:p>
        </p:txBody>
      </p:sp>
      <p:sp>
        <p:nvSpPr>
          <p:cNvPr id="4" name="Flecha derecha 3"/>
          <p:cNvSpPr/>
          <p:nvPr/>
        </p:nvSpPr>
        <p:spPr>
          <a:xfrm>
            <a:off x="792758" y="1129145"/>
            <a:ext cx="526472"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 name="Conector recto de flecha 5"/>
          <p:cNvCxnSpPr/>
          <p:nvPr/>
        </p:nvCxnSpPr>
        <p:spPr>
          <a:xfrm>
            <a:off x="3449779" y="5915890"/>
            <a:ext cx="290946"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p:cNvCxnSpPr/>
          <p:nvPr/>
        </p:nvCxnSpPr>
        <p:spPr>
          <a:xfrm flipV="1">
            <a:off x="3740725" y="1482437"/>
            <a:ext cx="2355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Flecha abajo 10"/>
          <p:cNvSpPr/>
          <p:nvPr/>
        </p:nvSpPr>
        <p:spPr>
          <a:xfrm>
            <a:off x="5334001" y="1911927"/>
            <a:ext cx="540327" cy="5126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 name="Conector recto de flecha 12"/>
          <p:cNvCxnSpPr/>
          <p:nvPr/>
        </p:nvCxnSpPr>
        <p:spPr>
          <a:xfrm>
            <a:off x="1055994" y="3657600"/>
            <a:ext cx="263236" cy="180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03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2633288"/>
          </a:xfrm>
        </p:spPr>
        <p:txBody>
          <a:bodyPr/>
          <a:lstStyle/>
          <a:p>
            <a:pPr algn="ctr"/>
            <a:r>
              <a:rPr lang="es-ES" dirty="0"/>
              <a:t>John </a:t>
            </a:r>
            <a:r>
              <a:rPr lang="es-ES" dirty="0" err="1"/>
              <a:t>locke</a:t>
            </a:r>
            <a:br>
              <a:rPr lang="es-ES" dirty="0"/>
            </a:br>
            <a:r>
              <a:rPr lang="es-ES" dirty="0"/>
              <a:t> </a:t>
            </a:r>
            <a:r>
              <a:rPr lang="es-ES" dirty="0">
                <a:solidFill>
                  <a:schemeClr val="tx1"/>
                </a:solidFill>
              </a:rPr>
              <a:t>(1632-1704 d.C.)</a:t>
            </a:r>
          </a:p>
        </p:txBody>
      </p:sp>
      <p:pic>
        <p:nvPicPr>
          <p:cNvPr id="6" name="5 Marcador de contenido" descr="john-locke.jpg"/>
          <p:cNvPicPr>
            <a:picLocks noGrp="1" noChangeAspect="1"/>
          </p:cNvPicPr>
          <p:nvPr>
            <p:ph idx="1"/>
          </p:nvPr>
        </p:nvPicPr>
        <p:blipFill>
          <a:blip r:embed="rId2"/>
          <a:stretch>
            <a:fillRect/>
          </a:stretch>
        </p:blipFill>
        <p:spPr>
          <a:xfrm>
            <a:off x="4480560" y="2559081"/>
            <a:ext cx="3489960" cy="3801080"/>
          </a:xfrm>
        </p:spPr>
      </p:pic>
    </p:spTree>
    <p:extLst>
      <p:ext uri="{BB962C8B-B14F-4D97-AF65-F5344CB8AC3E}">
        <p14:creationId xmlns:p14="http://schemas.microsoft.com/office/powerpoint/2010/main" val="2638440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345FC1-87C8-2D4E-AFCB-BF5A9FC829BB}"/>
              </a:ext>
            </a:extLst>
          </p:cNvPr>
          <p:cNvSpPr>
            <a:spLocks noGrp="1"/>
          </p:cNvSpPr>
          <p:nvPr>
            <p:ph type="title"/>
          </p:nvPr>
        </p:nvSpPr>
        <p:spPr>
          <a:xfrm>
            <a:off x="1069848" y="294627"/>
            <a:ext cx="10058400" cy="1225415"/>
          </a:xfrm>
        </p:spPr>
        <p:txBody>
          <a:bodyPr/>
          <a:lstStyle/>
          <a:p>
            <a:r>
              <a:rPr lang="es-ES" dirty="0"/>
              <a:t>B)Problema de Dios</a:t>
            </a:r>
          </a:p>
        </p:txBody>
      </p:sp>
      <p:sp>
        <p:nvSpPr>
          <p:cNvPr id="3" name="Marcador de contenido 2">
            <a:extLst>
              <a:ext uri="{FF2B5EF4-FFF2-40B4-BE49-F238E27FC236}">
                <a16:creationId xmlns:a16="http://schemas.microsoft.com/office/drawing/2014/main" id="{EB43EC05-2B74-B446-9855-08579F551383}"/>
              </a:ext>
            </a:extLst>
          </p:cNvPr>
          <p:cNvSpPr>
            <a:spLocks noGrp="1"/>
          </p:cNvSpPr>
          <p:nvPr>
            <p:ph idx="1"/>
          </p:nvPr>
        </p:nvSpPr>
        <p:spPr>
          <a:xfrm>
            <a:off x="878774" y="1520042"/>
            <a:ext cx="10249474" cy="4833257"/>
          </a:xfrm>
        </p:spPr>
        <p:txBody>
          <a:bodyPr>
            <a:normAutofit fontScale="77500" lnSpcReduction="20000"/>
          </a:bodyPr>
          <a:lstStyle/>
          <a:p>
            <a:r>
              <a:rPr lang="es-ES" sz="2400" dirty="0"/>
              <a:t>Base: </a:t>
            </a:r>
            <a:r>
              <a:rPr lang="es-ES" sz="2400" b="1" dirty="0"/>
              <a:t>Teoría del conocimiento </a:t>
            </a:r>
          </a:p>
          <a:p>
            <a:r>
              <a:rPr lang="es-ES" sz="2400" dirty="0"/>
              <a:t>Hume </a:t>
            </a:r>
            <a:r>
              <a:rPr lang="es-ES" sz="2400" b="1" i="1" dirty="0">
                <a:solidFill>
                  <a:srgbClr val="FF0000"/>
                </a:solidFill>
              </a:rPr>
              <a:t>rechaza el argumento ontológico* (a priori) </a:t>
            </a:r>
            <a:r>
              <a:rPr lang="es-ES" sz="2400" i="1" dirty="0"/>
              <a:t>– está en la esencia de Dios existir-</a:t>
            </a:r>
            <a:r>
              <a:rPr lang="es-ES" sz="2400" dirty="0"/>
              <a:t> indicando que no es posible demostrar a priori la existencia de Dios, puesto que </a:t>
            </a:r>
            <a:r>
              <a:rPr lang="es-ES" sz="2400" b="1" dirty="0">
                <a:solidFill>
                  <a:srgbClr val="00B050"/>
                </a:solidFill>
              </a:rPr>
              <a:t>las cuestiones de existencia sólo se pueden decidir con la experiencia</a:t>
            </a:r>
            <a:r>
              <a:rPr lang="es-ES" sz="2400" dirty="0"/>
              <a:t>, nunca con el mero análisis de una idea. </a:t>
            </a:r>
          </a:p>
          <a:p>
            <a:pPr marL="0" indent="0">
              <a:buNone/>
            </a:pPr>
            <a:r>
              <a:rPr lang="es-ES" sz="2400" dirty="0"/>
              <a:t>	La no existencia de un objeto correspondiente a una </a:t>
            </a:r>
            <a:r>
              <a:rPr lang="es-ES" sz="2400" b="1" dirty="0"/>
              <a:t>idea no es algo contradictorio con dicha idea:</a:t>
            </a:r>
            <a:r>
              <a:rPr lang="es-ES" sz="2400" dirty="0"/>
              <a:t> no es absurdo que no existan los triángulos, ni las mesas, ni tampoco Dios. </a:t>
            </a:r>
          </a:p>
          <a:p>
            <a:r>
              <a:rPr lang="es-ES" sz="2400" b="1" dirty="0">
                <a:solidFill>
                  <a:srgbClr val="FF0000"/>
                </a:solidFill>
              </a:rPr>
              <a:t>Pero </a:t>
            </a:r>
            <a:r>
              <a:rPr lang="es-ES" sz="2400" b="1" i="1" dirty="0">
                <a:solidFill>
                  <a:srgbClr val="FF0000"/>
                </a:solidFill>
              </a:rPr>
              <a:t>tampoco nos sirven los argumentos “a posteriori”,</a:t>
            </a:r>
            <a:r>
              <a:rPr lang="es-ES" sz="2400" b="1" dirty="0">
                <a:solidFill>
                  <a:srgbClr val="FF0000"/>
                </a:solidFill>
              </a:rPr>
              <a:t> </a:t>
            </a:r>
            <a:r>
              <a:rPr lang="es-ES" sz="2400" dirty="0"/>
              <a:t>ni siquiera el relativo al orden y finalidad en el mundo, que de todos es el mejor</a:t>
            </a:r>
            <a:r>
              <a:rPr lang="es-ES" sz="2400" b="1" dirty="0">
                <a:solidFill>
                  <a:srgbClr val="00B050"/>
                </a:solidFill>
              </a:rPr>
              <a:t>,  puesto que parten del principio de causalidad</a:t>
            </a:r>
            <a:r>
              <a:rPr lang="es-ES" sz="2400" dirty="0"/>
              <a:t>, principio criticado por Hume y que debe admitirse con restricciones</a:t>
            </a:r>
          </a:p>
          <a:p>
            <a:pPr marL="0" indent="0">
              <a:buNone/>
            </a:pPr>
            <a:r>
              <a:rPr lang="es-ES" sz="2400" dirty="0"/>
              <a:t>	 en realidad no existe la causalidad como una propiedad de las cosas mismas, </a:t>
            </a:r>
            <a:r>
              <a:rPr lang="es-ES" sz="2400" b="1" dirty="0"/>
              <a:t>en las cosas sólo encontramos sucesión, encontramos que a un acontecimiento le sigue otro, pero nada más</a:t>
            </a:r>
            <a:r>
              <a:rPr lang="es-ES" sz="2400" dirty="0"/>
              <a:t>; en todo caso, podemos aceptar la existencia de vínculos causales pero sólo entre los datos de la percepción, nunca respecto de cosas situadas más allá de estos datos.</a:t>
            </a:r>
          </a:p>
          <a:p>
            <a:pPr marL="0" indent="0">
              <a:buNone/>
            </a:pPr>
            <a:endParaRPr lang="es-ES" dirty="0"/>
          </a:p>
          <a:p>
            <a:pPr marL="0" indent="0">
              <a:buNone/>
            </a:pPr>
            <a:r>
              <a:rPr lang="es-ES" sz="1900" dirty="0"/>
              <a:t>*San Anselmo: definió a Dios como “aquel del que nada más grande (que él) puede ser pensado </a:t>
            </a:r>
          </a:p>
        </p:txBody>
      </p:sp>
      <p:cxnSp>
        <p:nvCxnSpPr>
          <p:cNvPr id="5" name="Conector recto de flecha 4">
            <a:extLst>
              <a:ext uri="{FF2B5EF4-FFF2-40B4-BE49-F238E27FC236}">
                <a16:creationId xmlns:a16="http://schemas.microsoft.com/office/drawing/2014/main" id="{A888B87A-D008-5B4E-9B3E-F9750334DB5E}"/>
              </a:ext>
            </a:extLst>
          </p:cNvPr>
          <p:cNvCxnSpPr/>
          <p:nvPr/>
        </p:nvCxnSpPr>
        <p:spPr>
          <a:xfrm>
            <a:off x="1229093" y="2745457"/>
            <a:ext cx="439387" cy="285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a:extLst>
              <a:ext uri="{FF2B5EF4-FFF2-40B4-BE49-F238E27FC236}">
                <a16:creationId xmlns:a16="http://schemas.microsoft.com/office/drawing/2014/main" id="{B4CF148D-D770-D240-9683-43B68C8E45D4}"/>
              </a:ext>
            </a:extLst>
          </p:cNvPr>
          <p:cNvCxnSpPr/>
          <p:nvPr/>
        </p:nvCxnSpPr>
        <p:spPr>
          <a:xfrm>
            <a:off x="1448786" y="4384608"/>
            <a:ext cx="427512" cy="204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5230996F-9F3C-5242-86EC-13A84B1ABF43}"/>
              </a:ext>
            </a:extLst>
          </p:cNvPr>
          <p:cNvCxnSpPr/>
          <p:nvPr/>
        </p:nvCxnSpPr>
        <p:spPr>
          <a:xfrm>
            <a:off x="878774" y="5700156"/>
            <a:ext cx="757645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1842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9BAFAF-7D85-8140-AE1D-D6F47809E2CA}"/>
              </a:ext>
            </a:extLst>
          </p:cNvPr>
          <p:cNvSpPr>
            <a:spLocks noGrp="1"/>
          </p:cNvSpPr>
          <p:nvPr>
            <p:ph type="title"/>
          </p:nvPr>
        </p:nvSpPr>
        <p:spPr>
          <a:xfrm>
            <a:off x="1069848" y="0"/>
            <a:ext cx="10058400" cy="1609344"/>
          </a:xfrm>
        </p:spPr>
        <p:txBody>
          <a:bodyPr/>
          <a:lstStyle/>
          <a:p>
            <a:r>
              <a:rPr lang="es-ES" dirty="0"/>
              <a:t>C) El problema del ser humano</a:t>
            </a:r>
          </a:p>
        </p:txBody>
      </p:sp>
      <p:sp>
        <p:nvSpPr>
          <p:cNvPr id="3" name="Marcador de contenido 2">
            <a:extLst>
              <a:ext uri="{FF2B5EF4-FFF2-40B4-BE49-F238E27FC236}">
                <a16:creationId xmlns:a16="http://schemas.microsoft.com/office/drawing/2014/main" id="{3C6E3BBE-1766-B447-A2DC-F0623549FC15}"/>
              </a:ext>
            </a:extLst>
          </p:cNvPr>
          <p:cNvSpPr>
            <a:spLocks noGrp="1"/>
          </p:cNvSpPr>
          <p:nvPr>
            <p:ph idx="1"/>
          </p:nvPr>
        </p:nvSpPr>
        <p:spPr>
          <a:xfrm>
            <a:off x="760021" y="1609344"/>
            <a:ext cx="10368227" cy="4562856"/>
          </a:xfrm>
        </p:spPr>
        <p:txBody>
          <a:bodyPr/>
          <a:lstStyle/>
          <a:p>
            <a:r>
              <a:rPr lang="es-ES" dirty="0"/>
              <a:t>Debemos basarnos en su </a:t>
            </a:r>
            <a:r>
              <a:rPr lang="es-ES" b="1" dirty="0">
                <a:solidFill>
                  <a:srgbClr val="FF0000"/>
                </a:solidFill>
              </a:rPr>
              <a:t>teoría del conocimiento </a:t>
            </a:r>
          </a:p>
          <a:p>
            <a:r>
              <a:rPr lang="es-ES" dirty="0"/>
              <a:t>El caso más claro es el de la crítica a la noción de </a:t>
            </a:r>
            <a:r>
              <a:rPr lang="es-ES" i="1" dirty="0"/>
              <a:t>yo</a:t>
            </a:r>
            <a:r>
              <a:rPr lang="es-ES" dirty="0"/>
              <a:t> o mente (</a:t>
            </a:r>
            <a:r>
              <a:rPr lang="es-ES" i="1" dirty="0" err="1"/>
              <a:t>self</a:t>
            </a:r>
            <a:r>
              <a:rPr lang="es-ES" i="1" dirty="0"/>
              <a:t>, </a:t>
            </a:r>
            <a:r>
              <a:rPr lang="es-ES" i="1" dirty="0" err="1"/>
              <a:t>mind</a:t>
            </a:r>
            <a:r>
              <a:rPr lang="es-ES" dirty="0"/>
              <a:t>), de origen cartesiano y heredado por Locke</a:t>
            </a:r>
          </a:p>
          <a:p>
            <a:pPr marL="0" indent="0">
              <a:buNone/>
            </a:pPr>
            <a:endParaRPr lang="es-ES" dirty="0"/>
          </a:p>
          <a:p>
            <a:pPr marL="0" indent="0">
              <a:buNone/>
            </a:pPr>
            <a:r>
              <a:rPr lang="es-ES" b="1" dirty="0"/>
              <a:t>Ante la afirmación de que el </a:t>
            </a:r>
            <a:r>
              <a:rPr lang="es-ES" b="1" i="1" dirty="0"/>
              <a:t>yo</a:t>
            </a:r>
            <a:r>
              <a:rPr lang="es-ES" b="1" dirty="0"/>
              <a:t> es la idea con el mayor grado de evidencia concebible, y que la identidad personal es indispensable para entender todo lo demás     </a:t>
            </a:r>
            <a:r>
              <a:rPr lang="es-ES" dirty="0"/>
              <a:t>Hume responde </a:t>
            </a:r>
            <a:r>
              <a:rPr lang="es-ES" b="1" dirty="0">
                <a:solidFill>
                  <a:srgbClr val="00B050"/>
                </a:solidFill>
              </a:rPr>
              <a:t>que la mente no puede explicarse sino como “un haz de sensaciones” </a:t>
            </a:r>
            <a:r>
              <a:rPr lang="es-ES" dirty="0"/>
              <a:t>[</a:t>
            </a:r>
            <a:r>
              <a:rPr lang="es-ES" dirty="0">
                <a:hlinkClick r:id="rId2"/>
              </a:rPr>
              <a:t>Tratado</a:t>
            </a:r>
            <a:r>
              <a:rPr lang="es-ES" dirty="0"/>
              <a:t> 1.4.2,39], y que la conciencia de la propia identidad se explica sólo por el tránsito del pensamiento a través de distintas ideas interconectadas.</a:t>
            </a:r>
          </a:p>
          <a:p>
            <a:pPr marL="0" indent="0">
              <a:buNone/>
            </a:pPr>
            <a:r>
              <a:rPr lang="es-ES" dirty="0"/>
              <a:t>	</a:t>
            </a:r>
            <a:r>
              <a:rPr lang="es-ES" b="1" dirty="0">
                <a:solidFill>
                  <a:srgbClr val="00B050"/>
                </a:solidFill>
              </a:rPr>
              <a:t>La conciencia no puede ser una realidad sustancial</a:t>
            </a:r>
            <a:r>
              <a:rPr lang="es-ES" dirty="0"/>
              <a:t>, sino una especie de escenario que se activa cuando acoge alguna idea, y por lo tanto carece de fijeza propia y </a:t>
            </a:r>
            <a:r>
              <a:rPr lang="es-ES" b="1" dirty="0"/>
              <a:t>no es una realidad simple</a:t>
            </a:r>
            <a:r>
              <a:rPr lang="es-ES" dirty="0"/>
              <a:t>.</a:t>
            </a:r>
          </a:p>
        </p:txBody>
      </p:sp>
      <p:sp>
        <p:nvSpPr>
          <p:cNvPr id="4" name="Flecha abajo 3">
            <a:extLst>
              <a:ext uri="{FF2B5EF4-FFF2-40B4-BE49-F238E27FC236}">
                <a16:creationId xmlns:a16="http://schemas.microsoft.com/office/drawing/2014/main" id="{F29C065A-E32C-B249-89E1-DC27D11564D4}"/>
              </a:ext>
            </a:extLst>
          </p:cNvPr>
          <p:cNvSpPr/>
          <p:nvPr/>
        </p:nvSpPr>
        <p:spPr>
          <a:xfrm>
            <a:off x="5355771" y="2731325"/>
            <a:ext cx="740229" cy="3562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 name="Conector recto de flecha 5">
            <a:extLst>
              <a:ext uri="{FF2B5EF4-FFF2-40B4-BE49-F238E27FC236}">
                <a16:creationId xmlns:a16="http://schemas.microsoft.com/office/drawing/2014/main" id="{3F6E532D-0B3F-8F4F-8D10-3EFA0AB3F30F}"/>
              </a:ext>
            </a:extLst>
          </p:cNvPr>
          <p:cNvCxnSpPr/>
          <p:nvPr/>
        </p:nvCxnSpPr>
        <p:spPr>
          <a:xfrm>
            <a:off x="1710047" y="3883231"/>
            <a:ext cx="2850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a:extLst>
              <a:ext uri="{FF2B5EF4-FFF2-40B4-BE49-F238E27FC236}">
                <a16:creationId xmlns:a16="http://schemas.microsoft.com/office/drawing/2014/main" id="{0016F560-7ED4-674D-98EC-A1AE1A972B6A}"/>
              </a:ext>
            </a:extLst>
          </p:cNvPr>
          <p:cNvCxnSpPr/>
          <p:nvPr/>
        </p:nvCxnSpPr>
        <p:spPr>
          <a:xfrm>
            <a:off x="1258784" y="4655127"/>
            <a:ext cx="451263" cy="213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277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79C7CB-FE18-084B-B6A0-08B9EDDDEE2F}"/>
              </a:ext>
            </a:extLst>
          </p:cNvPr>
          <p:cNvSpPr>
            <a:spLocks noGrp="1"/>
          </p:cNvSpPr>
          <p:nvPr>
            <p:ph type="title"/>
          </p:nvPr>
        </p:nvSpPr>
        <p:spPr/>
        <p:txBody>
          <a:bodyPr/>
          <a:lstStyle/>
          <a:p>
            <a:r>
              <a:rPr lang="es-ES" dirty="0"/>
              <a:t>C) El problema del ser humano</a:t>
            </a:r>
          </a:p>
        </p:txBody>
      </p:sp>
      <p:sp>
        <p:nvSpPr>
          <p:cNvPr id="3" name="Marcador de contenido 2">
            <a:extLst>
              <a:ext uri="{FF2B5EF4-FFF2-40B4-BE49-F238E27FC236}">
                <a16:creationId xmlns:a16="http://schemas.microsoft.com/office/drawing/2014/main" id="{A48EB174-BBE8-9345-B982-AC357B0247EC}"/>
              </a:ext>
            </a:extLst>
          </p:cNvPr>
          <p:cNvSpPr>
            <a:spLocks noGrp="1"/>
          </p:cNvSpPr>
          <p:nvPr>
            <p:ph idx="1"/>
          </p:nvPr>
        </p:nvSpPr>
        <p:spPr/>
        <p:txBody>
          <a:bodyPr>
            <a:normAutofit lnSpcReduction="10000"/>
          </a:bodyPr>
          <a:lstStyle/>
          <a:p>
            <a:r>
              <a:rPr lang="es-ES" dirty="0"/>
              <a:t>Este ataque a una noción tan importante para Descartes y Locke, no es más que una </a:t>
            </a:r>
            <a:r>
              <a:rPr lang="es-ES" b="1" dirty="0">
                <a:solidFill>
                  <a:srgbClr val="FF0000"/>
                </a:solidFill>
              </a:rPr>
              <a:t>aplicación coherente de las bases empiristas    </a:t>
            </a:r>
            <a:r>
              <a:rPr lang="es-ES" b="1" dirty="0">
                <a:solidFill>
                  <a:srgbClr val="00B050"/>
                </a:solidFill>
              </a:rPr>
              <a:t>si el único punto de partida del conocimiento es la experiencia sensible, no tenemos otro recurso para explicar la identidad personal que la secuencia temporal</a:t>
            </a:r>
            <a:r>
              <a:rPr lang="es-ES" dirty="0"/>
              <a:t>, unificada por la memoria.</a:t>
            </a:r>
          </a:p>
          <a:p>
            <a:endParaRPr lang="es-ES" dirty="0"/>
          </a:p>
          <a:p>
            <a:r>
              <a:rPr lang="es-ES" dirty="0"/>
              <a:t>A pesar de todo,</a:t>
            </a:r>
            <a:r>
              <a:rPr lang="es-ES" b="1" dirty="0">
                <a:solidFill>
                  <a:srgbClr val="FF0000"/>
                </a:solidFill>
              </a:rPr>
              <a:t> Hume se refiere al </a:t>
            </a:r>
            <a:r>
              <a:rPr lang="es-ES" b="1" i="1" dirty="0">
                <a:solidFill>
                  <a:srgbClr val="FF0000"/>
                </a:solidFill>
              </a:rPr>
              <a:t>yo</a:t>
            </a:r>
            <a:r>
              <a:rPr lang="es-ES" dirty="0"/>
              <a:t>, y presupone la identidad personal en la inmensa mayoría de sus textos, y otro tanto ocurre con la existencia de las realidades </a:t>
            </a:r>
            <a:r>
              <a:rPr lang="es-ES" dirty="0" err="1"/>
              <a:t>extramentales</a:t>
            </a:r>
            <a:r>
              <a:rPr lang="es-ES" dirty="0"/>
              <a:t>.     Esto se nota especialmente en la apertura del Libro 2 del </a:t>
            </a:r>
            <a:r>
              <a:rPr lang="es-ES" i="1" dirty="0"/>
              <a:t>Tratado</a:t>
            </a:r>
            <a:r>
              <a:rPr lang="es-ES" dirty="0"/>
              <a:t>, “Sobre las pasiones”, porque sigue inmediatamente a su demoledora crítica. </a:t>
            </a:r>
          </a:p>
          <a:p>
            <a:pPr marL="0" indent="0">
              <a:buNone/>
            </a:pPr>
            <a:r>
              <a:rPr lang="es-ES" dirty="0"/>
              <a:t>	Efectivamente, </a:t>
            </a:r>
            <a:r>
              <a:rPr lang="es-ES" b="1" dirty="0">
                <a:solidFill>
                  <a:srgbClr val="00B050"/>
                </a:solidFill>
              </a:rPr>
              <a:t>para referirse a las pasiones, se requiere un sujeto que las sufra, y además objetos que las produzcan</a:t>
            </a:r>
            <a:r>
              <a:rPr lang="es-ES" dirty="0"/>
              <a:t>.</a:t>
            </a:r>
          </a:p>
        </p:txBody>
      </p:sp>
      <p:sp>
        <p:nvSpPr>
          <p:cNvPr id="5" name="Flecha derecha 4">
            <a:extLst>
              <a:ext uri="{FF2B5EF4-FFF2-40B4-BE49-F238E27FC236}">
                <a16:creationId xmlns:a16="http://schemas.microsoft.com/office/drawing/2014/main" id="{E8FCFAB1-8FC7-324E-B818-D99CFF22ED60}"/>
              </a:ext>
            </a:extLst>
          </p:cNvPr>
          <p:cNvSpPr/>
          <p:nvPr/>
        </p:nvSpPr>
        <p:spPr>
          <a:xfrm>
            <a:off x="7481455" y="2481943"/>
            <a:ext cx="190005" cy="1543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Flecha derecha 5">
            <a:extLst>
              <a:ext uri="{FF2B5EF4-FFF2-40B4-BE49-F238E27FC236}">
                <a16:creationId xmlns:a16="http://schemas.microsoft.com/office/drawing/2014/main" id="{F67912A5-EBBD-8545-942C-22AD0AF5649C}"/>
              </a:ext>
            </a:extLst>
          </p:cNvPr>
          <p:cNvSpPr/>
          <p:nvPr/>
        </p:nvSpPr>
        <p:spPr>
          <a:xfrm>
            <a:off x="4358244" y="4443392"/>
            <a:ext cx="249382" cy="1523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Conector recto de flecha 7">
            <a:extLst>
              <a:ext uri="{FF2B5EF4-FFF2-40B4-BE49-F238E27FC236}">
                <a16:creationId xmlns:a16="http://schemas.microsoft.com/office/drawing/2014/main" id="{74F7BCDA-EAF0-9A4C-BB5A-FC9238405852}"/>
              </a:ext>
            </a:extLst>
          </p:cNvPr>
          <p:cNvCxnSpPr/>
          <p:nvPr/>
        </p:nvCxnSpPr>
        <p:spPr>
          <a:xfrm>
            <a:off x="1674421" y="5213268"/>
            <a:ext cx="368135" cy="213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980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C4DF32-BD89-8749-83FF-DA1D7F392F14}"/>
              </a:ext>
            </a:extLst>
          </p:cNvPr>
          <p:cNvSpPr>
            <a:spLocks noGrp="1"/>
          </p:cNvSpPr>
          <p:nvPr>
            <p:ph type="title"/>
          </p:nvPr>
        </p:nvSpPr>
        <p:spPr/>
        <p:txBody>
          <a:bodyPr/>
          <a:lstStyle/>
          <a:p>
            <a:r>
              <a:rPr lang="es-ES" dirty="0"/>
              <a:t>c) El problema del ser humano</a:t>
            </a:r>
          </a:p>
        </p:txBody>
      </p:sp>
      <p:sp>
        <p:nvSpPr>
          <p:cNvPr id="3" name="Marcador de contenido 2">
            <a:extLst>
              <a:ext uri="{FF2B5EF4-FFF2-40B4-BE49-F238E27FC236}">
                <a16:creationId xmlns:a16="http://schemas.microsoft.com/office/drawing/2014/main" id="{20537FCF-38E5-F542-9693-74E593F2C303}"/>
              </a:ext>
            </a:extLst>
          </p:cNvPr>
          <p:cNvSpPr>
            <a:spLocks noGrp="1"/>
          </p:cNvSpPr>
          <p:nvPr>
            <p:ph idx="1"/>
          </p:nvPr>
        </p:nvSpPr>
        <p:spPr>
          <a:xfrm>
            <a:off x="1063752" y="1923803"/>
            <a:ext cx="10064496" cy="4548249"/>
          </a:xfrm>
        </p:spPr>
        <p:txBody>
          <a:bodyPr>
            <a:normAutofit/>
          </a:bodyPr>
          <a:lstStyle/>
          <a:p>
            <a:pPr marL="0" indent="0">
              <a:buNone/>
            </a:pPr>
            <a:r>
              <a:rPr lang="es-ES" dirty="0"/>
              <a:t>Posibles </a:t>
            </a:r>
            <a:r>
              <a:rPr lang="es-ES" b="1" dirty="0">
                <a:solidFill>
                  <a:srgbClr val="FF0000"/>
                </a:solidFill>
              </a:rPr>
              <a:t>interpretaciones</a:t>
            </a:r>
            <a:r>
              <a:rPr lang="es-ES" dirty="0"/>
              <a:t> de esto:</a:t>
            </a:r>
          </a:p>
          <a:p>
            <a:r>
              <a:rPr lang="es-ES" b="1" dirty="0">
                <a:solidFill>
                  <a:srgbClr val="00B050"/>
                </a:solidFill>
              </a:rPr>
              <a:t>Esto es una especie de reducción al absurdo*, de los presupuestos de ciertas filosofías, sobre todo de las de tipo racionalista     </a:t>
            </a:r>
            <a:r>
              <a:rPr lang="es-ES" dirty="0"/>
              <a:t>Siguiendo esta línea interpretativa, nos encontraríamos ante un autor </a:t>
            </a:r>
            <a:r>
              <a:rPr lang="es-ES" b="1" dirty="0"/>
              <a:t>que busca desenmascarar los sofismas del racionalismo, sin aceptar realmente tales consecuencias   </a:t>
            </a:r>
            <a:r>
              <a:rPr lang="es-ES" dirty="0"/>
              <a:t>De ahí el consejo de abandonar periódicamente la reflexión filosófica, para no perder contacto con la realidad.</a:t>
            </a:r>
          </a:p>
          <a:p>
            <a:r>
              <a:rPr lang="es-ES" b="1" dirty="0">
                <a:solidFill>
                  <a:srgbClr val="00B050"/>
                </a:solidFill>
              </a:rPr>
              <a:t>Todos esos pasajes críticos serían una especie de “escalera de Wittgenstein”, </a:t>
            </a:r>
            <a:r>
              <a:rPr lang="es-ES" dirty="0"/>
              <a:t>de la cual se puede prescindir (como del lenguaje), una vez que se haya alcanzado un nivel superior de conocimiento, indispensable como terapia antes de desarrollar una filosofía coherente</a:t>
            </a:r>
          </a:p>
          <a:p>
            <a:pPr marL="0" indent="0">
              <a:buNone/>
            </a:pPr>
            <a:endParaRPr lang="es-ES" dirty="0"/>
          </a:p>
          <a:p>
            <a:pPr marL="0" indent="0">
              <a:buNone/>
            </a:pPr>
            <a:r>
              <a:rPr lang="es-ES" sz="1600" b="1" dirty="0"/>
              <a:t>*La reducción al absurdo </a:t>
            </a:r>
            <a:r>
              <a:rPr lang="es-ES" sz="1600" dirty="0"/>
              <a:t>consiste en demostrar que una proposición es verdadera probando que si no lo fuera conduciría a una contradicción.</a:t>
            </a:r>
          </a:p>
        </p:txBody>
      </p:sp>
      <p:sp>
        <p:nvSpPr>
          <p:cNvPr id="4" name="Flecha derecha 3">
            <a:extLst>
              <a:ext uri="{FF2B5EF4-FFF2-40B4-BE49-F238E27FC236}">
                <a16:creationId xmlns:a16="http://schemas.microsoft.com/office/drawing/2014/main" id="{35508242-4512-5B48-A567-6117373704E4}"/>
              </a:ext>
            </a:extLst>
          </p:cNvPr>
          <p:cNvSpPr/>
          <p:nvPr/>
        </p:nvSpPr>
        <p:spPr>
          <a:xfrm>
            <a:off x="7291449" y="2731325"/>
            <a:ext cx="166255" cy="1781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 name="Conector recto de flecha 5">
            <a:extLst>
              <a:ext uri="{FF2B5EF4-FFF2-40B4-BE49-F238E27FC236}">
                <a16:creationId xmlns:a16="http://schemas.microsoft.com/office/drawing/2014/main" id="{50E4CF6A-5032-DE4E-81B3-03AECABFA813}"/>
              </a:ext>
            </a:extLst>
          </p:cNvPr>
          <p:cNvCxnSpPr/>
          <p:nvPr/>
        </p:nvCxnSpPr>
        <p:spPr>
          <a:xfrm>
            <a:off x="10105901" y="3325091"/>
            <a:ext cx="1781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3DBB6770-5D1D-364F-885B-C59070EB9FCC}"/>
              </a:ext>
            </a:extLst>
          </p:cNvPr>
          <p:cNvCxnSpPr/>
          <p:nvPr/>
        </p:nvCxnSpPr>
        <p:spPr>
          <a:xfrm>
            <a:off x="1175657" y="5676405"/>
            <a:ext cx="713707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424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F73BB-35A8-F54A-9C5F-F00C038A39E2}"/>
              </a:ext>
            </a:extLst>
          </p:cNvPr>
          <p:cNvSpPr>
            <a:spLocks noGrp="1"/>
          </p:cNvSpPr>
          <p:nvPr>
            <p:ph type="title"/>
          </p:nvPr>
        </p:nvSpPr>
        <p:spPr/>
        <p:txBody>
          <a:bodyPr/>
          <a:lstStyle/>
          <a:p>
            <a:r>
              <a:rPr lang="es-ES" dirty="0"/>
              <a:t>Ser humano/ética</a:t>
            </a:r>
          </a:p>
        </p:txBody>
      </p:sp>
      <p:sp>
        <p:nvSpPr>
          <p:cNvPr id="3" name="Marcador de contenido 2">
            <a:extLst>
              <a:ext uri="{FF2B5EF4-FFF2-40B4-BE49-F238E27FC236}">
                <a16:creationId xmlns:a16="http://schemas.microsoft.com/office/drawing/2014/main" id="{992646BD-BB9B-1746-AAE5-DF38DF08B04C}"/>
              </a:ext>
            </a:extLst>
          </p:cNvPr>
          <p:cNvSpPr>
            <a:spLocks noGrp="1"/>
          </p:cNvSpPr>
          <p:nvPr>
            <p:ph idx="1"/>
          </p:nvPr>
        </p:nvSpPr>
        <p:spPr/>
        <p:txBody>
          <a:bodyPr/>
          <a:lstStyle/>
          <a:p>
            <a:r>
              <a:rPr lang="es-ES" dirty="0"/>
              <a:t>Su marco antropológico nos presenta </a:t>
            </a:r>
            <a:r>
              <a:rPr lang="es-ES" b="1" dirty="0">
                <a:solidFill>
                  <a:srgbClr val="FF0000"/>
                </a:solidFill>
              </a:rPr>
              <a:t>seres no esencialmente egoístas ni tampoco desconsiderados hacia los intereses ajenos</a:t>
            </a:r>
            <a:r>
              <a:rPr lang="es-ES" dirty="0"/>
              <a:t>. </a:t>
            </a:r>
          </a:p>
          <a:p>
            <a:pPr marL="0" indent="0">
              <a:buNone/>
            </a:pPr>
            <a:r>
              <a:rPr lang="es-ES" dirty="0"/>
              <a:t>	Son seres </a:t>
            </a:r>
            <a:r>
              <a:rPr lang="es-ES" b="1" dirty="0">
                <a:solidFill>
                  <a:srgbClr val="00B050"/>
                </a:solidFill>
              </a:rPr>
              <a:t>sociables y complejos</a:t>
            </a:r>
            <a:r>
              <a:rPr lang="es-ES" dirty="0"/>
              <a:t>. El hombre, afirma Hume, ha de mantener la </a:t>
            </a:r>
            <a:r>
              <a:rPr lang="es-ES" b="1" dirty="0"/>
              <a:t>vida social por necesidad </a:t>
            </a:r>
            <a:r>
              <a:rPr lang="es-ES" dirty="0"/>
              <a:t>pero en la base de esa inclinación natural a la sociabilidad también está la moralidad como elemento sustancial e inseparable </a:t>
            </a:r>
          </a:p>
          <a:p>
            <a:pPr marL="0" indent="0">
              <a:buNone/>
            </a:pPr>
            <a:endParaRPr lang="es-ES" dirty="0"/>
          </a:p>
          <a:p>
            <a:r>
              <a:rPr lang="es-ES" dirty="0"/>
              <a:t>El </a:t>
            </a:r>
            <a:r>
              <a:rPr lang="es-ES" b="1" dirty="0">
                <a:solidFill>
                  <a:srgbClr val="00B050"/>
                </a:solidFill>
              </a:rPr>
              <a:t>afecto y la benevolencia son primarios en los hombres.   </a:t>
            </a:r>
            <a:r>
              <a:rPr lang="es-ES" dirty="0"/>
              <a:t> Los humanos tienen generosidad, limitada y condicionada, pero la tienen. </a:t>
            </a:r>
          </a:p>
          <a:p>
            <a:pPr marL="0" indent="0">
              <a:buNone/>
            </a:pPr>
            <a:r>
              <a:rPr lang="es-ES" dirty="0"/>
              <a:t>	Los individuos sienten simpatía por sus semejantes y conviven en una comunidad que lo es también de lazos y conexiones sentimentales. </a:t>
            </a:r>
          </a:p>
          <a:p>
            <a:pPr marL="0" indent="0">
              <a:buNone/>
            </a:pPr>
            <a:endParaRPr lang="es-ES" dirty="0"/>
          </a:p>
          <a:p>
            <a:endParaRPr lang="es-ES" dirty="0"/>
          </a:p>
        </p:txBody>
      </p:sp>
      <p:cxnSp>
        <p:nvCxnSpPr>
          <p:cNvPr id="5" name="Conector recto de flecha 4">
            <a:extLst>
              <a:ext uri="{FF2B5EF4-FFF2-40B4-BE49-F238E27FC236}">
                <a16:creationId xmlns:a16="http://schemas.microsoft.com/office/drawing/2014/main" id="{21A425F2-E00C-CD43-8193-18170AE0A6D3}"/>
              </a:ext>
            </a:extLst>
          </p:cNvPr>
          <p:cNvCxnSpPr/>
          <p:nvPr/>
        </p:nvCxnSpPr>
        <p:spPr>
          <a:xfrm>
            <a:off x="1496291" y="2719449"/>
            <a:ext cx="570015" cy="249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a:extLst>
              <a:ext uri="{FF2B5EF4-FFF2-40B4-BE49-F238E27FC236}">
                <a16:creationId xmlns:a16="http://schemas.microsoft.com/office/drawing/2014/main" id="{29D2C66D-3E7E-4645-9B39-D38BE0534736}"/>
              </a:ext>
            </a:extLst>
          </p:cNvPr>
          <p:cNvCxnSpPr/>
          <p:nvPr/>
        </p:nvCxnSpPr>
        <p:spPr>
          <a:xfrm>
            <a:off x="8467106" y="4381995"/>
            <a:ext cx="3443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EBD51F0D-2BF0-E644-996A-AA2156CBB783}"/>
              </a:ext>
            </a:extLst>
          </p:cNvPr>
          <p:cNvCxnSpPr/>
          <p:nvPr/>
        </p:nvCxnSpPr>
        <p:spPr>
          <a:xfrm>
            <a:off x="1615044" y="4764025"/>
            <a:ext cx="451262" cy="342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Flecha abajo 9">
            <a:extLst>
              <a:ext uri="{FF2B5EF4-FFF2-40B4-BE49-F238E27FC236}">
                <a16:creationId xmlns:a16="http://schemas.microsoft.com/office/drawing/2014/main" id="{F95E3395-BD22-434F-A224-577D8F4F4CD5}"/>
              </a:ext>
            </a:extLst>
          </p:cNvPr>
          <p:cNvSpPr/>
          <p:nvPr/>
        </p:nvSpPr>
        <p:spPr>
          <a:xfrm>
            <a:off x="5296395" y="3788229"/>
            <a:ext cx="617517" cy="4037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44311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5840" y="-138822"/>
            <a:ext cx="10798232" cy="1150205"/>
          </a:xfrm>
        </p:spPr>
        <p:txBody>
          <a:bodyPr/>
          <a:lstStyle/>
          <a:p>
            <a:pPr algn="ctr"/>
            <a:r>
              <a:rPr lang="es-ES" dirty="0"/>
              <a:t>D) El problema de la ética/moral (I)</a:t>
            </a:r>
          </a:p>
        </p:txBody>
      </p:sp>
      <p:sp>
        <p:nvSpPr>
          <p:cNvPr id="3" name="Marcador de contenido 2"/>
          <p:cNvSpPr>
            <a:spLocks noGrp="1"/>
          </p:cNvSpPr>
          <p:nvPr>
            <p:ph idx="1"/>
          </p:nvPr>
        </p:nvSpPr>
        <p:spPr>
          <a:xfrm>
            <a:off x="166255" y="872838"/>
            <a:ext cx="11637817" cy="5985162"/>
          </a:xfrm>
        </p:spPr>
        <p:txBody>
          <a:bodyPr>
            <a:normAutofit fontScale="92500" lnSpcReduction="20000"/>
          </a:bodyPr>
          <a:lstStyle/>
          <a:p>
            <a:pPr marL="457200" indent="-457200">
              <a:buNone/>
            </a:pPr>
            <a:r>
              <a:rPr lang="es-ES" b="1" dirty="0"/>
              <a:t>*</a:t>
            </a:r>
            <a:r>
              <a:rPr lang="es-ES" b="1" dirty="0">
                <a:solidFill>
                  <a:srgbClr val="00B050"/>
                </a:solidFill>
              </a:rPr>
              <a:t>Crítica de Hume </a:t>
            </a:r>
            <a:r>
              <a:rPr lang="es-ES" b="1" dirty="0"/>
              <a:t>a las éticas anteriores por extraer lo que “debe ser” –ética-, de “lo que es” – observación de la realidad-) (“Esto es así y, por tanto, debe seguir así”)</a:t>
            </a:r>
          </a:p>
          <a:p>
            <a:pPr marL="457200" indent="-457200">
              <a:buNone/>
            </a:pPr>
            <a:r>
              <a:rPr lang="es-ES" b="1" dirty="0">
                <a:solidFill>
                  <a:srgbClr val="FF0000"/>
                </a:solidFill>
              </a:rPr>
              <a:t>EMOTIVISMO MORAL  </a:t>
            </a:r>
          </a:p>
          <a:p>
            <a:pPr marL="457200" indent="-457200">
              <a:buNone/>
            </a:pPr>
            <a:r>
              <a:rPr lang="es-ES" b="1" dirty="0">
                <a:solidFill>
                  <a:srgbClr val="00B050"/>
                </a:solidFill>
              </a:rPr>
              <a:t>   el conocimiento moral no son ni relaciones de ideas ni cuestiones de hecho:</a:t>
            </a:r>
          </a:p>
          <a:p>
            <a:pPr marL="457200" indent="-457200">
              <a:buNone/>
            </a:pPr>
            <a:endParaRPr lang="es-ES" b="1" dirty="0">
              <a:solidFill>
                <a:srgbClr val="00B050"/>
              </a:solidFill>
            </a:endParaRPr>
          </a:p>
          <a:p>
            <a:pPr marL="457200" indent="-457200">
              <a:buNone/>
            </a:pPr>
            <a:r>
              <a:rPr lang="es-ES" b="1" dirty="0">
                <a:solidFill>
                  <a:srgbClr val="00B050"/>
                </a:solidFill>
              </a:rPr>
              <a:t>	</a:t>
            </a:r>
            <a:r>
              <a:rPr lang="es-ES" b="1" dirty="0"/>
              <a:t>- No son ni verdaderas, ni falsas   no se guían por la </a:t>
            </a:r>
            <a:r>
              <a:rPr lang="es-ES" dirty="0"/>
              <a:t>razón     por lo que no son relaciones de ideas. </a:t>
            </a:r>
          </a:p>
          <a:p>
            <a:pPr marL="457200" indent="-457200">
              <a:buNone/>
            </a:pPr>
            <a:r>
              <a:rPr lang="es-ES" b="1" dirty="0"/>
              <a:t>	- Ni por las impresiones    </a:t>
            </a:r>
            <a:r>
              <a:rPr lang="es-ES" dirty="0"/>
              <a:t>por lo que no son cuestiones de hechos </a:t>
            </a:r>
          </a:p>
          <a:p>
            <a:pPr marL="457200" indent="-457200">
              <a:buNone/>
            </a:pPr>
            <a:endParaRPr lang="es-ES" dirty="0"/>
          </a:p>
          <a:p>
            <a:pPr marL="457200" indent="-457200">
              <a:buNone/>
            </a:pPr>
            <a:r>
              <a:rPr lang="es-ES" b="1" dirty="0"/>
              <a:t>  vienen del </a:t>
            </a:r>
            <a:r>
              <a:rPr lang="es-ES" sz="2400" b="1" dirty="0">
                <a:solidFill>
                  <a:srgbClr val="00B050"/>
                </a:solidFill>
              </a:rPr>
              <a:t>sentimiento</a:t>
            </a:r>
            <a:r>
              <a:rPr lang="es-ES" dirty="0"/>
              <a:t>    encontramos un sentimiento de </a:t>
            </a:r>
            <a:r>
              <a:rPr lang="es-ES" b="1" dirty="0"/>
              <a:t>aprobación </a:t>
            </a:r>
            <a:r>
              <a:rPr lang="es-ES" dirty="0"/>
              <a:t>o de </a:t>
            </a:r>
            <a:r>
              <a:rPr lang="es-ES" b="1" dirty="0"/>
              <a:t>rechazo </a:t>
            </a:r>
            <a:r>
              <a:rPr lang="es-ES" dirty="0"/>
              <a:t>de una acción. </a:t>
            </a:r>
          </a:p>
          <a:p>
            <a:pPr marL="457200" indent="-457200">
              <a:buNone/>
            </a:pPr>
            <a:r>
              <a:rPr lang="es-ES" b="1" u="sng" dirty="0"/>
              <a:t>Factores que determinan la aprobación o el rechazo</a:t>
            </a:r>
            <a:r>
              <a:rPr lang="es-ES" b="1" dirty="0"/>
              <a:t>:</a:t>
            </a:r>
          </a:p>
          <a:p>
            <a:pPr marL="457200" indent="-457200">
              <a:buNone/>
            </a:pPr>
            <a:r>
              <a:rPr lang="es-ES" b="1" dirty="0"/>
              <a:t>	-  la </a:t>
            </a:r>
            <a:r>
              <a:rPr lang="es-ES" b="1" dirty="0">
                <a:solidFill>
                  <a:srgbClr val="00B050"/>
                </a:solidFill>
              </a:rPr>
              <a:t>utilidad</a:t>
            </a:r>
            <a:r>
              <a:rPr lang="es-ES" b="1" dirty="0"/>
              <a:t> (propia y para los demás) y</a:t>
            </a:r>
          </a:p>
          <a:p>
            <a:pPr marL="457200" indent="-457200">
              <a:buNone/>
            </a:pPr>
            <a:r>
              <a:rPr lang="es-ES" b="1" dirty="0"/>
              <a:t> 	- el </a:t>
            </a:r>
            <a:r>
              <a:rPr lang="es-ES" b="1" dirty="0">
                <a:solidFill>
                  <a:srgbClr val="00B050"/>
                </a:solidFill>
              </a:rPr>
              <a:t>placer</a:t>
            </a:r>
            <a:r>
              <a:rPr lang="es-ES" b="1" dirty="0"/>
              <a:t> (que regula las emociones)</a:t>
            </a:r>
          </a:p>
          <a:p>
            <a:pPr marL="457200" indent="-457200">
              <a:buNone/>
            </a:pPr>
            <a:endParaRPr lang="es-ES" b="1" dirty="0"/>
          </a:p>
          <a:p>
            <a:pPr marL="457200" indent="-457200" algn="ctr">
              <a:buNone/>
            </a:pPr>
            <a:r>
              <a:rPr lang="es-ES" b="1" dirty="0">
                <a:solidFill>
                  <a:srgbClr val="FFC000"/>
                </a:solidFill>
              </a:rPr>
              <a:t>Hume funda la moral en el sentimiento universal de los hombre de hacerse la vida agradable  </a:t>
            </a:r>
            <a:r>
              <a:rPr lang="es-ES" b="1" dirty="0">
                <a:solidFill>
                  <a:srgbClr val="00B050"/>
                </a:solidFill>
              </a:rPr>
              <a:t>Simpatía</a:t>
            </a:r>
            <a:r>
              <a:rPr lang="es-ES" b="1" dirty="0">
                <a:solidFill>
                  <a:srgbClr val="FFC000"/>
                </a:solidFill>
              </a:rPr>
              <a:t>   las personas nos reconocemos como personas y sentimos una especie de benevolencia hacia los demás   Así, participamos de las emociones de los demás   estas son las cualidades de la naturaleza humana, y todos los hombres se rigen por esquemas idénticos. </a:t>
            </a:r>
          </a:p>
        </p:txBody>
      </p:sp>
      <p:sp>
        <p:nvSpPr>
          <p:cNvPr id="4" name="Flecha abajo 3"/>
          <p:cNvSpPr/>
          <p:nvPr/>
        </p:nvSpPr>
        <p:spPr>
          <a:xfrm>
            <a:off x="5507181" y="2161588"/>
            <a:ext cx="360219" cy="2909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lecha abajo 4"/>
          <p:cNvSpPr/>
          <p:nvPr/>
        </p:nvSpPr>
        <p:spPr>
          <a:xfrm>
            <a:off x="5437908" y="3380510"/>
            <a:ext cx="429491" cy="3186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7" name="Conector recto de flecha 6"/>
          <p:cNvCxnSpPr/>
          <p:nvPr/>
        </p:nvCxnSpPr>
        <p:spPr>
          <a:xfrm>
            <a:off x="7412181" y="2632364"/>
            <a:ext cx="3325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3525982" y="3144844"/>
            <a:ext cx="263236"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3290455" y="3893129"/>
            <a:ext cx="2355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Flecha abajo 11"/>
          <p:cNvSpPr/>
          <p:nvPr/>
        </p:nvSpPr>
        <p:spPr>
          <a:xfrm>
            <a:off x="5250871" y="5084618"/>
            <a:ext cx="616528" cy="3879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4" name="Conector recto de flecha 13"/>
          <p:cNvCxnSpPr/>
          <p:nvPr/>
        </p:nvCxnSpPr>
        <p:spPr>
          <a:xfrm>
            <a:off x="2369127" y="5888182"/>
            <a:ext cx="152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690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9120" y="177892"/>
            <a:ext cx="10235461" cy="916617"/>
          </a:xfrm>
        </p:spPr>
        <p:txBody>
          <a:bodyPr/>
          <a:lstStyle/>
          <a:p>
            <a:r>
              <a:rPr lang="es-ES" dirty="0"/>
              <a:t>D) El problema de la ética/moral (I)</a:t>
            </a:r>
          </a:p>
        </p:txBody>
      </p:sp>
      <p:sp>
        <p:nvSpPr>
          <p:cNvPr id="3" name="Marcador de contenido 2"/>
          <p:cNvSpPr>
            <a:spLocks noGrp="1"/>
          </p:cNvSpPr>
          <p:nvPr>
            <p:ph idx="1"/>
          </p:nvPr>
        </p:nvSpPr>
        <p:spPr>
          <a:xfrm>
            <a:off x="762000" y="1454727"/>
            <a:ext cx="10612582" cy="5195455"/>
          </a:xfrm>
        </p:spPr>
        <p:txBody>
          <a:bodyPr>
            <a:normAutofit/>
          </a:bodyPr>
          <a:lstStyle/>
          <a:p>
            <a:pPr marL="457200" lvl="0" indent="-457200">
              <a:buClr>
                <a:srgbClr val="D34817">
                  <a:lumMod val="75000"/>
                </a:srgbClr>
              </a:buClr>
            </a:pPr>
            <a:r>
              <a:rPr lang="es-ES" sz="1900" dirty="0">
                <a:solidFill>
                  <a:prstClr val="black"/>
                </a:solidFill>
              </a:rPr>
              <a:t>Hume se pregunta acerca de los </a:t>
            </a:r>
            <a:r>
              <a:rPr lang="es-ES" sz="1900" b="1" dirty="0">
                <a:solidFill>
                  <a:srgbClr val="FF0000"/>
                </a:solidFill>
              </a:rPr>
              <a:t>criterios</a:t>
            </a:r>
            <a:r>
              <a:rPr lang="es-ES" sz="1900" dirty="0">
                <a:solidFill>
                  <a:prstClr val="black"/>
                </a:solidFill>
              </a:rPr>
              <a:t> que </a:t>
            </a:r>
            <a:r>
              <a:rPr lang="es-ES" sz="1900" b="1" dirty="0"/>
              <a:t>determinan</a:t>
            </a:r>
            <a:r>
              <a:rPr lang="es-ES" sz="1900" dirty="0">
                <a:solidFill>
                  <a:prstClr val="black"/>
                </a:solidFill>
              </a:rPr>
              <a:t> nuestra valoración de </a:t>
            </a:r>
            <a:r>
              <a:rPr lang="es-ES" sz="1900" b="1" dirty="0">
                <a:solidFill>
                  <a:srgbClr val="FF0000"/>
                </a:solidFill>
              </a:rPr>
              <a:t>lo que está bien y lo que está mal.      Utilidad y placer</a:t>
            </a:r>
          </a:p>
          <a:p>
            <a:pPr marL="0" lvl="0" indent="0">
              <a:buClr>
                <a:srgbClr val="D34817">
                  <a:lumMod val="75000"/>
                </a:srgbClr>
              </a:buClr>
              <a:buNone/>
            </a:pPr>
            <a:r>
              <a:rPr lang="es-ES" sz="1900" dirty="0">
                <a:solidFill>
                  <a:prstClr val="black"/>
                </a:solidFill>
              </a:rPr>
              <a:t>	Parte de la concepción de que tales criterios </a:t>
            </a:r>
            <a:r>
              <a:rPr lang="es-ES" sz="1900" b="1" dirty="0">
                <a:solidFill>
                  <a:srgbClr val="00B050"/>
                </a:solidFill>
              </a:rPr>
              <a:t>proceden del propio sujeto.</a:t>
            </a:r>
          </a:p>
          <a:p>
            <a:pPr marL="457200" indent="-457200"/>
            <a:endParaRPr lang="es-ES" dirty="0"/>
          </a:p>
          <a:p>
            <a:pPr marL="457200" indent="-457200"/>
            <a:r>
              <a:rPr lang="es-ES" dirty="0"/>
              <a:t>Lo bueno y lo malo, por tanto, será la consecuencia del </a:t>
            </a:r>
            <a:r>
              <a:rPr lang="es-ES" b="1" dirty="0">
                <a:solidFill>
                  <a:srgbClr val="00B050"/>
                </a:solidFill>
              </a:rPr>
              <a:t>sentimiento de aprobación o reprobación por el placer o displacer </a:t>
            </a:r>
            <a:r>
              <a:rPr lang="es-ES" dirty="0"/>
              <a:t>que nos causa la experiencia de un determinado hecho.</a:t>
            </a:r>
          </a:p>
          <a:p>
            <a:pPr marL="0" indent="0">
              <a:buNone/>
            </a:pPr>
            <a:r>
              <a:rPr lang="es-ES" b="1" dirty="0">
                <a:solidFill>
                  <a:srgbClr val="FF0000"/>
                </a:solidFill>
              </a:rPr>
              <a:t>	- Lo bueno </a:t>
            </a:r>
            <a:r>
              <a:rPr lang="es-ES" dirty="0"/>
              <a:t>sería lo que nos cause </a:t>
            </a:r>
            <a:r>
              <a:rPr lang="es-ES" dirty="0">
                <a:solidFill>
                  <a:srgbClr val="00B050"/>
                </a:solidFill>
              </a:rPr>
              <a:t>placer</a:t>
            </a:r>
            <a:r>
              <a:rPr lang="es-ES" dirty="0"/>
              <a:t>.</a:t>
            </a:r>
          </a:p>
          <a:p>
            <a:pPr marL="0" indent="0">
              <a:buNone/>
            </a:pPr>
            <a:r>
              <a:rPr lang="es-ES" dirty="0"/>
              <a:t>	- </a:t>
            </a:r>
            <a:r>
              <a:rPr lang="es-ES" dirty="0">
                <a:solidFill>
                  <a:srgbClr val="FF0000"/>
                </a:solidFill>
              </a:rPr>
              <a:t> </a:t>
            </a:r>
            <a:r>
              <a:rPr lang="es-ES" b="1" dirty="0">
                <a:solidFill>
                  <a:srgbClr val="FF0000"/>
                </a:solidFill>
              </a:rPr>
              <a:t>Lo malo</a:t>
            </a:r>
            <a:r>
              <a:rPr lang="es-ES" b="1" dirty="0">
                <a:solidFill>
                  <a:srgbClr val="0070C0"/>
                </a:solidFill>
              </a:rPr>
              <a:t> </a:t>
            </a:r>
            <a:r>
              <a:rPr lang="es-ES" dirty="0"/>
              <a:t>lo que nos cause </a:t>
            </a:r>
            <a:r>
              <a:rPr lang="es-ES" dirty="0">
                <a:solidFill>
                  <a:srgbClr val="00B050"/>
                </a:solidFill>
              </a:rPr>
              <a:t>dolor, disgusto, desaprobación.</a:t>
            </a:r>
          </a:p>
          <a:p>
            <a:pPr marL="0" indent="0" algn="ctr">
              <a:buNone/>
            </a:pPr>
            <a:r>
              <a:rPr lang="es-ES" dirty="0">
                <a:solidFill>
                  <a:srgbClr val="FFC000"/>
                </a:solidFill>
              </a:rPr>
              <a:t>Las </a:t>
            </a:r>
            <a:r>
              <a:rPr lang="es-ES" b="1" dirty="0">
                <a:solidFill>
                  <a:srgbClr val="FFC000"/>
                </a:solidFill>
              </a:rPr>
              <a:t>valoraciones morales </a:t>
            </a:r>
            <a:r>
              <a:rPr lang="es-ES" dirty="0">
                <a:solidFill>
                  <a:srgbClr val="FFC000"/>
                </a:solidFill>
              </a:rPr>
              <a:t>serán, por tanto, </a:t>
            </a:r>
            <a:r>
              <a:rPr lang="es-ES" b="1" dirty="0">
                <a:solidFill>
                  <a:srgbClr val="FFC000"/>
                </a:solidFill>
              </a:rPr>
              <a:t>consecuencia del gusto y del sentimiento</a:t>
            </a:r>
            <a:r>
              <a:rPr lang="es-ES" dirty="0">
                <a:solidFill>
                  <a:srgbClr val="FFC000"/>
                </a:solidFill>
              </a:rPr>
              <a:t>, y no de la razón. </a:t>
            </a:r>
          </a:p>
          <a:p>
            <a:pPr marL="457200" indent="-457200"/>
            <a:r>
              <a:rPr lang="es-ES" dirty="0"/>
              <a:t>Se funda en </a:t>
            </a:r>
            <a:r>
              <a:rPr lang="es-ES" b="1" dirty="0">
                <a:solidFill>
                  <a:srgbClr val="00B050"/>
                </a:solidFill>
              </a:rPr>
              <a:t>dos principios</a:t>
            </a:r>
            <a:r>
              <a:rPr lang="es-ES" dirty="0"/>
              <a:t>: </a:t>
            </a:r>
            <a:r>
              <a:rPr lang="es-ES" dirty="0">
                <a:solidFill>
                  <a:srgbClr val="FF0000"/>
                </a:solidFill>
              </a:rPr>
              <a:t>La </a:t>
            </a:r>
            <a:r>
              <a:rPr lang="es-ES" b="1" dirty="0">
                <a:solidFill>
                  <a:srgbClr val="FF0000"/>
                </a:solidFill>
              </a:rPr>
              <a:t>utilidad </a:t>
            </a:r>
            <a:r>
              <a:rPr lang="es-ES" b="1" dirty="0"/>
              <a:t>–expectativa de placer que podemos conseguir con una acción- </a:t>
            </a:r>
            <a:r>
              <a:rPr lang="es-ES" b="1" dirty="0">
                <a:solidFill>
                  <a:srgbClr val="FF0000"/>
                </a:solidFill>
              </a:rPr>
              <a:t>y la simpatía </a:t>
            </a:r>
            <a:r>
              <a:rPr lang="es-ES" dirty="0"/>
              <a:t>–</a:t>
            </a:r>
            <a:r>
              <a:rPr lang="es-ES" b="1" dirty="0"/>
              <a:t>inclinación de todos los seres humanos a participar de los sentimientos de los demás-. </a:t>
            </a:r>
            <a:r>
              <a:rPr lang="es-ES" dirty="0"/>
              <a:t>(Vs. Relativismo)</a:t>
            </a:r>
          </a:p>
          <a:p>
            <a:endParaRPr lang="es-ES" dirty="0"/>
          </a:p>
        </p:txBody>
      </p:sp>
      <p:cxnSp>
        <p:nvCxnSpPr>
          <p:cNvPr id="5" name="Conector recto de flecha 4"/>
          <p:cNvCxnSpPr/>
          <p:nvPr/>
        </p:nvCxnSpPr>
        <p:spPr>
          <a:xfrm>
            <a:off x="4516582" y="1898073"/>
            <a:ext cx="374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1440873" y="2078182"/>
            <a:ext cx="263236" cy="221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lecha abajo 7"/>
          <p:cNvSpPr/>
          <p:nvPr/>
        </p:nvSpPr>
        <p:spPr>
          <a:xfrm>
            <a:off x="5278582" y="2521527"/>
            <a:ext cx="554182" cy="3325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678963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8D6E2-4744-174A-A4B0-29928AA7FC04}"/>
              </a:ext>
            </a:extLst>
          </p:cNvPr>
          <p:cNvSpPr>
            <a:spLocks noGrp="1"/>
          </p:cNvSpPr>
          <p:nvPr>
            <p:ph type="title"/>
          </p:nvPr>
        </p:nvSpPr>
        <p:spPr>
          <a:xfrm>
            <a:off x="1069848" y="484632"/>
            <a:ext cx="10058400" cy="1261041"/>
          </a:xfrm>
        </p:spPr>
        <p:txBody>
          <a:bodyPr/>
          <a:lstStyle/>
          <a:p>
            <a:r>
              <a:rPr lang="es-ES" dirty="0"/>
              <a:t>D) El problema de la ética/moral (I)</a:t>
            </a:r>
          </a:p>
        </p:txBody>
      </p:sp>
      <p:sp>
        <p:nvSpPr>
          <p:cNvPr id="3" name="Marcador de contenido 2">
            <a:extLst>
              <a:ext uri="{FF2B5EF4-FFF2-40B4-BE49-F238E27FC236}">
                <a16:creationId xmlns:a16="http://schemas.microsoft.com/office/drawing/2014/main" id="{7F6DCCF3-2B69-9B4B-9F03-ECCE353B50DD}"/>
              </a:ext>
            </a:extLst>
          </p:cNvPr>
          <p:cNvSpPr>
            <a:spLocks noGrp="1"/>
          </p:cNvSpPr>
          <p:nvPr>
            <p:ph idx="1"/>
          </p:nvPr>
        </p:nvSpPr>
        <p:spPr>
          <a:xfrm>
            <a:off x="1069848" y="2121408"/>
            <a:ext cx="10058400" cy="4552524"/>
          </a:xfrm>
        </p:spPr>
        <p:txBody>
          <a:bodyPr>
            <a:normAutofit/>
          </a:bodyPr>
          <a:lstStyle/>
          <a:p>
            <a:r>
              <a:rPr lang="es-ES" b="1" dirty="0">
                <a:solidFill>
                  <a:srgbClr val="FF0000"/>
                </a:solidFill>
              </a:rPr>
              <a:t>SIMPATÍA </a:t>
            </a:r>
            <a:r>
              <a:rPr lang="es-ES" dirty="0"/>
              <a:t>(sufrir juntos)  los seres humanos son capaces de empatizar supone entender que cuentan con </a:t>
            </a:r>
            <a:r>
              <a:rPr lang="es-ES" b="1" dirty="0">
                <a:solidFill>
                  <a:srgbClr val="00B050"/>
                </a:solidFill>
              </a:rPr>
              <a:t>la capacidad de percibir y sentir cómo experimenta sus emociones otra persona</a:t>
            </a:r>
            <a:r>
              <a:rPr lang="es-ES" dirty="0"/>
              <a:t> y además, de </a:t>
            </a:r>
            <a:r>
              <a:rPr lang="es-ES" b="1" dirty="0">
                <a:solidFill>
                  <a:srgbClr val="00B050"/>
                </a:solidFill>
              </a:rPr>
              <a:t>sentirse involucrados</a:t>
            </a:r>
            <a:r>
              <a:rPr lang="es-ES" dirty="0"/>
              <a:t>.</a:t>
            </a:r>
          </a:p>
          <a:p>
            <a:r>
              <a:rPr lang="es-ES" dirty="0"/>
              <a:t> El hecho de vivir en primera persona lo que le sucede a otro abre la puerta a la </a:t>
            </a:r>
            <a:r>
              <a:rPr lang="es-ES" b="1" dirty="0"/>
              <a:t>preocupación </a:t>
            </a:r>
            <a:r>
              <a:rPr lang="es-ES" dirty="0"/>
              <a:t>y mueve al deseo de aliviar los sentimientos negativos que la otra está sufriendo o recibiendo. </a:t>
            </a:r>
          </a:p>
          <a:p>
            <a:pPr marL="0" indent="0">
              <a:buNone/>
            </a:pPr>
            <a:r>
              <a:rPr lang="es-ES" dirty="0"/>
              <a:t>	Nuestra tendencia a formar grupos sociales de distinto signo no puede entenderse únicamente en clave auto interesada o estratégica. </a:t>
            </a:r>
          </a:p>
          <a:p>
            <a:pPr marL="0" indent="0">
              <a:buNone/>
            </a:pPr>
            <a:endParaRPr lang="es-ES" dirty="0"/>
          </a:p>
          <a:p>
            <a:pPr marL="0" indent="0">
              <a:buNone/>
            </a:pPr>
            <a:r>
              <a:rPr lang="es-ES" dirty="0"/>
              <a:t>En sintonía con otros pensadores de la Ilustración escocesa como Adam Smith, Hume defendía </a:t>
            </a:r>
            <a:r>
              <a:rPr lang="es-ES" b="1" dirty="0">
                <a:solidFill>
                  <a:srgbClr val="00B050"/>
                </a:solidFill>
              </a:rPr>
              <a:t>la existencia de un sentido moral innato en el hombre</a:t>
            </a:r>
            <a:r>
              <a:rPr lang="es-ES" dirty="0"/>
              <a:t>. Las </a:t>
            </a:r>
            <a:r>
              <a:rPr lang="es-ES" b="1" dirty="0"/>
              <a:t>muestras de generosidad </a:t>
            </a:r>
            <a:r>
              <a:rPr lang="es-ES" dirty="0"/>
              <a:t>natural que observamos con frecuencia a nuestro alrededor son la muestra que los humanos no pueden ser entendidos como puramente egoístas. </a:t>
            </a:r>
          </a:p>
          <a:p>
            <a:pPr marL="0" indent="0">
              <a:buNone/>
            </a:pPr>
            <a:endParaRPr lang="es-ES" dirty="0"/>
          </a:p>
          <a:p>
            <a:endParaRPr lang="es-ES" dirty="0"/>
          </a:p>
        </p:txBody>
      </p:sp>
      <p:sp>
        <p:nvSpPr>
          <p:cNvPr id="4" name="Flecha abajo 3">
            <a:extLst>
              <a:ext uri="{FF2B5EF4-FFF2-40B4-BE49-F238E27FC236}">
                <a16:creationId xmlns:a16="http://schemas.microsoft.com/office/drawing/2014/main" id="{B450E89D-9AA9-8D48-8DCC-3DEB34F20245}"/>
              </a:ext>
            </a:extLst>
          </p:cNvPr>
          <p:cNvSpPr/>
          <p:nvPr/>
        </p:nvSpPr>
        <p:spPr>
          <a:xfrm>
            <a:off x="5735782" y="4904509"/>
            <a:ext cx="605641" cy="35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 name="Conector recto de flecha 5">
            <a:extLst>
              <a:ext uri="{FF2B5EF4-FFF2-40B4-BE49-F238E27FC236}">
                <a16:creationId xmlns:a16="http://schemas.microsoft.com/office/drawing/2014/main" id="{FE6153B4-0C2F-6240-88AE-F8BD09610F22}"/>
              </a:ext>
            </a:extLst>
          </p:cNvPr>
          <p:cNvCxnSpPr/>
          <p:nvPr/>
        </p:nvCxnSpPr>
        <p:spPr>
          <a:xfrm>
            <a:off x="1520042" y="4001984"/>
            <a:ext cx="451262" cy="2256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207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108620"/>
            <a:ext cx="10058400" cy="1609344"/>
          </a:xfrm>
        </p:spPr>
        <p:txBody>
          <a:bodyPr/>
          <a:lstStyle/>
          <a:p>
            <a:pPr algn="ctr"/>
            <a:r>
              <a:rPr lang="es-ES" dirty="0"/>
              <a:t>E) El problema de la POLÍTICA (i)</a:t>
            </a:r>
          </a:p>
        </p:txBody>
      </p:sp>
      <p:sp>
        <p:nvSpPr>
          <p:cNvPr id="3" name="Marcador de contenido 2"/>
          <p:cNvSpPr>
            <a:spLocks noGrp="1"/>
          </p:cNvSpPr>
          <p:nvPr>
            <p:ph idx="1"/>
          </p:nvPr>
        </p:nvSpPr>
        <p:spPr>
          <a:xfrm>
            <a:off x="1069848" y="1717964"/>
            <a:ext cx="10443278" cy="4821381"/>
          </a:xfrm>
        </p:spPr>
        <p:txBody>
          <a:bodyPr>
            <a:normAutofit/>
          </a:bodyPr>
          <a:lstStyle/>
          <a:p>
            <a:pPr marL="457200" indent="-457200">
              <a:buNone/>
            </a:pPr>
            <a:endParaRPr lang="es-ES" dirty="0"/>
          </a:p>
          <a:p>
            <a:pPr marL="457200" indent="-457200"/>
            <a:r>
              <a:rPr lang="es-ES" dirty="0"/>
              <a:t>En el campo de la política, al igual que en los demás, mantiene un </a:t>
            </a:r>
            <a:r>
              <a:rPr lang="es-ES" b="1" dirty="0">
                <a:solidFill>
                  <a:srgbClr val="FF0000"/>
                </a:solidFill>
              </a:rPr>
              <a:t>pragmatismo de carácter </a:t>
            </a:r>
            <a:r>
              <a:rPr lang="es-ES" b="1" u="sng" dirty="0">
                <a:solidFill>
                  <a:srgbClr val="FF0000"/>
                </a:solidFill>
              </a:rPr>
              <a:t>utilitarista</a:t>
            </a:r>
            <a:r>
              <a:rPr lang="es-ES" b="1" dirty="0">
                <a:solidFill>
                  <a:srgbClr val="FF0000"/>
                </a:solidFill>
              </a:rPr>
              <a:t> </a:t>
            </a:r>
            <a:r>
              <a:rPr lang="es-ES" b="1" dirty="0"/>
              <a:t>(Se guiará por lo que le resulte más útil a los ciudadanos).</a:t>
            </a:r>
          </a:p>
          <a:p>
            <a:pPr marL="457200" indent="-457200"/>
            <a:r>
              <a:rPr lang="es-ES" b="1" dirty="0">
                <a:solidFill>
                  <a:srgbClr val="FF0000"/>
                </a:solidFill>
              </a:rPr>
              <a:t>La finalidad de la sociedad </a:t>
            </a:r>
            <a:r>
              <a:rPr lang="es-ES" b="1" dirty="0"/>
              <a:t>será lograr la </a:t>
            </a:r>
            <a:r>
              <a:rPr lang="es-ES" b="1" dirty="0">
                <a:solidFill>
                  <a:srgbClr val="00B050"/>
                </a:solidFill>
              </a:rPr>
              <a:t>convivencia en paz con nuestros semejantes.</a:t>
            </a:r>
          </a:p>
          <a:p>
            <a:pPr marL="0" indent="0">
              <a:buNone/>
            </a:pPr>
            <a:endParaRPr lang="es-ES" b="1" dirty="0">
              <a:solidFill>
                <a:srgbClr val="00B050"/>
              </a:solidFill>
            </a:endParaRPr>
          </a:p>
          <a:p>
            <a:pPr marL="457200" indent="-457200"/>
            <a:r>
              <a:rPr lang="es-ES" dirty="0"/>
              <a:t>La </a:t>
            </a:r>
            <a:r>
              <a:rPr lang="es-ES" b="1" dirty="0">
                <a:solidFill>
                  <a:srgbClr val="FF0000"/>
                </a:solidFill>
              </a:rPr>
              <a:t>justicia </a:t>
            </a:r>
            <a:r>
              <a:rPr lang="es-ES" dirty="0"/>
              <a:t>será, por tanto, un </a:t>
            </a:r>
            <a:r>
              <a:rPr lang="es-ES" b="1" dirty="0">
                <a:solidFill>
                  <a:srgbClr val="FF0000"/>
                </a:solidFill>
              </a:rPr>
              <a:t>convenio entre los ciudadanos para establecer reglas </a:t>
            </a:r>
            <a:r>
              <a:rPr lang="es-ES" dirty="0"/>
              <a:t>que regulen el cumplimiento de las obligaciones, aunque estas reglas serán, para Hume, </a:t>
            </a:r>
            <a:r>
              <a:rPr lang="es-ES" b="1" dirty="0">
                <a:solidFill>
                  <a:srgbClr val="FF0000"/>
                </a:solidFill>
              </a:rPr>
              <a:t>artificiales </a:t>
            </a:r>
            <a:r>
              <a:rPr lang="es-ES" b="1" dirty="0"/>
              <a:t>(</a:t>
            </a:r>
            <a:r>
              <a:rPr lang="es-ES" dirty="0"/>
              <a:t>Derivadas de la </a:t>
            </a:r>
            <a:r>
              <a:rPr lang="es-ES" b="1" dirty="0">
                <a:solidFill>
                  <a:srgbClr val="00B050"/>
                </a:solidFill>
              </a:rPr>
              <a:t>naturaleza egoísta del ser humano </a:t>
            </a:r>
            <a:r>
              <a:rPr lang="es-ES" dirty="0"/>
              <a:t>que pretende la seguridad para sí mismo).</a:t>
            </a:r>
          </a:p>
          <a:p>
            <a:pPr marL="457200" indent="-457200"/>
            <a:endParaRPr lang="es-ES" dirty="0"/>
          </a:p>
          <a:p>
            <a:pPr marL="457200" indent="-457200">
              <a:buNone/>
            </a:pPr>
            <a:endParaRPr lang="es-ES" dirty="0"/>
          </a:p>
        </p:txBody>
      </p:sp>
      <p:sp>
        <p:nvSpPr>
          <p:cNvPr id="4" name="Flecha abajo 3">
            <a:extLst>
              <a:ext uri="{FF2B5EF4-FFF2-40B4-BE49-F238E27FC236}">
                <a16:creationId xmlns:a16="http://schemas.microsoft.com/office/drawing/2014/main" id="{43F9E506-F906-8D48-81AC-9900A6C48636}"/>
              </a:ext>
            </a:extLst>
          </p:cNvPr>
          <p:cNvSpPr/>
          <p:nvPr/>
        </p:nvSpPr>
        <p:spPr>
          <a:xfrm>
            <a:off x="5818909" y="3429000"/>
            <a:ext cx="700644" cy="5254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462669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27848B-3722-BF41-AC49-22FED6537B51}"/>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E362D464-6409-D046-9D54-2C29618B7AA2}"/>
              </a:ext>
            </a:extLst>
          </p:cNvPr>
          <p:cNvSpPr>
            <a:spLocks noGrp="1"/>
          </p:cNvSpPr>
          <p:nvPr>
            <p:ph idx="1"/>
          </p:nvPr>
        </p:nvSpPr>
        <p:spPr/>
        <p:txBody>
          <a:bodyPr>
            <a:normAutofit/>
          </a:bodyPr>
          <a:lstStyle/>
          <a:p>
            <a:pPr marL="0" indent="0">
              <a:buNone/>
            </a:pPr>
            <a:r>
              <a:rPr lang="es-ES" dirty="0"/>
              <a:t>Se debe evaluar la </a:t>
            </a:r>
            <a:r>
              <a:rPr lang="es-ES" b="1" dirty="0">
                <a:solidFill>
                  <a:srgbClr val="FF0000"/>
                </a:solidFill>
              </a:rPr>
              <a:t>corrección de las instituciones </a:t>
            </a:r>
            <a:r>
              <a:rPr lang="es-ES" dirty="0"/>
              <a:t>sociales basándose en una intuición de mayor peso     la </a:t>
            </a:r>
            <a:r>
              <a:rPr lang="es-ES" b="1" dirty="0">
                <a:solidFill>
                  <a:srgbClr val="00B050"/>
                </a:solidFill>
              </a:rPr>
              <a:t>legitimidad</a:t>
            </a:r>
            <a:r>
              <a:rPr lang="es-ES" dirty="0"/>
              <a:t> tiene que ver con la persecución del </a:t>
            </a:r>
            <a:r>
              <a:rPr lang="es-ES" b="1" dirty="0">
                <a:solidFill>
                  <a:srgbClr val="00B050"/>
                </a:solidFill>
              </a:rPr>
              <a:t>interés general</a:t>
            </a:r>
            <a:r>
              <a:rPr lang="es-ES" dirty="0"/>
              <a:t>, el bienestar social o el bien colectivo, como queramos denominarlo. </a:t>
            </a:r>
          </a:p>
          <a:p>
            <a:pPr marL="0" indent="0">
              <a:buNone/>
            </a:pPr>
            <a:endParaRPr lang="es-ES" dirty="0"/>
          </a:p>
          <a:p>
            <a:pPr marL="0" indent="0">
              <a:buNone/>
            </a:pPr>
            <a:r>
              <a:rPr lang="es-ES" dirty="0"/>
              <a:t>La idea del pacto al que todos se comprometen (Locke) no es tan fuerte como el </a:t>
            </a:r>
            <a:r>
              <a:rPr lang="es-ES" b="1" dirty="0">
                <a:solidFill>
                  <a:srgbClr val="00B050"/>
                </a:solidFill>
              </a:rPr>
              <a:t>ejercicio práctico </a:t>
            </a:r>
            <a:r>
              <a:rPr lang="es-ES" dirty="0"/>
              <a:t>de dicho gobierno en pos del bien común     </a:t>
            </a:r>
            <a:r>
              <a:rPr lang="es-ES" b="1" dirty="0"/>
              <a:t>Un gobierno es legítimo si contribuye más que cualquier otro al bien público.</a:t>
            </a:r>
          </a:p>
          <a:p>
            <a:pPr marL="0" indent="0">
              <a:buNone/>
            </a:pPr>
            <a:endParaRPr lang="es-ES" b="1" dirty="0"/>
          </a:p>
          <a:p>
            <a:pPr marL="0" indent="0">
              <a:buNone/>
            </a:pPr>
            <a:r>
              <a:rPr lang="es-ES" dirty="0"/>
              <a:t>Esta idea será la semilla de la que brotaría la </a:t>
            </a:r>
            <a:r>
              <a:rPr lang="es-ES" b="1" dirty="0">
                <a:solidFill>
                  <a:srgbClr val="FFC000"/>
                </a:solidFill>
              </a:rPr>
              <a:t>tradición utilitarista posterior</a:t>
            </a:r>
            <a:r>
              <a:rPr lang="es-ES" dirty="0"/>
              <a:t>, que se convertiría en una de las escuelas de pensamiento más robustas desde el siglo XVIII hasta </a:t>
            </a:r>
            <a:r>
              <a:rPr lang="es-ES"/>
              <a:t>la actualidad .   </a:t>
            </a:r>
            <a:r>
              <a:rPr lang="es-ES" b="1" dirty="0" err="1"/>
              <a:t>Betham</a:t>
            </a:r>
            <a:endParaRPr lang="es-ES" b="1" dirty="0"/>
          </a:p>
          <a:p>
            <a:pPr marL="0" indent="0">
              <a:buNone/>
            </a:pPr>
            <a:endParaRPr lang="es-ES" dirty="0"/>
          </a:p>
          <a:p>
            <a:endParaRPr lang="es-ES" dirty="0"/>
          </a:p>
        </p:txBody>
      </p:sp>
      <p:cxnSp>
        <p:nvCxnSpPr>
          <p:cNvPr id="5" name="Conector recto de flecha 4">
            <a:extLst>
              <a:ext uri="{FF2B5EF4-FFF2-40B4-BE49-F238E27FC236}">
                <a16:creationId xmlns:a16="http://schemas.microsoft.com/office/drawing/2014/main" id="{578FDA82-C9AC-B342-AB3E-388E8118CAD2}"/>
              </a:ext>
            </a:extLst>
          </p:cNvPr>
          <p:cNvCxnSpPr/>
          <p:nvPr/>
        </p:nvCxnSpPr>
        <p:spPr>
          <a:xfrm>
            <a:off x="4013860" y="2612571"/>
            <a:ext cx="2968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a:extLst>
              <a:ext uri="{FF2B5EF4-FFF2-40B4-BE49-F238E27FC236}">
                <a16:creationId xmlns:a16="http://schemas.microsoft.com/office/drawing/2014/main" id="{5C15AAFE-CB62-5847-983E-73FF00910366}"/>
              </a:ext>
            </a:extLst>
          </p:cNvPr>
          <p:cNvCxnSpPr/>
          <p:nvPr/>
        </p:nvCxnSpPr>
        <p:spPr>
          <a:xfrm>
            <a:off x="8336478" y="4251366"/>
            <a:ext cx="3206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lecha abajo 7">
            <a:extLst>
              <a:ext uri="{FF2B5EF4-FFF2-40B4-BE49-F238E27FC236}">
                <a16:creationId xmlns:a16="http://schemas.microsoft.com/office/drawing/2014/main" id="{0E8BBE3E-FEA5-384F-8BDF-D95A5A28DD18}"/>
              </a:ext>
            </a:extLst>
          </p:cNvPr>
          <p:cNvSpPr/>
          <p:nvPr/>
        </p:nvSpPr>
        <p:spPr>
          <a:xfrm>
            <a:off x="5474525" y="4714504"/>
            <a:ext cx="621475" cy="4156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0" name="Conector recto de flecha 9">
            <a:extLst>
              <a:ext uri="{FF2B5EF4-FFF2-40B4-BE49-F238E27FC236}">
                <a16:creationId xmlns:a16="http://schemas.microsoft.com/office/drawing/2014/main" id="{4913DF97-5FCD-3044-9F02-44C1471B83E7}"/>
              </a:ext>
            </a:extLst>
          </p:cNvPr>
          <p:cNvCxnSpPr/>
          <p:nvPr/>
        </p:nvCxnSpPr>
        <p:spPr>
          <a:xfrm>
            <a:off x="4013860" y="5925787"/>
            <a:ext cx="2968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018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VIDA</a:t>
            </a:r>
          </a:p>
        </p:txBody>
      </p:sp>
      <p:sp>
        <p:nvSpPr>
          <p:cNvPr id="3" name="Marcador de contenido 2"/>
          <p:cNvSpPr>
            <a:spLocks noGrp="1"/>
          </p:cNvSpPr>
          <p:nvPr>
            <p:ph idx="1"/>
          </p:nvPr>
        </p:nvSpPr>
        <p:spPr>
          <a:xfrm>
            <a:off x="1069848" y="1783080"/>
            <a:ext cx="10058400" cy="4389120"/>
          </a:xfrm>
        </p:spPr>
        <p:txBody>
          <a:bodyPr>
            <a:normAutofit fontScale="92500" lnSpcReduction="20000"/>
          </a:bodyPr>
          <a:lstStyle/>
          <a:p>
            <a:r>
              <a:rPr lang="es-ES" dirty="0"/>
              <a:t>Nace en el año </a:t>
            </a:r>
            <a:r>
              <a:rPr lang="es-ES" b="1" dirty="0">
                <a:solidFill>
                  <a:srgbClr val="FF0000"/>
                </a:solidFill>
              </a:rPr>
              <a:t>1632</a:t>
            </a:r>
            <a:r>
              <a:rPr lang="es-ES" dirty="0">
                <a:solidFill>
                  <a:srgbClr val="FF0000"/>
                </a:solidFill>
              </a:rPr>
              <a:t> </a:t>
            </a:r>
            <a:r>
              <a:rPr lang="es-ES" dirty="0"/>
              <a:t>en </a:t>
            </a:r>
            <a:r>
              <a:rPr lang="es-ES" b="1" dirty="0"/>
              <a:t>Inglaterra</a:t>
            </a:r>
            <a:r>
              <a:rPr lang="es-ES" dirty="0"/>
              <a:t>.</a:t>
            </a:r>
          </a:p>
          <a:p>
            <a:endParaRPr lang="es-ES" dirty="0"/>
          </a:p>
          <a:p>
            <a:r>
              <a:rPr lang="es-ES" dirty="0"/>
              <a:t>Estudió Medicina y estuvo interesado por la Física y la Química.</a:t>
            </a:r>
          </a:p>
          <a:p>
            <a:endParaRPr lang="es-ES" dirty="0"/>
          </a:p>
          <a:p>
            <a:r>
              <a:rPr lang="es-ES" dirty="0"/>
              <a:t>Ejerció la</a:t>
            </a:r>
            <a:r>
              <a:rPr lang="es-ES" b="1" dirty="0"/>
              <a:t> medicina </a:t>
            </a:r>
            <a:r>
              <a:rPr lang="es-ES" dirty="0"/>
              <a:t>y, posteriormente, ingresó en el </a:t>
            </a:r>
            <a:r>
              <a:rPr lang="es-ES" b="1" dirty="0"/>
              <a:t>servicio diplomático.</a:t>
            </a:r>
          </a:p>
          <a:p>
            <a:endParaRPr lang="es-ES" b="1" i="1" dirty="0"/>
          </a:p>
          <a:p>
            <a:r>
              <a:rPr lang="es-ES" sz="2100" b="1" dirty="0"/>
              <a:t>Huyó a Holanda </a:t>
            </a:r>
            <a:r>
              <a:rPr lang="es-ES" sz="2100" dirty="0"/>
              <a:t>por estar involucrado en las intrigas contra el monarca Jaime II.</a:t>
            </a:r>
          </a:p>
          <a:p>
            <a:endParaRPr lang="es-ES" sz="2100" dirty="0"/>
          </a:p>
          <a:p>
            <a:r>
              <a:rPr lang="es-ES" sz="2100" b="1" dirty="0"/>
              <a:t>Regresó tras la </a:t>
            </a:r>
            <a:r>
              <a:rPr lang="es-ES" sz="2100" b="1" dirty="0">
                <a:solidFill>
                  <a:srgbClr val="FF0000"/>
                </a:solidFill>
              </a:rPr>
              <a:t>Revolución de 1688 </a:t>
            </a:r>
            <a:r>
              <a:rPr lang="es-ES" sz="2100" dirty="0"/>
              <a:t>en la que se estableció </a:t>
            </a:r>
            <a:r>
              <a:rPr lang="es-ES" sz="2100" b="1" dirty="0">
                <a:solidFill>
                  <a:srgbClr val="00B050"/>
                </a:solidFill>
              </a:rPr>
              <a:t>un sistema monárquico constitucional limitado por el Parlamento.</a:t>
            </a:r>
          </a:p>
          <a:p>
            <a:endParaRPr lang="es-ES" dirty="0"/>
          </a:p>
          <a:p>
            <a:r>
              <a:rPr lang="es-ES" b="1" dirty="0"/>
              <a:t>Falleció en </a:t>
            </a:r>
            <a:r>
              <a:rPr lang="es-ES" b="1" dirty="0">
                <a:solidFill>
                  <a:srgbClr val="FF0000"/>
                </a:solidFill>
              </a:rPr>
              <a:t>1704</a:t>
            </a:r>
            <a:r>
              <a:rPr lang="es-ES" dirty="0"/>
              <a:t>, a los 72 años.</a:t>
            </a:r>
          </a:p>
        </p:txBody>
      </p:sp>
    </p:spTree>
    <p:extLst>
      <p:ext uri="{BB962C8B-B14F-4D97-AF65-F5344CB8AC3E}">
        <p14:creationId xmlns:p14="http://schemas.microsoft.com/office/powerpoint/2010/main" val="28255328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1848" y="2557272"/>
            <a:ext cx="10058400" cy="1609344"/>
          </a:xfrm>
        </p:spPr>
        <p:txBody>
          <a:bodyPr/>
          <a:lstStyle/>
          <a:p>
            <a:r>
              <a:rPr lang="es-ES" dirty="0"/>
              <a:t>ACTIVIDAD DE REPASO: </a:t>
            </a:r>
            <a:br>
              <a:rPr lang="es-ES" dirty="0"/>
            </a:br>
            <a:r>
              <a:rPr lang="es-ES" dirty="0"/>
              <a:t>TEXTOS Y AUTORES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TEXTO 1</a:t>
            </a:r>
          </a:p>
        </p:txBody>
      </p:sp>
      <p:sp>
        <p:nvSpPr>
          <p:cNvPr id="3" name="2 Marcador de contenido"/>
          <p:cNvSpPr>
            <a:spLocks noGrp="1"/>
          </p:cNvSpPr>
          <p:nvPr>
            <p:ph idx="1"/>
          </p:nvPr>
        </p:nvSpPr>
        <p:spPr/>
        <p:txBody>
          <a:bodyPr/>
          <a:lstStyle/>
          <a:p>
            <a:r>
              <a:rPr lang="es-ES" dirty="0"/>
              <a:t>“No basta, empero, con decir así que la virtud es un hábito, sino que es preciso decir cuál. Digamos, pues, que toda virtud perfecciona la buena disposición de aquello cuya virtud es, y produce adecuadamente su obra propia: como, por ejemplo, la virtud del ojo hace bueno al ojo y a su función: por la virtud del ojo vemos bien. Del mismo modo la virtud del caballo le hace ser buen caballo, apto para correr, para llevar al jinete y para esperar al enemigo. Si así es, pues, en todos los casos, la virtud del hombre será entonces aquel hábito por el cual el hombre se hace bueno y gracias al cual realizará bien la obra que le es propia. Cómo sea esto posible, lo hemos dicho ya, pero se tornará más claro aún, si consideramos cuál es la naturaleza de la virtud”</a:t>
            </a:r>
          </a:p>
          <a:p>
            <a:endParaRPr lang="es-E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TEXTO 2</a:t>
            </a:r>
          </a:p>
        </p:txBody>
      </p:sp>
      <p:sp>
        <p:nvSpPr>
          <p:cNvPr id="3" name="2 Marcador de contenido"/>
          <p:cNvSpPr>
            <a:spLocks noGrp="1"/>
          </p:cNvSpPr>
          <p:nvPr>
            <p:ph idx="1"/>
          </p:nvPr>
        </p:nvSpPr>
        <p:spPr/>
        <p:txBody>
          <a:bodyPr/>
          <a:lstStyle/>
          <a:p>
            <a:pPr>
              <a:buNone/>
            </a:pPr>
            <a:r>
              <a:rPr lang="es-ES" dirty="0"/>
              <a:t>“Pero cuando consideraba cualquier cosa muy sencilla y fácil, relativa a la aritmética y a la geometría, por ejemplo que dos y tres suman cinco, y otras cosas semejantes ¿no las concebía al menos lo bastante claramente como para asegurar que eran verdaderas? Ciertamente, si he juzgado después que se podía dudar de esas cosas no ha sido por otra razón más que porque me venía a la mente que quizá algún Dios podía haberme dado una naturaleza tal que me equivocase incluso en relación con las cosas que me parecen las más manifiestas.”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TEXTO 3</a:t>
            </a:r>
          </a:p>
        </p:txBody>
      </p:sp>
      <p:sp>
        <p:nvSpPr>
          <p:cNvPr id="3" name="2 Marcador de contenido"/>
          <p:cNvSpPr>
            <a:spLocks noGrp="1"/>
          </p:cNvSpPr>
          <p:nvPr>
            <p:ph idx="1"/>
          </p:nvPr>
        </p:nvSpPr>
        <p:spPr/>
        <p:txBody>
          <a:bodyPr/>
          <a:lstStyle/>
          <a:p>
            <a:pPr>
              <a:buNone/>
            </a:pPr>
            <a:r>
              <a:rPr lang="es-ES" dirty="0"/>
              <a:t>Si el libre albedrío nos ha sido dado para hacer el bien ¿cómo es posible que pueda inclinarse hacia el mal?</a:t>
            </a:r>
          </a:p>
          <a:p>
            <a:pPr>
              <a:buNone/>
            </a:pPr>
            <a:r>
              <a:rPr lang="es-ES" dirty="0"/>
              <a:t> </a:t>
            </a:r>
            <a:r>
              <a:rPr lang="es-ES" b="1" dirty="0" err="1"/>
              <a:t>Evodio</a:t>
            </a:r>
            <a:r>
              <a:rPr lang="es-ES" dirty="0"/>
              <a:t>. De acuerdo. Te concedo que la haya dado Dios. Pero, dime, ¿no te parece que habiendo sido dada para hacer el bien no hubiera debido poder inclinarse hacia el pecado? Hubiera debido ser como la justicia, que le fue dada al hombre para vivir bien: ¿le es posible a alguien servirse de su justicia para vivir mal? Del mismo modo, si la voluntad le hubiera sido dada al hombre para obrar bien, nadie podría pecar por la voluntad.</a:t>
            </a:r>
          </a:p>
          <a:p>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TEXTO 4</a:t>
            </a:r>
          </a:p>
        </p:txBody>
      </p:sp>
      <p:sp>
        <p:nvSpPr>
          <p:cNvPr id="3" name="2 Marcador de contenido"/>
          <p:cNvSpPr>
            <a:spLocks noGrp="1"/>
          </p:cNvSpPr>
          <p:nvPr>
            <p:ph idx="1"/>
          </p:nvPr>
        </p:nvSpPr>
        <p:spPr/>
        <p:txBody>
          <a:bodyPr/>
          <a:lstStyle/>
          <a:p>
            <a:r>
              <a:rPr lang="es-ES" dirty="0"/>
              <a:t>§ 2. </a:t>
            </a:r>
            <a:r>
              <a:rPr lang="es-ES" i="1" dirty="0"/>
              <a:t>Todas las ideas vienen de la sensación o de la reflexión</a:t>
            </a:r>
            <a:r>
              <a:rPr lang="es-ES" dirty="0"/>
              <a:t>. Supongamos entonces que la mente sea, como decimos, un papel en blanco, desprovisto de caracteres, sin ideas: ¿cómo llega a equiparse? ¿Cómo accede a ese almacén inmenso que pinta la imaginación de un ser humano (tan atareada siempre y tan sin límites) y que muestra una variedad casi inagotable? ¿Dónde consigue todos los materiales de la razón y el conocimiento? </a:t>
            </a:r>
          </a:p>
          <a:p>
            <a:r>
              <a:rPr lang="es-ES" dirty="0"/>
              <a:t>A esta pregunta contesto con una palabra, de la EXPERIENCIA. En ella se funda todo nuestro conocimiento, y de ella procede nuestro conocimiento en última instancia. Es nuestra observación, ya sea empleada en los objetos sensibles externos o bien en las operaciones internas percibidas y meditadas por nosotros, la que proporciona a nuestro entendimiento todos los materiales que empleamos al pensar. He aquí las dos fuentes del conocimiento, de donde brotan todas las ideas que tenemos, o que podemos llegar a tener, de manera natural.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TEXTO 5</a:t>
            </a:r>
          </a:p>
        </p:txBody>
      </p:sp>
      <p:sp>
        <p:nvSpPr>
          <p:cNvPr id="3" name="2 Marcador de contenido"/>
          <p:cNvSpPr>
            <a:spLocks noGrp="1"/>
          </p:cNvSpPr>
          <p:nvPr>
            <p:ph idx="1"/>
          </p:nvPr>
        </p:nvSpPr>
        <p:spPr/>
        <p:txBody>
          <a:bodyPr/>
          <a:lstStyle/>
          <a:p>
            <a:r>
              <a:rPr lang="es-ES" dirty="0"/>
              <a:t>— También me parece a mí, Cebes, que nada se puede objetar a estas verdades, y que no nos hemos engañado cuando las hemos admitido; porque es indudable, que hay un regreso a la vida; que los vivos nacen de los muertos; que las almas de los muertos existen; que las almas buenas libran bien, y que las almas malas libran mal.</a:t>
            </a:r>
          </a:p>
          <a:p>
            <a:r>
              <a:rPr lang="es-ES" dirty="0"/>
              <a:t>Cebes, interrumpiendo a Sócrates, le dijo: lo que dices es un resultado necesario de otro principio que te he oído muchas veces sentar como cierto, a saber: que nuestra ciencia no es más que una reminiscencia. Si este principio es verdadero, es de toda necesidad que hayamos aprendido en otro tiempo las cosas de que nos acordamos en este; y esto es imposible, si nuestra alma no existe antes de aparecer bajo esta forma humana. Esta es una nueva prueba de que nuestra alma es inmortal.</a:t>
            </a:r>
          </a:p>
          <a:p>
            <a:endParaRPr lang="es-E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TEXTO 6</a:t>
            </a:r>
          </a:p>
        </p:txBody>
      </p:sp>
      <p:sp>
        <p:nvSpPr>
          <p:cNvPr id="3" name="2 Marcador de contenido"/>
          <p:cNvSpPr>
            <a:spLocks noGrp="1"/>
          </p:cNvSpPr>
          <p:nvPr>
            <p:ph idx="1"/>
          </p:nvPr>
        </p:nvSpPr>
        <p:spPr/>
        <p:txBody>
          <a:bodyPr/>
          <a:lstStyle/>
          <a:p>
            <a:pPr>
              <a:buNone/>
            </a:pPr>
            <a:r>
              <a:rPr lang="es-ES" dirty="0"/>
              <a:t>“La quinta vía se toma del gobierno del mundo. Vemos, en efecto, que cosas que carecen de conocimiento, como los cuerpos naturales, obran por un fin, como se comprueba observando que siempre, o casi siempre, obran de la misma manera para conseguir lo que más les conviene; por donde se comprende que no van a su fin obrando al acaso, sino intencionadamente. Ahora bien, lo que carece de conocimiento no tiende a un fin si no lo dirige alguien que entienda y conozca, a la manera como el arquero dirige la flecha. Luego existe un ser inteligente que dirige todas las cosas naturales a su fin, ya éste llamamos Dios.”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TEXTO 7</a:t>
            </a:r>
          </a:p>
        </p:txBody>
      </p:sp>
      <p:sp>
        <p:nvSpPr>
          <p:cNvPr id="3" name="2 Marcador de contenido"/>
          <p:cNvSpPr>
            <a:spLocks noGrp="1"/>
          </p:cNvSpPr>
          <p:nvPr>
            <p:ph idx="1"/>
          </p:nvPr>
        </p:nvSpPr>
        <p:spPr/>
        <p:txBody>
          <a:bodyPr/>
          <a:lstStyle/>
          <a:p>
            <a:pPr>
              <a:buNone/>
            </a:pPr>
            <a:r>
              <a:rPr lang="es-ES" dirty="0"/>
              <a:t>“Por lo tanto, para conocer plenamente la idea de poder o conexión necesaria examinemos su impresión, y con objeto de hallar con mayor certeza su impresión, busquémosla en todas las fuentes de las que pueda derivarse.</a:t>
            </a:r>
          </a:p>
          <a:p>
            <a:pPr>
              <a:buNone/>
            </a:pPr>
            <a:r>
              <a:rPr lang="es-ES" dirty="0"/>
              <a:t>Cuando miramos en derredor a los objetos externos y consideramos la operación de las causas, ni en un solo caso somos capaces de descubrir poder o conexión necesaria alguna; cualidad alguna que vincule el efecto a la causa y convierta a una en la consecuencia infalible de la otra. Sólo encontramos que la una, efectivamente, sigue de hecho a la otra. El impulso de una bola de billar se acompaña del movimiento de la otra. Esto es todo lo que aparece ante los sentidos externos. La mente no percibe ningún sentimiento ni impresión interna de esta sucesión de objetos. Consecuentemente, no existe, en ningún caso particular de causa y efecto, ninguna cosa que pueda sugerir la idea de poder o conexión necesaria.”</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Obra </a:t>
            </a:r>
          </a:p>
        </p:txBody>
      </p:sp>
      <p:sp>
        <p:nvSpPr>
          <p:cNvPr id="3" name="Marcador de contenido 2"/>
          <p:cNvSpPr>
            <a:spLocks noGrp="1"/>
          </p:cNvSpPr>
          <p:nvPr>
            <p:ph idx="1"/>
          </p:nvPr>
        </p:nvSpPr>
        <p:spPr/>
        <p:txBody>
          <a:bodyPr>
            <a:normAutofit fontScale="92500" lnSpcReduction="20000"/>
          </a:bodyPr>
          <a:lstStyle/>
          <a:p>
            <a:pPr>
              <a:buNone/>
            </a:pPr>
            <a:r>
              <a:rPr lang="es-ES" sz="2400" dirty="0"/>
              <a:t>Sus obras más destacadas son:</a:t>
            </a:r>
          </a:p>
          <a:p>
            <a:pPr>
              <a:buNone/>
            </a:pPr>
            <a:endParaRPr lang="es-ES" sz="2400" b="1" i="1" dirty="0">
              <a:solidFill>
                <a:srgbClr val="FF0000"/>
              </a:solidFill>
            </a:endParaRPr>
          </a:p>
          <a:p>
            <a:r>
              <a:rPr lang="es-ES" sz="2400" b="1" i="1" dirty="0">
                <a:solidFill>
                  <a:srgbClr val="FF0000"/>
                </a:solidFill>
              </a:rPr>
              <a:t>1666 (</a:t>
            </a:r>
            <a:r>
              <a:rPr lang="es-ES" sz="2400" i="1" dirty="0"/>
              <a:t>Publicada en </a:t>
            </a:r>
            <a:r>
              <a:rPr lang="es-ES" sz="2400" b="1" i="1" dirty="0">
                <a:solidFill>
                  <a:srgbClr val="FF0000"/>
                </a:solidFill>
              </a:rPr>
              <a:t>1690):  </a:t>
            </a:r>
            <a:r>
              <a:rPr lang="es-ES" sz="2400" b="1" i="1" dirty="0">
                <a:solidFill>
                  <a:srgbClr val="00B050"/>
                </a:solidFill>
              </a:rPr>
              <a:t>Ensayo sobre el entendimiento humano.</a:t>
            </a:r>
          </a:p>
          <a:p>
            <a:endParaRPr lang="es-ES" sz="2400" b="1" i="1" dirty="0"/>
          </a:p>
          <a:p>
            <a:r>
              <a:rPr lang="es-ES" sz="2400" b="1" i="1" dirty="0">
                <a:solidFill>
                  <a:srgbClr val="FF0000"/>
                </a:solidFill>
              </a:rPr>
              <a:t>1689:  </a:t>
            </a:r>
            <a:r>
              <a:rPr lang="es-ES" sz="2400" b="1" i="1" dirty="0"/>
              <a:t>Tratado sobre el gobierno civil.</a:t>
            </a:r>
          </a:p>
          <a:p>
            <a:endParaRPr lang="es-ES" sz="2400" b="1" i="1" dirty="0">
              <a:solidFill>
                <a:srgbClr val="FF0000"/>
              </a:solidFill>
            </a:endParaRPr>
          </a:p>
          <a:p>
            <a:r>
              <a:rPr lang="es-ES" sz="2400" b="1" i="1" dirty="0">
                <a:solidFill>
                  <a:srgbClr val="FF0000"/>
                </a:solidFill>
              </a:rPr>
              <a:t> 1689: </a:t>
            </a:r>
            <a:r>
              <a:rPr lang="es-ES" sz="2400" b="1" i="1" dirty="0"/>
              <a:t>Carta sobre la tolerancia.</a:t>
            </a:r>
          </a:p>
          <a:p>
            <a:endParaRPr lang="es-ES" sz="2400" b="1" i="1" dirty="0">
              <a:solidFill>
                <a:srgbClr val="FF0000"/>
              </a:solidFill>
            </a:endParaRPr>
          </a:p>
          <a:p>
            <a:r>
              <a:rPr lang="es-ES" sz="2400" b="1" i="1" dirty="0">
                <a:solidFill>
                  <a:srgbClr val="FF0000"/>
                </a:solidFill>
              </a:rPr>
              <a:t>1693:  </a:t>
            </a:r>
            <a:r>
              <a:rPr lang="es-ES" sz="2400" b="1" i="1" dirty="0"/>
              <a:t>Algunos pensamientos sobre educación.</a:t>
            </a:r>
          </a:p>
          <a:p>
            <a:pPr>
              <a:buNone/>
            </a:pPr>
            <a:r>
              <a:rPr lang="es-ES" sz="2400" b="1" i="1" dirty="0">
                <a:solidFill>
                  <a:srgbClr val="FF0000"/>
                </a:solidFill>
              </a:rPr>
              <a:t>		</a:t>
            </a:r>
          </a:p>
          <a:p>
            <a:endParaRPr lang="es-ES" sz="2400" b="1" i="1" dirty="0">
              <a:solidFill>
                <a:srgbClr val="FF0000"/>
              </a:solidFill>
            </a:endParaRPr>
          </a:p>
        </p:txBody>
      </p:sp>
    </p:spTree>
    <p:extLst>
      <p:ext uri="{BB962C8B-B14F-4D97-AF65-F5344CB8AC3E}">
        <p14:creationId xmlns:p14="http://schemas.microsoft.com/office/powerpoint/2010/main" val="633120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A) El problema del conocimiento (I)</a:t>
            </a:r>
          </a:p>
        </p:txBody>
      </p:sp>
      <p:sp>
        <p:nvSpPr>
          <p:cNvPr id="3" name="Marcador de contenido 2"/>
          <p:cNvSpPr>
            <a:spLocks noGrp="1"/>
          </p:cNvSpPr>
          <p:nvPr>
            <p:ph idx="1"/>
          </p:nvPr>
        </p:nvSpPr>
        <p:spPr>
          <a:xfrm>
            <a:off x="1069848" y="1911927"/>
            <a:ext cx="10058400" cy="4627418"/>
          </a:xfrm>
        </p:spPr>
        <p:txBody>
          <a:bodyPr>
            <a:normAutofit/>
          </a:bodyPr>
          <a:lstStyle/>
          <a:p>
            <a:pPr lvl="1"/>
            <a:endParaRPr lang="es-ES" sz="2000" dirty="0"/>
          </a:p>
          <a:p>
            <a:pPr lvl="1"/>
            <a:r>
              <a:rPr lang="es-ES" sz="2000" dirty="0"/>
              <a:t>En el </a:t>
            </a:r>
            <a:r>
              <a:rPr lang="es-ES" sz="2000" b="1" i="1" dirty="0">
                <a:solidFill>
                  <a:srgbClr val="00B050"/>
                </a:solidFill>
              </a:rPr>
              <a:t>Ensayo sobre el entendimiento humano </a:t>
            </a:r>
            <a:r>
              <a:rPr lang="es-ES" sz="2000" dirty="0"/>
              <a:t>Locke estudia el </a:t>
            </a:r>
            <a:r>
              <a:rPr lang="es-ES" sz="2000" b="1" dirty="0"/>
              <a:t>alcance y los límites del conocimiento </a:t>
            </a:r>
            <a:r>
              <a:rPr lang="es-ES" sz="2000" dirty="0"/>
              <a:t>del ser humano.</a:t>
            </a:r>
          </a:p>
          <a:p>
            <a:pPr lvl="1"/>
            <a:endParaRPr lang="es-ES" sz="2000" dirty="0"/>
          </a:p>
          <a:p>
            <a:pPr lvl="1"/>
            <a:r>
              <a:rPr lang="es-ES" sz="2000" b="1" dirty="0"/>
              <a:t>“</a:t>
            </a:r>
            <a:r>
              <a:rPr lang="es-ES" sz="2000" b="1" dirty="0">
                <a:solidFill>
                  <a:srgbClr val="00B050"/>
                </a:solidFill>
              </a:rPr>
              <a:t>Nada hay en el entendimiento humano que no haya sido recibido por los sentidos </a:t>
            </a:r>
            <a:r>
              <a:rPr lang="es-ES" sz="2000" b="1" dirty="0"/>
              <a:t>“ (</a:t>
            </a:r>
            <a:r>
              <a:rPr lang="es-ES" sz="2000" b="1" dirty="0">
                <a:solidFill>
                  <a:srgbClr val="FF0000"/>
                </a:solidFill>
              </a:rPr>
              <a:t>Empirismo</a:t>
            </a:r>
            <a:r>
              <a:rPr lang="es-ES" sz="2000" dirty="0"/>
              <a:t>).</a:t>
            </a:r>
          </a:p>
          <a:p>
            <a:pPr lvl="1"/>
            <a:endParaRPr lang="es-ES" sz="2000" dirty="0"/>
          </a:p>
          <a:p>
            <a:pPr lvl="1"/>
            <a:r>
              <a:rPr lang="es-ES" sz="2000" dirty="0"/>
              <a:t>Por tanto, </a:t>
            </a:r>
            <a:r>
              <a:rPr lang="es-ES" sz="2000" b="1" dirty="0">
                <a:solidFill>
                  <a:srgbClr val="00B050"/>
                </a:solidFill>
              </a:rPr>
              <a:t>no disponemos de ideas innatas</a:t>
            </a:r>
            <a:r>
              <a:rPr lang="es-ES" sz="2000" dirty="0">
                <a:solidFill>
                  <a:srgbClr val="00B050"/>
                </a:solidFill>
              </a:rPr>
              <a:t>, </a:t>
            </a:r>
            <a:r>
              <a:rPr lang="es-ES" sz="2000" dirty="0"/>
              <a:t>como pensaba Descartes.</a:t>
            </a:r>
          </a:p>
          <a:p>
            <a:pPr lvl="1"/>
            <a:endParaRPr lang="es-ES" sz="2000" dirty="0"/>
          </a:p>
          <a:p>
            <a:pPr lvl="1"/>
            <a:r>
              <a:rPr lang="es-ES" sz="2000" dirty="0"/>
              <a:t>La </a:t>
            </a:r>
            <a:r>
              <a:rPr lang="es-ES" sz="2000" b="1" dirty="0"/>
              <a:t>mente</a:t>
            </a:r>
            <a:r>
              <a:rPr lang="es-ES" sz="2000" dirty="0"/>
              <a:t> es como “una </a:t>
            </a:r>
            <a:r>
              <a:rPr lang="es-ES" sz="2000" b="1" dirty="0">
                <a:solidFill>
                  <a:srgbClr val="00B050"/>
                </a:solidFill>
              </a:rPr>
              <a:t>hoja de papel en blanco</a:t>
            </a:r>
            <a:r>
              <a:rPr lang="es-ES" sz="2000" dirty="0"/>
              <a:t>”, que </a:t>
            </a:r>
            <a:r>
              <a:rPr lang="es-ES" sz="2000" b="1" dirty="0"/>
              <a:t>se va llenando de ideas </a:t>
            </a:r>
            <a:r>
              <a:rPr lang="es-ES" sz="2000" dirty="0"/>
              <a:t>gracias a la </a:t>
            </a:r>
            <a:r>
              <a:rPr lang="es-ES" sz="2000" b="1" dirty="0"/>
              <a:t>experiencia sensible</a:t>
            </a:r>
            <a:r>
              <a:rPr lang="es-ES" sz="2000" dirty="0"/>
              <a:t>.</a:t>
            </a:r>
          </a:p>
          <a:p>
            <a:pPr lvl="1"/>
            <a:endParaRPr lang="es-ES" sz="2000" dirty="0"/>
          </a:p>
          <a:p>
            <a:pPr lvl="1"/>
            <a:endParaRPr lang="es-ES" sz="2000" dirty="0"/>
          </a:p>
        </p:txBody>
      </p:sp>
    </p:spTree>
    <p:extLst>
      <p:ext uri="{BB962C8B-B14F-4D97-AF65-F5344CB8AC3E}">
        <p14:creationId xmlns:p14="http://schemas.microsoft.com/office/powerpoint/2010/main" val="346266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0"/>
            <a:ext cx="10058400" cy="1609344"/>
          </a:xfrm>
        </p:spPr>
        <p:txBody>
          <a:bodyPr/>
          <a:lstStyle/>
          <a:p>
            <a:pPr algn="ctr"/>
            <a:r>
              <a:rPr lang="es-ES" dirty="0"/>
              <a:t>A) El problema del conocimiento (II)</a:t>
            </a:r>
          </a:p>
        </p:txBody>
      </p:sp>
      <p:sp>
        <p:nvSpPr>
          <p:cNvPr id="3" name="Marcador de contenido 2"/>
          <p:cNvSpPr>
            <a:spLocks noGrp="1"/>
          </p:cNvSpPr>
          <p:nvPr>
            <p:ph idx="1"/>
          </p:nvPr>
        </p:nvSpPr>
        <p:spPr>
          <a:xfrm>
            <a:off x="1069848" y="1467853"/>
            <a:ext cx="10058400" cy="5071492"/>
          </a:xfrm>
        </p:spPr>
        <p:txBody>
          <a:bodyPr>
            <a:normAutofit/>
          </a:bodyPr>
          <a:lstStyle/>
          <a:p>
            <a:pPr lvl="1"/>
            <a:endParaRPr lang="es-ES" sz="2000" dirty="0"/>
          </a:p>
          <a:p>
            <a:pPr lvl="1"/>
            <a:r>
              <a:rPr lang="es-ES" sz="2000" b="1" dirty="0">
                <a:solidFill>
                  <a:srgbClr val="FF0000"/>
                </a:solidFill>
              </a:rPr>
              <a:t>Idea = “Contenido mental “</a:t>
            </a:r>
            <a:r>
              <a:rPr lang="es-ES" sz="2000" dirty="0"/>
              <a:t>(Nada que ver con las ideas de Platón).</a:t>
            </a:r>
          </a:p>
          <a:p>
            <a:pPr lvl="1"/>
            <a:endParaRPr lang="es-ES" sz="2000" dirty="0"/>
          </a:p>
          <a:p>
            <a:pPr lvl="1"/>
            <a:r>
              <a:rPr lang="es-ES" sz="2000" dirty="0"/>
              <a:t>El </a:t>
            </a:r>
            <a:r>
              <a:rPr lang="es-ES" sz="2000" b="1" dirty="0"/>
              <a:t>origen</a:t>
            </a:r>
            <a:r>
              <a:rPr lang="es-ES" sz="2000" dirty="0"/>
              <a:t> de las </a:t>
            </a:r>
            <a:r>
              <a:rPr lang="es-ES" sz="2000" b="1" dirty="0"/>
              <a:t>ideas</a:t>
            </a:r>
            <a:r>
              <a:rPr lang="es-ES" sz="2000" dirty="0"/>
              <a:t> en la </a:t>
            </a:r>
            <a:r>
              <a:rPr lang="es-ES" sz="2000" b="1" dirty="0">
                <a:solidFill>
                  <a:srgbClr val="00B050"/>
                </a:solidFill>
              </a:rPr>
              <a:t>experiencia</a:t>
            </a:r>
            <a:r>
              <a:rPr lang="es-ES" sz="2000" dirty="0"/>
              <a:t>, ya sea </a:t>
            </a:r>
            <a:r>
              <a:rPr lang="es-ES" sz="2000" b="1" dirty="0">
                <a:solidFill>
                  <a:srgbClr val="00B050"/>
                </a:solidFill>
              </a:rPr>
              <a:t>externa</a:t>
            </a:r>
            <a:r>
              <a:rPr lang="es-ES" sz="2000" b="1" dirty="0"/>
              <a:t> (ideas de sensación)</a:t>
            </a:r>
            <a:r>
              <a:rPr lang="es-ES" sz="2000" dirty="0"/>
              <a:t> o </a:t>
            </a:r>
            <a:r>
              <a:rPr lang="es-ES" sz="2000" b="1" dirty="0">
                <a:solidFill>
                  <a:srgbClr val="00B050"/>
                </a:solidFill>
              </a:rPr>
              <a:t>interna</a:t>
            </a:r>
            <a:r>
              <a:rPr lang="es-ES" sz="2000" dirty="0"/>
              <a:t> </a:t>
            </a:r>
            <a:r>
              <a:rPr lang="es-ES" sz="2000" b="1" dirty="0"/>
              <a:t>(ideas de reflexión).</a:t>
            </a:r>
          </a:p>
          <a:p>
            <a:pPr lvl="1"/>
            <a:r>
              <a:rPr lang="es-ES" sz="2000" dirty="0"/>
              <a:t>Las</a:t>
            </a:r>
            <a:r>
              <a:rPr lang="es-ES" sz="2000" b="1" dirty="0"/>
              <a:t> </a:t>
            </a:r>
            <a:r>
              <a:rPr lang="es-ES" sz="2000" b="1" dirty="0">
                <a:solidFill>
                  <a:srgbClr val="FF0000"/>
                </a:solidFill>
              </a:rPr>
              <a:t>ideas</a:t>
            </a:r>
            <a:r>
              <a:rPr lang="es-ES" sz="2000" b="1" dirty="0"/>
              <a:t>, </a:t>
            </a:r>
            <a:r>
              <a:rPr lang="es-ES" sz="2000" dirty="0"/>
              <a:t>a su vez, son de dos tipos</a:t>
            </a:r>
            <a:r>
              <a:rPr lang="es-ES" sz="2000" b="1" dirty="0"/>
              <a:t>: </a:t>
            </a:r>
          </a:p>
          <a:p>
            <a:pPr lvl="2"/>
            <a:r>
              <a:rPr lang="es-ES" sz="1800" b="1" dirty="0">
                <a:solidFill>
                  <a:srgbClr val="FF0000"/>
                </a:solidFill>
              </a:rPr>
              <a:t>Ideas simples</a:t>
            </a:r>
            <a:r>
              <a:rPr lang="es-ES" sz="1800" dirty="0">
                <a:solidFill>
                  <a:srgbClr val="FF0000"/>
                </a:solidFill>
              </a:rPr>
              <a:t> </a:t>
            </a:r>
            <a:r>
              <a:rPr lang="es-ES" sz="1800" dirty="0"/>
              <a:t>(originadas en nuestra mente, </a:t>
            </a:r>
            <a:r>
              <a:rPr lang="es-ES" sz="1800" b="1" dirty="0"/>
              <a:t>derivadas de </a:t>
            </a:r>
            <a:r>
              <a:rPr lang="es-ES" sz="1800" b="1" dirty="0">
                <a:solidFill>
                  <a:srgbClr val="00B050"/>
                </a:solidFill>
              </a:rPr>
              <a:t>la experiencia sensible de un solo sentido</a:t>
            </a:r>
            <a:r>
              <a:rPr lang="es-ES" sz="1800" dirty="0"/>
              <a:t>: colores, sabores, sonidos) </a:t>
            </a:r>
            <a:r>
              <a:rPr lang="es-ES" sz="1800" b="1" dirty="0">
                <a:solidFill>
                  <a:srgbClr val="00B050"/>
                </a:solidFill>
              </a:rPr>
              <a:t>o de varios sentidos conjuntamente </a:t>
            </a:r>
            <a:r>
              <a:rPr lang="es-ES" sz="1800" dirty="0"/>
              <a:t>(ideas de figuras u objetos sensibles) o </a:t>
            </a:r>
            <a:r>
              <a:rPr lang="es-ES" sz="1800" b="1" dirty="0">
                <a:solidFill>
                  <a:srgbClr val="00B050"/>
                </a:solidFill>
              </a:rPr>
              <a:t>ideas simples de reflexión</a:t>
            </a:r>
            <a:r>
              <a:rPr lang="es-ES" sz="1800" b="1" dirty="0">
                <a:solidFill>
                  <a:srgbClr val="7030A0"/>
                </a:solidFill>
              </a:rPr>
              <a:t> </a:t>
            </a:r>
            <a:r>
              <a:rPr lang="es-ES" sz="1800" dirty="0"/>
              <a:t>(derivadas de percepciones internas: </a:t>
            </a:r>
            <a:r>
              <a:rPr lang="es-ES" sz="1800" dirty="0">
                <a:solidFill>
                  <a:srgbClr val="00B050"/>
                </a:solidFill>
              </a:rPr>
              <a:t>frío, emociones</a:t>
            </a:r>
            <a:r>
              <a:rPr lang="es-ES" sz="1800" dirty="0"/>
              <a:t>).</a:t>
            </a:r>
          </a:p>
          <a:p>
            <a:pPr lvl="2"/>
            <a:r>
              <a:rPr lang="es-ES" sz="1800" b="1" dirty="0">
                <a:solidFill>
                  <a:srgbClr val="FF0000"/>
                </a:solidFill>
              </a:rPr>
              <a:t>Ideas complejas:</a:t>
            </a:r>
            <a:r>
              <a:rPr lang="es-ES" sz="1800" dirty="0"/>
              <a:t> Aquellas formadas en nuestra mente mediante la combinación de ideas simples (conceptos abstractos). Hay tres tipos: </a:t>
            </a:r>
            <a:r>
              <a:rPr lang="es-ES" sz="1800" b="1" dirty="0">
                <a:solidFill>
                  <a:srgbClr val="00B050"/>
                </a:solidFill>
              </a:rPr>
              <a:t>Relaciones</a:t>
            </a:r>
            <a:r>
              <a:rPr lang="es-ES" sz="1800" dirty="0"/>
              <a:t> (formadas a partir de </a:t>
            </a:r>
            <a:r>
              <a:rPr lang="es-ES" sz="1800" b="1" dirty="0"/>
              <a:t>conexiones entre ideas</a:t>
            </a:r>
            <a:r>
              <a:rPr lang="es-ES" sz="1800" dirty="0"/>
              <a:t>: paternidad); </a:t>
            </a:r>
            <a:r>
              <a:rPr lang="es-ES" sz="1800" b="1" dirty="0">
                <a:solidFill>
                  <a:srgbClr val="00B050"/>
                </a:solidFill>
              </a:rPr>
              <a:t>Modos</a:t>
            </a:r>
            <a:r>
              <a:rPr lang="es-ES" sz="1800" dirty="0"/>
              <a:t>: Como la </a:t>
            </a:r>
            <a:r>
              <a:rPr lang="es-ES" sz="1800" b="1" dirty="0">
                <a:solidFill>
                  <a:srgbClr val="00B050"/>
                </a:solidFill>
              </a:rPr>
              <a:t>idea de color </a:t>
            </a:r>
            <a:r>
              <a:rPr lang="es-ES" sz="1800" dirty="0"/>
              <a:t>–no perceptible;  </a:t>
            </a:r>
            <a:r>
              <a:rPr lang="es-ES" sz="1800" b="1" dirty="0">
                <a:solidFill>
                  <a:srgbClr val="00B050"/>
                </a:solidFill>
              </a:rPr>
              <a:t>Sustancias</a:t>
            </a:r>
            <a:r>
              <a:rPr lang="es-ES" sz="1800" b="1" dirty="0">
                <a:solidFill>
                  <a:srgbClr val="0070C0"/>
                </a:solidFill>
              </a:rPr>
              <a:t>: </a:t>
            </a:r>
            <a:r>
              <a:rPr lang="es-ES" sz="1800" dirty="0"/>
              <a:t>Ideas que forma la mente a partir de experiencias individuales que nuestra mente agrupa</a:t>
            </a:r>
            <a:r>
              <a:rPr lang="es-ES" sz="1800" dirty="0">
                <a:solidFill>
                  <a:srgbClr val="00B050"/>
                </a:solidFill>
              </a:rPr>
              <a:t>: </a:t>
            </a:r>
            <a:r>
              <a:rPr lang="es-ES" sz="1800" dirty="0"/>
              <a:t>idea de árbol).  Estas, a su vez, se dividen a su vez en tres.</a:t>
            </a:r>
          </a:p>
          <a:p>
            <a:pPr lvl="1"/>
            <a:endParaRPr lang="es-ES" sz="2000" dirty="0"/>
          </a:p>
          <a:p>
            <a:pPr lvl="1"/>
            <a:endParaRPr lang="es-ES" sz="2000" dirty="0"/>
          </a:p>
        </p:txBody>
      </p:sp>
    </p:spTree>
    <p:extLst>
      <p:ext uri="{BB962C8B-B14F-4D97-AF65-F5344CB8AC3E}">
        <p14:creationId xmlns:p14="http://schemas.microsoft.com/office/powerpoint/2010/main" val="409023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124413"/>
            <a:ext cx="10166188" cy="1080932"/>
          </a:xfrm>
        </p:spPr>
        <p:txBody>
          <a:bodyPr/>
          <a:lstStyle/>
          <a:p>
            <a:pPr algn="ctr"/>
            <a:r>
              <a:rPr lang="es-ES" dirty="0"/>
              <a:t>A) El problema del conocimiento (VI)</a:t>
            </a:r>
          </a:p>
        </p:txBody>
      </p:sp>
      <p:sp>
        <p:nvSpPr>
          <p:cNvPr id="3" name="Marcador de contenido 2"/>
          <p:cNvSpPr>
            <a:spLocks noGrp="1"/>
          </p:cNvSpPr>
          <p:nvPr>
            <p:ph idx="1"/>
          </p:nvPr>
        </p:nvSpPr>
        <p:spPr>
          <a:xfrm>
            <a:off x="651164" y="1330036"/>
            <a:ext cx="10477084" cy="5209309"/>
          </a:xfrm>
        </p:spPr>
        <p:txBody>
          <a:bodyPr>
            <a:normAutofit lnSpcReduction="10000"/>
          </a:bodyPr>
          <a:lstStyle/>
          <a:p>
            <a:pPr lvl="1">
              <a:buNone/>
            </a:pPr>
            <a:r>
              <a:rPr lang="es-ES" sz="2000" b="1" dirty="0">
                <a:solidFill>
                  <a:srgbClr val="FF0000"/>
                </a:solidFill>
              </a:rPr>
              <a:t>Cualidades primarias Vs. Cualidades secundarias.</a:t>
            </a:r>
          </a:p>
          <a:p>
            <a:r>
              <a:rPr lang="es-ES" dirty="0"/>
              <a:t>Propone </a:t>
            </a:r>
            <a:r>
              <a:rPr lang="es-ES" dirty="0" err="1"/>
              <a:t>Locke</a:t>
            </a:r>
            <a:r>
              <a:rPr lang="es-ES" dirty="0"/>
              <a:t> la </a:t>
            </a:r>
            <a:r>
              <a:rPr lang="es-ES" u="sng" dirty="0"/>
              <a:t>distinción entre las ideas y las cualidades</a:t>
            </a:r>
            <a:r>
              <a:rPr lang="es-ES" dirty="0"/>
              <a:t>, primero, y posteriormente la distinción entre las </a:t>
            </a:r>
            <a:r>
              <a:rPr lang="es-ES" b="1" dirty="0">
                <a:solidFill>
                  <a:srgbClr val="FF0000"/>
                </a:solidFill>
              </a:rPr>
              <a:t>cualidades primarias </a:t>
            </a:r>
            <a:r>
              <a:rPr lang="es-ES" dirty="0"/>
              <a:t>y las </a:t>
            </a:r>
            <a:r>
              <a:rPr lang="es-ES" b="1" dirty="0">
                <a:solidFill>
                  <a:srgbClr val="FF0000"/>
                </a:solidFill>
              </a:rPr>
              <a:t>secundarias.</a:t>
            </a:r>
          </a:p>
          <a:p>
            <a:r>
              <a:rPr lang="es-ES" dirty="0"/>
              <a:t> Llamo </a:t>
            </a:r>
            <a:r>
              <a:rPr lang="es-ES" b="1" dirty="0">
                <a:solidFill>
                  <a:srgbClr val="FF0000"/>
                </a:solidFill>
              </a:rPr>
              <a:t>idea</a:t>
            </a:r>
            <a:r>
              <a:rPr lang="es-ES" dirty="0"/>
              <a:t> </a:t>
            </a:r>
            <a:r>
              <a:rPr lang="es-ES" dirty="0">
                <a:solidFill>
                  <a:srgbClr val="00B050"/>
                </a:solidFill>
              </a:rPr>
              <a:t>a todo lo que la mente percibe en sí misma o es objeto inmediato de percepción, pensamiento o conocimiento</a:t>
            </a:r>
            <a:r>
              <a:rPr lang="es-ES" dirty="0"/>
              <a:t>; y llamo </a:t>
            </a:r>
            <a:r>
              <a:rPr lang="es-ES" b="1" dirty="0">
                <a:solidFill>
                  <a:srgbClr val="FF0000"/>
                </a:solidFill>
              </a:rPr>
              <a:t>cualidad</a:t>
            </a:r>
            <a:r>
              <a:rPr lang="es-ES" dirty="0"/>
              <a:t> a las </a:t>
            </a:r>
            <a:r>
              <a:rPr lang="es-ES" dirty="0">
                <a:solidFill>
                  <a:srgbClr val="00B050"/>
                </a:solidFill>
              </a:rPr>
              <a:t>"capacidades del objeto" para producir en nosotros alguna idea</a:t>
            </a:r>
            <a:r>
              <a:rPr lang="es-ES" dirty="0"/>
              <a:t>. </a:t>
            </a:r>
          </a:p>
          <a:p>
            <a:endParaRPr lang="es-ES" dirty="0"/>
          </a:p>
          <a:p>
            <a:pPr>
              <a:buNone/>
            </a:pPr>
            <a:r>
              <a:rPr lang="es-ES" i="1" dirty="0"/>
              <a:t>"Así, una bola de nieve tiene el poder de producir en nosotros las ideas de blanco, frío y redondo; a esos poderes de producir en nosotros esas ideas, en cuanto que </a:t>
            </a:r>
            <a:r>
              <a:rPr lang="es-ES" b="1" i="1" dirty="0"/>
              <a:t>están</a:t>
            </a:r>
            <a:r>
              <a:rPr lang="es-ES" i="1" dirty="0"/>
              <a:t> en la bola de nieve, los llamo </a:t>
            </a:r>
            <a:r>
              <a:rPr lang="es-ES" b="1" i="1" dirty="0"/>
              <a:t>cualidades</a:t>
            </a:r>
            <a:r>
              <a:rPr lang="es-ES" i="1" dirty="0"/>
              <a:t>; y en cuanto son sensaciones o percepciones </a:t>
            </a:r>
            <a:r>
              <a:rPr lang="es-ES" b="1" i="1" dirty="0"/>
              <a:t>en nuestro entendimiento</a:t>
            </a:r>
            <a:r>
              <a:rPr lang="es-ES" i="1" dirty="0"/>
              <a:t>, los llamo </a:t>
            </a:r>
            <a:r>
              <a:rPr lang="es-ES" b="1" i="1" dirty="0"/>
              <a:t>ideas</a:t>
            </a:r>
            <a:r>
              <a:rPr lang="es-ES" i="1" dirty="0"/>
              <a:t>". </a:t>
            </a:r>
            <a:r>
              <a:rPr lang="es-ES" dirty="0"/>
              <a:t>(Ensayo, II, C.8)</a:t>
            </a:r>
          </a:p>
          <a:p>
            <a:pPr>
              <a:buNone/>
            </a:pPr>
            <a:r>
              <a:rPr lang="es-ES" dirty="0"/>
              <a:t>Pero podemos distinguir aún </a:t>
            </a:r>
            <a:r>
              <a:rPr lang="es-ES" b="1" dirty="0">
                <a:solidFill>
                  <a:srgbClr val="FF0000"/>
                </a:solidFill>
              </a:rPr>
              <a:t>dos tipos de cualidades</a:t>
            </a:r>
            <a:r>
              <a:rPr lang="es-ES" dirty="0"/>
              <a:t>: las </a:t>
            </a:r>
            <a:r>
              <a:rPr lang="es-ES" b="1" dirty="0">
                <a:solidFill>
                  <a:srgbClr val="00B050"/>
                </a:solidFill>
              </a:rPr>
              <a:t>primarias y la secundarias</a:t>
            </a:r>
            <a:r>
              <a:rPr lang="es-ES" dirty="0"/>
              <a:t>. Las </a:t>
            </a:r>
            <a:r>
              <a:rPr lang="es-ES" b="1" dirty="0"/>
              <a:t>primarias</a:t>
            </a:r>
            <a:r>
              <a:rPr lang="es-ES" dirty="0"/>
              <a:t> "están" en los objetos, mientras que las </a:t>
            </a:r>
            <a:r>
              <a:rPr lang="es-ES" b="1" dirty="0"/>
              <a:t>secundarias</a:t>
            </a:r>
            <a:r>
              <a:rPr lang="es-ES" dirty="0"/>
              <a:t> "no están" en los objetos, y actúan por medio de las cualidades primarias. En un objeto podemos encontrar determinadas "cualidades", como </a:t>
            </a:r>
            <a:r>
              <a:rPr lang="es-ES" b="1" dirty="0"/>
              <a:t>la solidez, la extensión, la forma</a:t>
            </a:r>
            <a:r>
              <a:rPr lang="es-ES" dirty="0"/>
              <a:t>, y otras distintas de éstas, como los </a:t>
            </a:r>
            <a:r>
              <a:rPr lang="es-ES" b="1" dirty="0"/>
              <a:t>colores, el gusto, el sonido y el olor.</a:t>
            </a:r>
          </a:p>
          <a:p>
            <a:pPr lvl="1">
              <a:buNone/>
            </a:pPr>
            <a:endParaRPr lang="es-ES" sz="2000" b="1" dirty="0">
              <a:solidFill>
                <a:srgbClr val="FF0000"/>
              </a:solidFill>
            </a:endParaRPr>
          </a:p>
        </p:txBody>
      </p:sp>
      <p:sp>
        <p:nvSpPr>
          <p:cNvPr id="4" name="Flecha abajo 3"/>
          <p:cNvSpPr/>
          <p:nvPr/>
        </p:nvSpPr>
        <p:spPr>
          <a:xfrm>
            <a:off x="5167745" y="3228109"/>
            <a:ext cx="568037"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462669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A) El problema del conocimiento (V)</a:t>
            </a:r>
          </a:p>
        </p:txBody>
      </p:sp>
      <p:sp>
        <p:nvSpPr>
          <p:cNvPr id="3" name="Marcador de contenido 2"/>
          <p:cNvSpPr>
            <a:spLocks noGrp="1"/>
          </p:cNvSpPr>
          <p:nvPr>
            <p:ph idx="1"/>
          </p:nvPr>
        </p:nvSpPr>
        <p:spPr>
          <a:xfrm>
            <a:off x="1069848" y="1911927"/>
            <a:ext cx="10058400" cy="4627418"/>
          </a:xfrm>
        </p:spPr>
        <p:txBody>
          <a:bodyPr>
            <a:normAutofit lnSpcReduction="10000"/>
          </a:bodyPr>
          <a:lstStyle/>
          <a:p>
            <a:pPr lvl="1"/>
            <a:endParaRPr lang="es-ES" sz="2000" dirty="0"/>
          </a:p>
          <a:p>
            <a:pPr lvl="1">
              <a:buNone/>
            </a:pPr>
            <a:r>
              <a:rPr lang="es-ES" sz="2000" dirty="0"/>
              <a:t>Tres son las ideas de sustancia que forman nuestra mente:</a:t>
            </a:r>
          </a:p>
          <a:p>
            <a:pPr lvl="1"/>
            <a:endParaRPr lang="es-ES" sz="2000" dirty="0"/>
          </a:p>
          <a:p>
            <a:pPr marL="731520" lvl="1" indent="-457200">
              <a:buAutoNum type="alphaLcParenR"/>
            </a:pPr>
            <a:r>
              <a:rPr lang="es-ES" sz="2000" b="1" dirty="0"/>
              <a:t>La idea de sustancia extensa o </a:t>
            </a:r>
            <a:r>
              <a:rPr lang="es-ES" sz="2000" b="1" dirty="0">
                <a:solidFill>
                  <a:srgbClr val="FF0000"/>
                </a:solidFill>
              </a:rPr>
              <a:t>Mundo</a:t>
            </a:r>
            <a:r>
              <a:rPr lang="es-ES" sz="2000" b="1" dirty="0"/>
              <a:t>:  </a:t>
            </a:r>
            <a:r>
              <a:rPr lang="es-ES" sz="2000" dirty="0">
                <a:solidFill>
                  <a:srgbClr val="00B050"/>
                </a:solidFill>
              </a:rPr>
              <a:t>Derivada de </a:t>
            </a:r>
            <a:r>
              <a:rPr lang="es-ES" sz="2000" dirty="0"/>
              <a:t>la </a:t>
            </a:r>
            <a:r>
              <a:rPr lang="es-ES" sz="2000" b="1" dirty="0">
                <a:solidFill>
                  <a:srgbClr val="00B050"/>
                </a:solidFill>
              </a:rPr>
              <a:t>percepción</a:t>
            </a:r>
            <a:r>
              <a:rPr lang="es-ES" sz="2000" dirty="0">
                <a:solidFill>
                  <a:srgbClr val="00B050"/>
                </a:solidFill>
              </a:rPr>
              <a:t> de las </a:t>
            </a:r>
            <a:r>
              <a:rPr lang="es-ES" sz="2000" b="1" dirty="0">
                <a:solidFill>
                  <a:srgbClr val="00B050"/>
                </a:solidFill>
              </a:rPr>
              <a:t>cosas externas</a:t>
            </a:r>
            <a:r>
              <a:rPr lang="es-ES" sz="2000" b="1" dirty="0"/>
              <a:t> </a:t>
            </a:r>
            <a:r>
              <a:rPr lang="es-ES" sz="2000" dirty="0"/>
              <a:t>(</a:t>
            </a:r>
            <a:r>
              <a:rPr lang="es-ES" sz="2000" dirty="0" err="1"/>
              <a:t>extramentales</a:t>
            </a:r>
            <a:r>
              <a:rPr lang="es-ES" sz="2000" dirty="0"/>
              <a:t>).</a:t>
            </a:r>
          </a:p>
          <a:p>
            <a:pPr marL="731520" lvl="1" indent="-457200">
              <a:buAutoNum type="alphaLcParenR"/>
            </a:pPr>
            <a:endParaRPr lang="es-ES" sz="2000" dirty="0"/>
          </a:p>
          <a:p>
            <a:pPr marL="617220" lvl="1" indent="-342900">
              <a:buAutoNum type="alphaLcParenR"/>
            </a:pPr>
            <a:r>
              <a:rPr lang="es-ES" sz="2000" dirty="0"/>
              <a:t>  </a:t>
            </a:r>
            <a:r>
              <a:rPr lang="es-ES" sz="2000" b="1" dirty="0"/>
              <a:t>La idea de sustancia pensante o </a:t>
            </a:r>
            <a:r>
              <a:rPr lang="es-ES" sz="2000" b="1" dirty="0">
                <a:solidFill>
                  <a:srgbClr val="FF0000"/>
                </a:solidFill>
              </a:rPr>
              <a:t>Yo</a:t>
            </a:r>
            <a:r>
              <a:rPr lang="es-ES" sz="2000" b="1" dirty="0"/>
              <a:t>:  </a:t>
            </a:r>
            <a:r>
              <a:rPr lang="es-ES" sz="2000" dirty="0">
                <a:solidFill>
                  <a:srgbClr val="00B050"/>
                </a:solidFill>
              </a:rPr>
              <a:t>Derivada de la </a:t>
            </a:r>
            <a:r>
              <a:rPr lang="es-ES" sz="2000" b="1" dirty="0">
                <a:solidFill>
                  <a:srgbClr val="00B050"/>
                </a:solidFill>
              </a:rPr>
              <a:t>reflexión interna</a:t>
            </a:r>
            <a:r>
              <a:rPr lang="es-ES" sz="2000" dirty="0"/>
              <a:t>, que causa en nuestra mente la idea de la existencia de un “yo”.</a:t>
            </a:r>
          </a:p>
          <a:p>
            <a:pPr marL="617220" lvl="1" indent="-342900">
              <a:buAutoNum type="alphaLcParenR"/>
            </a:pPr>
            <a:endParaRPr lang="es-ES" sz="2000" dirty="0"/>
          </a:p>
          <a:p>
            <a:pPr marL="617220" lvl="1" indent="-342900">
              <a:buAutoNum type="alphaLcParenR"/>
            </a:pPr>
            <a:r>
              <a:rPr lang="es-ES" sz="2000" dirty="0"/>
              <a:t>  </a:t>
            </a:r>
            <a:r>
              <a:rPr lang="es-ES" sz="2000" b="1" dirty="0"/>
              <a:t>La idea de sustancia infinita o </a:t>
            </a:r>
            <a:r>
              <a:rPr lang="es-ES" sz="2000" b="1" dirty="0">
                <a:solidFill>
                  <a:srgbClr val="FF0000"/>
                </a:solidFill>
              </a:rPr>
              <a:t>Dios</a:t>
            </a:r>
            <a:r>
              <a:rPr lang="es-ES" sz="2000" b="1" dirty="0"/>
              <a:t>:  </a:t>
            </a:r>
            <a:r>
              <a:rPr lang="es-ES" sz="2000" dirty="0">
                <a:solidFill>
                  <a:srgbClr val="00B050"/>
                </a:solidFill>
              </a:rPr>
              <a:t>Derivada de una </a:t>
            </a:r>
            <a:r>
              <a:rPr lang="es-ES" sz="2000" b="1" dirty="0">
                <a:solidFill>
                  <a:srgbClr val="00B050"/>
                </a:solidFill>
              </a:rPr>
              <a:t>demostración racional</a:t>
            </a:r>
            <a:r>
              <a:rPr lang="es-ES" sz="2000" dirty="0"/>
              <a:t>. No es una idea innata como pensaba Descartes.</a:t>
            </a:r>
            <a:endParaRPr lang="es-ES" sz="1800" dirty="0"/>
          </a:p>
          <a:p>
            <a:pPr lvl="1"/>
            <a:endParaRPr lang="es-ES" sz="2000" dirty="0"/>
          </a:p>
          <a:p>
            <a:pPr lvl="1">
              <a:buNone/>
            </a:pPr>
            <a:r>
              <a:rPr lang="es-ES" sz="2000" dirty="0"/>
              <a:t>Estas ideas, </a:t>
            </a:r>
            <a:r>
              <a:rPr lang="es-ES" sz="2000" b="1" dirty="0"/>
              <a:t>aunque podamos conocer su existencia, no podemos saber cuál es su esencia (qué son).      </a:t>
            </a:r>
            <a:r>
              <a:rPr lang="es-ES" sz="2000" b="1" dirty="0">
                <a:solidFill>
                  <a:srgbClr val="FFC000"/>
                </a:solidFill>
              </a:rPr>
              <a:t>Su “esencia” es inaccesible al conocimiento humano.</a:t>
            </a:r>
          </a:p>
          <a:p>
            <a:pPr lvl="1">
              <a:buNone/>
            </a:pPr>
            <a:endParaRPr lang="es-ES" sz="2000" b="1" dirty="0">
              <a:solidFill>
                <a:srgbClr val="00B0F0"/>
              </a:solidFill>
            </a:endParaRPr>
          </a:p>
        </p:txBody>
      </p:sp>
      <p:cxnSp>
        <p:nvCxnSpPr>
          <p:cNvPr id="5" name="Conector recto de flecha 4"/>
          <p:cNvCxnSpPr/>
          <p:nvPr/>
        </p:nvCxnSpPr>
        <p:spPr>
          <a:xfrm>
            <a:off x="4535905" y="5919537"/>
            <a:ext cx="3248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69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Tipo de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ra">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TM03090434[[fn=Madera]]</Template>
  <TotalTime>8169</TotalTime>
  <Words>6232</Words>
  <Application>Microsoft Macintosh PowerPoint</Application>
  <PresentationFormat>Panorámica</PresentationFormat>
  <Paragraphs>310</Paragraphs>
  <Slides>47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47</vt:i4>
      </vt:variant>
    </vt:vector>
  </HeadingPairs>
  <TitlesOfParts>
    <vt:vector size="52" baseType="lpstr">
      <vt:lpstr>Arial</vt:lpstr>
      <vt:lpstr>Rockwell</vt:lpstr>
      <vt:lpstr>Rockwell Condensed</vt:lpstr>
      <vt:lpstr>Wingdings</vt:lpstr>
      <vt:lpstr>Tipo de madera</vt:lpstr>
      <vt:lpstr>Búsqueda de información: empirismo –locke y hume</vt:lpstr>
      <vt:lpstr>División grupos: Locke / hume</vt:lpstr>
      <vt:lpstr>John locke  (1632-1704 d.C.)</vt:lpstr>
      <vt:lpstr>VIDA</vt:lpstr>
      <vt:lpstr>Obra </vt:lpstr>
      <vt:lpstr>A) El problema del conocimiento (I)</vt:lpstr>
      <vt:lpstr>A) El problema del conocimiento (II)</vt:lpstr>
      <vt:lpstr>A) El problema del conocimiento (VI)</vt:lpstr>
      <vt:lpstr>A) El problema del conocimiento (V)</vt:lpstr>
      <vt:lpstr>B) El problema de la política (i)</vt:lpstr>
      <vt:lpstr>B) El problema de la política (iI)</vt:lpstr>
      <vt:lpstr>B) El problema de la política (iII)</vt:lpstr>
      <vt:lpstr>B) El problema de la política (iv)</vt:lpstr>
      <vt:lpstr>DAVID HUME  (1711-1776 d.C.)</vt:lpstr>
      <vt:lpstr>VIDA</vt:lpstr>
      <vt:lpstr>Obra </vt:lpstr>
      <vt:lpstr>A) El problema del conocimiento (I)</vt:lpstr>
      <vt:lpstr>A) El problema del conocimiento (II)</vt:lpstr>
      <vt:lpstr>Presentación de PowerPoint</vt:lpstr>
      <vt:lpstr>A) El problema del conocimiento (II)</vt:lpstr>
      <vt:lpstr>Presentación de PowerPoint</vt:lpstr>
      <vt:lpstr>A) El problema del conocimiento (III)</vt:lpstr>
      <vt:lpstr>A) El problema del conocimiento (IV)</vt:lpstr>
      <vt:lpstr>El problema del conocimiento (V)</vt:lpstr>
      <vt:lpstr>A) El problema del conocimiento (VI)</vt:lpstr>
      <vt:lpstr>a) Problema del Conocimiento (vii)</vt:lpstr>
      <vt:lpstr>Presentación de PowerPoint</vt:lpstr>
      <vt:lpstr>A) Problema del conocimiento(viII)</vt:lpstr>
      <vt:lpstr>A) Problema del conocimiento(ix)</vt:lpstr>
      <vt:lpstr>B)Problema de Dios</vt:lpstr>
      <vt:lpstr>C) El problema del ser humano</vt:lpstr>
      <vt:lpstr>C) El problema del ser humano</vt:lpstr>
      <vt:lpstr>c) El problema del ser humano</vt:lpstr>
      <vt:lpstr>Ser humano/ética</vt:lpstr>
      <vt:lpstr>D) El problema de la ética/moral (I)</vt:lpstr>
      <vt:lpstr>D) El problema de la ética/moral (I)</vt:lpstr>
      <vt:lpstr>D) El problema de la ética/moral (I)</vt:lpstr>
      <vt:lpstr>E) El problema de la POLÍTICA (i)</vt:lpstr>
      <vt:lpstr>Presentación de PowerPoint</vt:lpstr>
      <vt:lpstr>ACTIVIDAD DE REPASO:  TEXTOS Y AUTORES</vt:lpstr>
      <vt:lpstr>TEXTO 1</vt:lpstr>
      <vt:lpstr>TEXTO 2</vt:lpstr>
      <vt:lpstr>TEXTO 3</vt:lpstr>
      <vt:lpstr>TEXTO 4</vt:lpstr>
      <vt:lpstr>TEXTO 5</vt:lpstr>
      <vt:lpstr>TEXTO 6</vt:lpstr>
      <vt:lpstr>TEXTO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FILOSOFÍA 1º</dc:title>
  <dc:creator>Joaquín G.</dc:creator>
  <cp:lastModifiedBy>Mireya ferrer</cp:lastModifiedBy>
  <cp:revision>318</cp:revision>
  <dcterms:created xsi:type="dcterms:W3CDTF">2015-09-04T02:56:26Z</dcterms:created>
  <dcterms:modified xsi:type="dcterms:W3CDTF">2021-01-15T07:58:58Z</dcterms:modified>
</cp:coreProperties>
</file>