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Historia de la filosofía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EVAu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Cuestiones generales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554480"/>
            <a:ext cx="10332720" cy="5394959"/>
          </a:xfrm>
        </p:spPr>
        <p:txBody>
          <a:bodyPr/>
          <a:lstStyle/>
          <a:p>
            <a:r>
              <a:rPr lang="es-ES" b="1" dirty="0" smtClean="0"/>
              <a:t>Tiempo</a:t>
            </a:r>
            <a:r>
              <a:rPr lang="es-ES" dirty="0" smtClean="0"/>
              <a:t>: 90 minutos</a:t>
            </a:r>
          </a:p>
          <a:p>
            <a:r>
              <a:rPr lang="es-ES" b="1" dirty="0" smtClean="0"/>
              <a:t>Espacio</a:t>
            </a:r>
            <a:r>
              <a:rPr lang="es-ES" dirty="0" smtClean="0"/>
              <a:t>: 2 folios (4 caras)</a:t>
            </a:r>
          </a:p>
          <a:p>
            <a:r>
              <a:rPr lang="es-ES" b="1" dirty="0" smtClean="0"/>
              <a:t>Preguntas</a:t>
            </a:r>
            <a:r>
              <a:rPr lang="es-ES" dirty="0" smtClean="0"/>
              <a:t>: 1 sobre el texto, 2 sobre temas concretos en autores – por épocas</a:t>
            </a:r>
          </a:p>
          <a:p>
            <a:r>
              <a:rPr lang="es-ES" b="1" dirty="0"/>
              <a:t>Enunciado de las cuestiones</a:t>
            </a:r>
            <a:r>
              <a:rPr lang="es-ES" dirty="0"/>
              <a:t>: Exponga las ideas fundamentales del texto propuesto y la relación que existe entre ellas. </a:t>
            </a:r>
            <a:endParaRPr lang="es-ES" dirty="0" smtClean="0"/>
          </a:p>
          <a:p>
            <a:r>
              <a:rPr lang="es-ES" dirty="0" smtClean="0"/>
              <a:t>Exponga </a:t>
            </a:r>
            <a:r>
              <a:rPr lang="es-ES" dirty="0"/>
              <a:t>el problema de… en un autor o corriente filosófica de la época antigua o medieval (solo se pondrá una época). </a:t>
            </a:r>
            <a:endParaRPr lang="es-ES" dirty="0" smtClean="0"/>
          </a:p>
          <a:p>
            <a:r>
              <a:rPr lang="es-ES" dirty="0" smtClean="0"/>
              <a:t>Exponga </a:t>
            </a:r>
            <a:r>
              <a:rPr lang="es-ES" dirty="0"/>
              <a:t>el problema de… en un autor o corriente filosófica de la época moderna. </a:t>
            </a:r>
            <a:endParaRPr lang="es-ES" dirty="0" smtClean="0"/>
          </a:p>
          <a:p>
            <a:r>
              <a:rPr lang="es-ES" dirty="0" smtClean="0"/>
              <a:t>Exponga </a:t>
            </a:r>
            <a:r>
              <a:rPr lang="es-ES" dirty="0"/>
              <a:t>el problema de… en un autor o corriente filosófica de la época contemporánea. 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79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3406" y="1463040"/>
            <a:ext cx="10306594" cy="5094513"/>
          </a:xfrm>
        </p:spPr>
        <p:txBody>
          <a:bodyPr/>
          <a:lstStyle/>
          <a:p>
            <a:pPr>
              <a:buFontTx/>
              <a:buChar char="-"/>
            </a:pPr>
            <a:r>
              <a:rPr lang="es-ES" dirty="0" smtClean="0"/>
              <a:t>El </a:t>
            </a:r>
            <a:r>
              <a:rPr lang="es-ES" dirty="0"/>
              <a:t>autor del texto de la opción de examen A será de distinta época que el autor del texto de la opción B</a:t>
            </a:r>
            <a:r>
              <a:rPr lang="es-ES" dirty="0" smtClean="0"/>
              <a:t>.</a:t>
            </a:r>
          </a:p>
          <a:p>
            <a:pPr>
              <a:buFontTx/>
              <a:buChar char="-"/>
            </a:pPr>
            <a:r>
              <a:rPr lang="es-ES" dirty="0" smtClean="0"/>
              <a:t> Si </a:t>
            </a:r>
            <a:r>
              <a:rPr lang="es-ES" dirty="0"/>
              <a:t>el autor del texto de la cuestión 1 es medieval, en la cuestión 2 se preguntaría por un autor de época antigua, y viceversa.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En </a:t>
            </a:r>
            <a:r>
              <a:rPr lang="es-ES" dirty="0"/>
              <a:t>la segunda pregunta, el autor de la opción A pertenecerá a una época distinta de la del autor de la opción B. </a:t>
            </a:r>
            <a:r>
              <a:rPr lang="es-ES" dirty="0" smtClean="0"/>
              <a:t> -épocas-</a:t>
            </a:r>
          </a:p>
          <a:p>
            <a:pPr>
              <a:buFontTx/>
              <a:buChar char="-"/>
            </a:pPr>
            <a:r>
              <a:rPr lang="es-ES" dirty="0" smtClean="0"/>
              <a:t>Los </a:t>
            </a:r>
            <a:r>
              <a:rPr lang="es-ES" dirty="0"/>
              <a:t>temas por los que se pregunte en las cuestiones serán escogidos en cada caso de los cinco siguientes: Dios, conocimiento y/o realidad, ser humano, ética y/o moral, sociedad y/o política.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Ningún </a:t>
            </a:r>
            <a:r>
              <a:rPr lang="es-ES" dirty="0"/>
              <a:t>tema se puede repetir en la misma opción.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 </a:t>
            </a:r>
            <a:r>
              <a:rPr lang="es-ES" dirty="0"/>
              <a:t>Al pie del texto de la primera cuestión figurará una frase que indicará sobre qué tema trata dicho texto.</a:t>
            </a:r>
          </a:p>
        </p:txBody>
      </p:sp>
    </p:spTree>
    <p:extLst>
      <p:ext uri="{BB962C8B-B14F-4D97-AF65-F5344CB8AC3E}">
        <p14:creationId xmlns:p14="http://schemas.microsoft.com/office/powerpoint/2010/main" val="605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2553" y="202476"/>
            <a:ext cx="11123024" cy="76417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Criterios generales y específicos de corrección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9531" y="966652"/>
            <a:ext cx="10476412" cy="5891348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/>
              <a:t>La valoración de las preguntas será de dos puntos y medio en todos los casos. 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alumnos deben tener en cuenta los criterios generales de corrección, y se recuerda la importancia de una escritura correcta y precisa, tal como se ha venido recogiendo en los criterios específicos de corrección.</a:t>
            </a:r>
          </a:p>
        </p:txBody>
      </p:sp>
      <p:sp>
        <p:nvSpPr>
          <p:cNvPr id="4" name="Proceso alternativo 3"/>
          <p:cNvSpPr/>
          <p:nvPr/>
        </p:nvSpPr>
        <p:spPr>
          <a:xfrm>
            <a:off x="1051559" y="2547257"/>
            <a:ext cx="10672355" cy="41539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1º) </a:t>
            </a:r>
            <a:r>
              <a:rPr lang="es-ES" sz="1500" b="1" dirty="0"/>
              <a:t>En la respuesta a la primera pregunta se comprobará el grado en que el alumno es capaz de</a:t>
            </a:r>
            <a:r>
              <a:rPr lang="es-ES" sz="1500" dirty="0"/>
              <a:t>:</a:t>
            </a:r>
          </a:p>
          <a:p>
            <a:pPr algn="ctr"/>
            <a:r>
              <a:rPr lang="es-ES" sz="1500" dirty="0"/>
              <a:t>a) identificar las ideas fundamentales del texto (hasta 1 punto).</a:t>
            </a:r>
          </a:p>
          <a:p>
            <a:pPr algn="ctr"/>
            <a:r>
              <a:rPr lang="es-ES" sz="1500" dirty="0"/>
              <a:t>b) exponer la relación existente entre tales ideas (hasta 1 punto).</a:t>
            </a:r>
          </a:p>
          <a:p>
            <a:pPr algn="ctr"/>
            <a:r>
              <a:rPr lang="es-ES" sz="1500" dirty="0"/>
              <a:t>c) utilizar un vocabulario preciso (hasta 0,5 puntos).</a:t>
            </a:r>
          </a:p>
          <a:p>
            <a:pPr algn="ctr"/>
            <a:r>
              <a:rPr lang="es-ES" sz="1500" dirty="0"/>
              <a:t> Calificación: hasta 2,5 puntos.</a:t>
            </a:r>
          </a:p>
          <a:p>
            <a:pPr algn="ctr"/>
            <a:r>
              <a:rPr lang="es-ES" sz="1500" dirty="0"/>
              <a:t>2º) </a:t>
            </a:r>
            <a:r>
              <a:rPr lang="es-ES" sz="1500" b="1" dirty="0"/>
              <a:t>Con la segunda pregunta se pretende comprobar la capacidad del alumno para</a:t>
            </a:r>
            <a:r>
              <a:rPr lang="es-ES" sz="1500" dirty="0"/>
              <a:t>:</a:t>
            </a:r>
          </a:p>
          <a:p>
            <a:pPr algn="ctr"/>
            <a:r>
              <a:rPr lang="es-ES" sz="1500" dirty="0"/>
              <a:t>a) exponer el problema de Dios en un autor que pertenezca a la época medieval (hasta 2 puntos).</a:t>
            </a:r>
          </a:p>
          <a:p>
            <a:pPr algn="ctr"/>
            <a:r>
              <a:rPr lang="es-ES" sz="1500" dirty="0"/>
              <a:t>b) utilizar un vocabulario preciso (hasta 0,5 puntos).</a:t>
            </a:r>
          </a:p>
          <a:p>
            <a:pPr algn="ctr"/>
            <a:r>
              <a:rPr lang="es-ES" sz="1500" dirty="0"/>
              <a:t> Calificación: hasta 2,5 puntos.</a:t>
            </a:r>
          </a:p>
          <a:p>
            <a:pPr algn="ctr"/>
            <a:r>
              <a:rPr lang="es-ES" sz="1500" dirty="0"/>
              <a:t>3º) </a:t>
            </a:r>
            <a:r>
              <a:rPr lang="es-ES" sz="1500" b="1" dirty="0"/>
              <a:t>Con la tercera pregunta se pretende comprobar la capacidad del alumno para</a:t>
            </a:r>
            <a:r>
              <a:rPr lang="es-ES" sz="1500" dirty="0"/>
              <a:t>:</a:t>
            </a:r>
          </a:p>
          <a:p>
            <a:pPr algn="ctr"/>
            <a:r>
              <a:rPr lang="es-ES" sz="1500" dirty="0"/>
              <a:t>a) exponer el problema del ser humano en un autor que pertenezca a la época moderna (hasta 2 puntos).</a:t>
            </a:r>
          </a:p>
          <a:p>
            <a:pPr algn="ctr"/>
            <a:r>
              <a:rPr lang="es-ES" sz="1500" dirty="0"/>
              <a:t>b) utilizar un vocabulario preciso (hasta 0,5 puntos).</a:t>
            </a:r>
          </a:p>
          <a:p>
            <a:pPr algn="ctr"/>
            <a:r>
              <a:rPr lang="es-ES" sz="1500" dirty="0"/>
              <a:t> Calificación: hasta 2,5 puntos.</a:t>
            </a:r>
          </a:p>
          <a:p>
            <a:pPr algn="ctr"/>
            <a:r>
              <a:rPr lang="es-ES" sz="1500" dirty="0"/>
              <a:t>4º) </a:t>
            </a:r>
            <a:r>
              <a:rPr lang="es-ES" sz="1500" b="1" dirty="0"/>
              <a:t>Con la cuarta pregunta se pretende comprobar la capacidad del alumno para</a:t>
            </a:r>
            <a:r>
              <a:rPr lang="es-ES" sz="1500" dirty="0"/>
              <a:t>:</a:t>
            </a:r>
          </a:p>
          <a:p>
            <a:pPr algn="ctr"/>
            <a:r>
              <a:rPr lang="es-ES" sz="1500" dirty="0"/>
              <a:t>a) exponer el problema de la sociedad y/o política en un autor que pertenezca a la época contemporánea</a:t>
            </a:r>
          </a:p>
          <a:p>
            <a:pPr algn="ctr"/>
            <a:r>
              <a:rPr lang="es-ES" sz="1500" dirty="0"/>
              <a:t>(hasta 2 puntos).</a:t>
            </a:r>
          </a:p>
          <a:p>
            <a:pPr algn="ctr"/>
            <a:r>
              <a:rPr lang="es-ES" sz="1500" dirty="0"/>
              <a:t>b) utilizar un vocabulario preciso (hasta 0,5 puntos).</a:t>
            </a:r>
          </a:p>
          <a:p>
            <a:pPr algn="ctr"/>
            <a:r>
              <a:rPr lang="es-ES" sz="1500" dirty="0"/>
              <a:t> Calificación: hasta 2,5 puntos</a:t>
            </a:r>
            <a:r>
              <a:rPr lang="es-ES" sz="1700" dirty="0"/>
              <a:t>.</a:t>
            </a:r>
          </a:p>
        </p:txBody>
      </p:sp>
      <p:sp>
        <p:nvSpPr>
          <p:cNvPr id="5" name="Dodecágono 4"/>
          <p:cNvSpPr/>
          <p:nvPr/>
        </p:nvSpPr>
        <p:spPr>
          <a:xfrm>
            <a:off x="1149531" y="3063241"/>
            <a:ext cx="1332412" cy="1358537"/>
          </a:xfrm>
          <a:prstGeom prst="dodec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Ejemplo: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86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0"/>
            <a:ext cx="10361202" cy="950026"/>
          </a:xfrm>
        </p:spPr>
        <p:txBody>
          <a:bodyPr/>
          <a:lstStyle/>
          <a:p>
            <a:r>
              <a:rPr lang="es-ES" dirty="0" smtClean="0"/>
              <a:t>Textos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4217" y="1071155"/>
            <a:ext cx="10528663" cy="5786846"/>
          </a:xfrm>
        </p:spPr>
        <p:txBody>
          <a:bodyPr>
            <a:normAutofit/>
          </a:bodyPr>
          <a:lstStyle/>
          <a:p>
            <a:r>
              <a:rPr lang="es-ES" dirty="0"/>
              <a:t>Los </a:t>
            </a:r>
            <a:r>
              <a:rPr lang="es-ES" b="1" dirty="0"/>
              <a:t>textos de la primera cuestión </a:t>
            </a:r>
            <a:r>
              <a:rPr lang="es-ES" dirty="0"/>
              <a:t>serán seleccionados de entre los siguientes:</a:t>
            </a:r>
          </a:p>
          <a:p>
            <a:r>
              <a:rPr lang="es-ES" dirty="0"/>
              <a:t>1. PLATÓN, </a:t>
            </a:r>
            <a:r>
              <a:rPr lang="es-ES" i="1" dirty="0" err="1"/>
              <a:t>Fedón</a:t>
            </a:r>
            <a:r>
              <a:rPr lang="es-ES" dirty="0"/>
              <a:t>, 74a-83d.</a:t>
            </a:r>
          </a:p>
          <a:p>
            <a:r>
              <a:rPr lang="es-ES" dirty="0"/>
              <a:t>2. ARISTÓTELES, </a:t>
            </a:r>
            <a:r>
              <a:rPr lang="es-ES" i="1" dirty="0"/>
              <a:t>Ética a Nicómaco</a:t>
            </a:r>
            <a:r>
              <a:rPr lang="es-ES" dirty="0"/>
              <a:t>, Libro II, 4-6; Libro X, 6-8.</a:t>
            </a:r>
          </a:p>
          <a:p>
            <a:r>
              <a:rPr lang="es-ES" dirty="0"/>
              <a:t>3. AGUSTÍN DE HIPONA, </a:t>
            </a:r>
            <a:r>
              <a:rPr lang="es-ES" i="1" dirty="0"/>
              <a:t>Del libre arbitrio</a:t>
            </a:r>
            <a:r>
              <a:rPr lang="es-ES" dirty="0"/>
              <a:t>, Libro II, 1-2.</a:t>
            </a:r>
          </a:p>
          <a:p>
            <a:r>
              <a:rPr lang="es-ES" dirty="0"/>
              <a:t>4. TOMÁS DE AQUINO, </a:t>
            </a:r>
            <a:r>
              <a:rPr lang="es-ES" i="1" dirty="0"/>
              <a:t>Suma Teológica</a:t>
            </a:r>
            <a:r>
              <a:rPr lang="es-ES" dirty="0"/>
              <a:t>, Primera parte, cuestión 2, arts. 1-3.</a:t>
            </a:r>
          </a:p>
          <a:p>
            <a:r>
              <a:rPr lang="es-ES" dirty="0"/>
              <a:t>5. DESCARTES, </a:t>
            </a:r>
            <a:r>
              <a:rPr lang="es-ES" i="1" dirty="0"/>
              <a:t>Meditaciones metafísicas</a:t>
            </a:r>
            <a:r>
              <a:rPr lang="es-ES" dirty="0"/>
              <a:t>, Tercera Meditación.</a:t>
            </a:r>
          </a:p>
          <a:p>
            <a:r>
              <a:rPr lang="es-ES" dirty="0"/>
              <a:t>6. HUME, </a:t>
            </a:r>
            <a:r>
              <a:rPr lang="es-ES" i="1" dirty="0"/>
              <a:t>Investigación sobre el entendimiento humano</a:t>
            </a:r>
            <a:r>
              <a:rPr lang="es-ES" dirty="0"/>
              <a:t>, Sec. 7, parte 2.</a:t>
            </a:r>
          </a:p>
          <a:p>
            <a:r>
              <a:rPr lang="es-ES" dirty="0"/>
              <a:t>7. ROUSSEAU, </a:t>
            </a:r>
            <a:r>
              <a:rPr lang="es-ES" i="1" dirty="0"/>
              <a:t>Contrato social</a:t>
            </a:r>
            <a:r>
              <a:rPr lang="es-ES" dirty="0"/>
              <a:t>, libro I, caps. 6-7.</a:t>
            </a:r>
          </a:p>
          <a:p>
            <a:r>
              <a:rPr lang="es-ES" dirty="0"/>
              <a:t>8. KANT, </a:t>
            </a:r>
            <a:r>
              <a:rPr lang="es-ES" i="1" dirty="0"/>
              <a:t>Crítica de la razón pura</a:t>
            </a:r>
            <a:r>
              <a:rPr lang="es-ES" dirty="0"/>
              <a:t>, Introducción.</a:t>
            </a:r>
          </a:p>
          <a:p>
            <a:r>
              <a:rPr lang="es-ES" dirty="0"/>
              <a:t>9. MARX, </a:t>
            </a:r>
            <a:r>
              <a:rPr lang="es-ES" i="1" dirty="0"/>
              <a:t>La ideología alemana</a:t>
            </a:r>
            <a:r>
              <a:rPr lang="es-ES" dirty="0"/>
              <a:t>, Introducción, Apartado A, [1] Historia.</a:t>
            </a:r>
          </a:p>
          <a:p>
            <a:r>
              <a:rPr lang="es-ES" dirty="0"/>
              <a:t>10. NIETZSCHE, </a:t>
            </a:r>
            <a:r>
              <a:rPr lang="es-ES" i="1" dirty="0"/>
              <a:t>La gaya ciencia</a:t>
            </a:r>
            <a:r>
              <a:rPr lang="es-ES" dirty="0"/>
              <a:t>, Libro V, §§ 343-346.</a:t>
            </a:r>
          </a:p>
          <a:p>
            <a:r>
              <a:rPr lang="es-ES" dirty="0"/>
              <a:t>11. ORTEGA Y GASSET, </a:t>
            </a:r>
            <a:r>
              <a:rPr lang="es-ES" i="1" dirty="0"/>
              <a:t>El tema de nuestro tiempo</a:t>
            </a:r>
            <a:r>
              <a:rPr lang="es-ES" dirty="0"/>
              <a:t>, cap. 10.</a:t>
            </a:r>
          </a:p>
          <a:p>
            <a:r>
              <a:rPr lang="es-ES" dirty="0"/>
              <a:t>12. HABERMAS, “Tres modelos normativos de democracia”, en su libro </a:t>
            </a:r>
            <a:r>
              <a:rPr lang="es-ES" i="1" dirty="0"/>
              <a:t>La inclusión del otro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1557</TotalTime>
  <Words>749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Historia de la filosofía </vt:lpstr>
      <vt:lpstr>Cuestiones generales</vt:lpstr>
      <vt:lpstr>indicaciones</vt:lpstr>
      <vt:lpstr>Criterios generales y específicos de corrección</vt:lpstr>
      <vt:lpstr>Textos seleccionados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filosofía</dc:title>
  <dc:creator>Mireya Ferrer de Oya</dc:creator>
  <cp:lastModifiedBy>Mireya Ferrer de Oya</cp:lastModifiedBy>
  <cp:revision>4</cp:revision>
  <dcterms:created xsi:type="dcterms:W3CDTF">2019-11-05T09:41:31Z</dcterms:created>
  <dcterms:modified xsi:type="dcterms:W3CDTF">2019-11-06T11:39:14Z</dcterms:modified>
</cp:coreProperties>
</file>