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5" r:id="rId3"/>
    <p:sldId id="382" r:id="rId4"/>
    <p:sldId id="383" r:id="rId5"/>
    <p:sldId id="395" r:id="rId6"/>
    <p:sldId id="486" r:id="rId7"/>
    <p:sldId id="474" r:id="rId8"/>
    <p:sldId id="487" r:id="rId9"/>
    <p:sldId id="488" r:id="rId10"/>
    <p:sldId id="489" r:id="rId11"/>
    <p:sldId id="476" r:id="rId12"/>
    <p:sldId id="490" r:id="rId13"/>
    <p:sldId id="485" r:id="rId14"/>
    <p:sldId id="477" r:id="rId15"/>
    <p:sldId id="491" r:id="rId16"/>
    <p:sldId id="492" r:id="rId17"/>
    <p:sldId id="493" r:id="rId18"/>
    <p:sldId id="478" r:id="rId19"/>
    <p:sldId id="479" r:id="rId20"/>
    <p:sldId id="483" r:id="rId21"/>
    <p:sldId id="484" r:id="rId22"/>
    <p:sldId id="494" r:id="rId23"/>
    <p:sldId id="495"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284"/>
            <p14:sldId id="285"/>
            <p14:sldId id="382"/>
            <p14:sldId id="383"/>
            <p14:sldId id="395"/>
            <p14:sldId id="486"/>
            <p14:sldId id="474"/>
            <p14:sldId id="487"/>
            <p14:sldId id="488"/>
            <p14:sldId id="489"/>
            <p14:sldId id="476"/>
            <p14:sldId id="490"/>
            <p14:sldId id="485"/>
            <p14:sldId id="477"/>
            <p14:sldId id="491"/>
            <p14:sldId id="492"/>
            <p14:sldId id="493"/>
            <p14:sldId id="478"/>
            <p14:sldId id="479"/>
            <p14:sldId id="483"/>
            <p14:sldId id="484"/>
            <p14:sldId id="494"/>
            <p14:sldId id="495"/>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4559" autoAdjust="0"/>
  </p:normalViewPr>
  <p:slideViewPr>
    <p:cSldViewPr snapToGrid="0">
      <p:cViewPr varScale="1">
        <p:scale>
          <a:sx n="111" d="100"/>
          <a:sy n="111" d="100"/>
        </p:scale>
        <p:origin x="664" y="200"/>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27/4/20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27/4/20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27/4/20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27/4/20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27/4/20</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27/4/20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27/4/20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27/4/20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27/4/20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27/4/20</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27/4/20</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27/4/20</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Búsqueda de información: </a:t>
            </a:r>
            <a:br>
              <a:rPr lang="es-ES" dirty="0"/>
            </a:br>
            <a:r>
              <a:rPr lang="es-ES" dirty="0" err="1"/>
              <a:t>Jürgen</a:t>
            </a:r>
            <a:r>
              <a:rPr lang="es-ES" dirty="0"/>
              <a:t> </a:t>
            </a:r>
            <a:r>
              <a:rPr lang="es-ES" dirty="0" err="1"/>
              <a:t>habermas</a:t>
            </a:r>
            <a:endParaRPr lang="es-ES" dirty="0"/>
          </a:p>
        </p:txBody>
      </p:sp>
      <p:sp>
        <p:nvSpPr>
          <p:cNvPr id="3" name="2 Marcador de contenido"/>
          <p:cNvSpPr>
            <a:spLocks noGrp="1"/>
          </p:cNvSpPr>
          <p:nvPr>
            <p:ph idx="1"/>
          </p:nvPr>
        </p:nvSpPr>
        <p:spPr>
          <a:xfrm>
            <a:off x="1069848" y="1870363"/>
            <a:ext cx="10058400" cy="4765964"/>
          </a:xfrm>
        </p:spPr>
        <p:txBody>
          <a:bodyPr>
            <a:normAutofit/>
          </a:bodyPr>
          <a:lstStyle/>
          <a:p>
            <a:endParaRPr lang="es-ES" dirty="0"/>
          </a:p>
          <a:p>
            <a:r>
              <a:rPr lang="es-ES" dirty="0"/>
              <a:t>Vida </a:t>
            </a:r>
          </a:p>
          <a:p>
            <a:r>
              <a:rPr lang="es-ES" dirty="0"/>
              <a:t>Obra.</a:t>
            </a:r>
          </a:p>
          <a:p>
            <a:r>
              <a:rPr lang="es-ES" dirty="0"/>
              <a:t>Contexto:  Fenomenología, Filosofía analítica, Existencialismo, Escuela de Fráncfort</a:t>
            </a:r>
          </a:p>
          <a:p>
            <a:r>
              <a:rPr lang="es-ES" dirty="0"/>
              <a:t>Pensamiento:</a:t>
            </a:r>
          </a:p>
          <a:p>
            <a:pPr lvl="1"/>
            <a:r>
              <a:rPr lang="es-ES" dirty="0"/>
              <a:t>Los diversos usos de la razón: </a:t>
            </a:r>
            <a:r>
              <a:rPr lang="es-ES" b="1" dirty="0"/>
              <a:t>Interés técnico, práctico, </a:t>
            </a:r>
            <a:r>
              <a:rPr lang="es-ES" b="1" dirty="0" err="1"/>
              <a:t>emancipatorio</a:t>
            </a:r>
            <a:r>
              <a:rPr lang="es-ES" b="1" dirty="0"/>
              <a:t>.</a:t>
            </a:r>
          </a:p>
          <a:p>
            <a:pPr lvl="1"/>
            <a:r>
              <a:rPr lang="es-ES" dirty="0"/>
              <a:t>La razón discursiva o dialógica: </a:t>
            </a:r>
            <a:r>
              <a:rPr lang="es-ES" b="1" dirty="0"/>
              <a:t>pragmática universal, universales del habla, situación ideal del habla</a:t>
            </a:r>
          </a:p>
          <a:p>
            <a:pPr lvl="1"/>
            <a:r>
              <a:rPr lang="es-ES" dirty="0"/>
              <a:t>Razón dialógica y comportamiento: </a:t>
            </a:r>
            <a:r>
              <a:rPr lang="es-ES" b="1" dirty="0"/>
              <a:t>acciones comunitarias, estratégicas, comunicativas.</a:t>
            </a:r>
          </a:p>
          <a:p>
            <a:pPr lvl="1"/>
            <a:r>
              <a:rPr lang="es-ES" dirty="0"/>
              <a:t>Ética dialógica</a:t>
            </a:r>
          </a:p>
          <a:p>
            <a:pPr lvl="1"/>
            <a:r>
              <a:rPr lang="es-ES" dirty="0"/>
              <a:t>Racionalidad discursiva y vida social.</a:t>
            </a:r>
          </a:p>
          <a:p>
            <a:pPr lvl="1"/>
            <a:r>
              <a:rPr lang="es-ES" dirty="0"/>
              <a:t>Racionalidad dialógica y política: </a:t>
            </a:r>
            <a:r>
              <a:rPr lang="es-ES" b="1" dirty="0"/>
              <a:t>Democracia deliberativa, patriotismo constitucional </a:t>
            </a:r>
            <a:r>
              <a:rPr lang="es-ES" dirty="0"/>
              <a:t>y </a:t>
            </a:r>
            <a:r>
              <a:rPr lang="es-ES" b="1" dirty="0"/>
              <a:t>Derechos Humanos </a:t>
            </a:r>
            <a:r>
              <a:rPr lang="es-ES" dirty="0"/>
              <a:t>como elemento integrador.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D43C9-8839-4648-80E4-148BFA7ABB31}"/>
              </a:ext>
            </a:extLst>
          </p:cNvPr>
          <p:cNvSpPr>
            <a:spLocks noGrp="1"/>
          </p:cNvSpPr>
          <p:nvPr>
            <p:ph type="title"/>
          </p:nvPr>
        </p:nvSpPr>
        <p:spPr>
          <a:xfrm>
            <a:off x="1066800" y="218415"/>
            <a:ext cx="10058400" cy="996927"/>
          </a:xfrm>
        </p:spPr>
        <p:txBody>
          <a:bodyPr/>
          <a:lstStyle/>
          <a:p>
            <a:r>
              <a:rPr lang="es-ES" dirty="0"/>
              <a:t>B) El problema de la moral (i):</a:t>
            </a:r>
          </a:p>
        </p:txBody>
      </p:sp>
      <p:sp>
        <p:nvSpPr>
          <p:cNvPr id="3" name="Marcador de contenido 2">
            <a:extLst>
              <a:ext uri="{FF2B5EF4-FFF2-40B4-BE49-F238E27FC236}">
                <a16:creationId xmlns:a16="http://schemas.microsoft.com/office/drawing/2014/main" id="{CB26E005-BB91-AC44-9AC1-C279FCF22381}"/>
              </a:ext>
            </a:extLst>
          </p:cNvPr>
          <p:cNvSpPr>
            <a:spLocks noGrp="1"/>
          </p:cNvSpPr>
          <p:nvPr>
            <p:ph idx="1"/>
          </p:nvPr>
        </p:nvSpPr>
        <p:spPr>
          <a:xfrm>
            <a:off x="775505" y="1458411"/>
            <a:ext cx="10602410" cy="5011838"/>
          </a:xfrm>
        </p:spPr>
        <p:txBody>
          <a:bodyPr/>
          <a:lstStyle/>
          <a:p>
            <a:r>
              <a:rPr lang="es-ES" dirty="0"/>
              <a:t>El </a:t>
            </a:r>
            <a:r>
              <a:rPr lang="es-ES" b="1" dirty="0">
                <a:solidFill>
                  <a:srgbClr val="00B050"/>
                </a:solidFill>
              </a:rPr>
              <a:t>interés técnico </a:t>
            </a:r>
            <a:r>
              <a:rPr lang="es-ES" dirty="0"/>
              <a:t>no es tan objetivo como proponían </a:t>
            </a:r>
            <a:r>
              <a:rPr lang="es-ES" dirty="0" err="1"/>
              <a:t>Horkheimer</a:t>
            </a:r>
            <a:r>
              <a:rPr lang="es-ES" dirty="0"/>
              <a:t> y Adorno   Posee </a:t>
            </a:r>
            <a:r>
              <a:rPr lang="es-ES" b="1" dirty="0"/>
              <a:t>componentes subjetivos</a:t>
            </a:r>
            <a:r>
              <a:rPr lang="es-ES" dirty="0"/>
              <a:t>, como los demás intereses. </a:t>
            </a:r>
          </a:p>
          <a:p>
            <a:r>
              <a:rPr lang="es-ES" dirty="0"/>
              <a:t>El interés primordial debe ser el </a:t>
            </a:r>
            <a:r>
              <a:rPr lang="es-ES" b="1" dirty="0" err="1">
                <a:solidFill>
                  <a:srgbClr val="FF0000"/>
                </a:solidFill>
              </a:rPr>
              <a:t>emancipatorio</a:t>
            </a:r>
            <a:r>
              <a:rPr lang="es-ES" dirty="0"/>
              <a:t>    debe imponerse a los demás   se debe </a:t>
            </a:r>
            <a:r>
              <a:rPr lang="es-ES" b="1" dirty="0"/>
              <a:t>orientar a la </a:t>
            </a:r>
            <a:r>
              <a:rPr lang="es-ES" b="1" dirty="0">
                <a:solidFill>
                  <a:srgbClr val="00B050"/>
                </a:solidFill>
              </a:rPr>
              <a:t>libertad</a:t>
            </a:r>
            <a:r>
              <a:rPr lang="es-ES" b="1" dirty="0"/>
              <a:t> y evitar así la manipulación</a:t>
            </a:r>
            <a:r>
              <a:rPr lang="es-ES" dirty="0"/>
              <a:t>.</a:t>
            </a:r>
          </a:p>
          <a:p>
            <a:pPr marL="0" indent="0">
              <a:buNone/>
            </a:pPr>
            <a:r>
              <a:rPr lang="es-ES" dirty="0"/>
              <a:t>	No hay interés completamente objetivo</a:t>
            </a:r>
            <a:r>
              <a:rPr lang="es-ES" b="1" dirty="0">
                <a:solidFill>
                  <a:srgbClr val="00B050"/>
                </a:solidFill>
              </a:rPr>
              <a:t>    hay que orientar los intereses a la libertad y a la acción comunicativa</a:t>
            </a:r>
            <a:r>
              <a:rPr lang="es-ES" dirty="0"/>
              <a:t>    acciones dentro de la comunidad.</a:t>
            </a:r>
          </a:p>
          <a:p>
            <a:pPr marL="0" indent="0">
              <a:buNone/>
            </a:pPr>
            <a:r>
              <a:rPr lang="es-ES" b="1" dirty="0">
                <a:solidFill>
                  <a:srgbClr val="00B050"/>
                </a:solidFill>
              </a:rPr>
              <a:t>Acción comunitaria   </a:t>
            </a:r>
            <a:r>
              <a:rPr lang="es-ES" dirty="0"/>
              <a:t>toda acción se da en un entorno social y un contexto cultural.</a:t>
            </a:r>
          </a:p>
          <a:p>
            <a:pPr marL="0" indent="0">
              <a:buNone/>
            </a:pPr>
            <a:r>
              <a:rPr lang="es-ES" b="1" dirty="0">
                <a:solidFill>
                  <a:srgbClr val="00B050"/>
                </a:solidFill>
              </a:rPr>
              <a:t>Acción estratégica    </a:t>
            </a:r>
            <a:r>
              <a:rPr lang="es-ES" dirty="0"/>
              <a:t>uso del ser humano como medio   cálculo del beneficio, de intereses.</a:t>
            </a:r>
          </a:p>
          <a:p>
            <a:pPr marL="0" indent="0">
              <a:buNone/>
            </a:pPr>
            <a:r>
              <a:rPr lang="es-ES" b="1" dirty="0">
                <a:solidFill>
                  <a:srgbClr val="FF0000"/>
                </a:solidFill>
              </a:rPr>
              <a:t>Acción comunicativa    </a:t>
            </a:r>
            <a:r>
              <a:rPr lang="es-ES" dirty="0"/>
              <a:t>las personas dialogan    se dan normas de convivencia</a:t>
            </a:r>
          </a:p>
          <a:p>
            <a:pPr marL="0" indent="0">
              <a:buNone/>
            </a:pPr>
            <a:endParaRPr lang="es-ES" dirty="0"/>
          </a:p>
          <a:p>
            <a:pPr marL="0" indent="0">
              <a:buNone/>
            </a:pPr>
            <a:r>
              <a:rPr lang="es-ES" dirty="0"/>
              <a:t>Uso del </a:t>
            </a:r>
            <a:r>
              <a:rPr lang="es-ES" b="1" dirty="0">
                <a:solidFill>
                  <a:srgbClr val="FF0000"/>
                </a:solidFill>
              </a:rPr>
              <a:t>lenguaje</a:t>
            </a:r>
            <a:r>
              <a:rPr lang="es-ES" dirty="0"/>
              <a:t> para convencer   alcanzar un </a:t>
            </a:r>
            <a:r>
              <a:rPr lang="es-ES" b="1" dirty="0">
                <a:solidFill>
                  <a:srgbClr val="00B050"/>
                </a:solidFill>
              </a:rPr>
              <a:t>consenso</a:t>
            </a:r>
            <a:r>
              <a:rPr lang="es-ES" dirty="0"/>
              <a:t>    importancia saber convencer</a:t>
            </a:r>
          </a:p>
          <a:p>
            <a:pPr marL="0" indent="0">
              <a:buNone/>
            </a:pPr>
            <a:endParaRPr lang="es-ES" dirty="0"/>
          </a:p>
        </p:txBody>
      </p:sp>
      <p:cxnSp>
        <p:nvCxnSpPr>
          <p:cNvPr id="5" name="Conector recto de flecha 4">
            <a:extLst>
              <a:ext uri="{FF2B5EF4-FFF2-40B4-BE49-F238E27FC236}">
                <a16:creationId xmlns:a16="http://schemas.microsoft.com/office/drawing/2014/main" id="{8176159C-2CB5-7547-8FAB-8AFC6D894A66}"/>
              </a:ext>
            </a:extLst>
          </p:cNvPr>
          <p:cNvCxnSpPr/>
          <p:nvPr/>
        </p:nvCxnSpPr>
        <p:spPr>
          <a:xfrm>
            <a:off x="6748041" y="2372810"/>
            <a:ext cx="2777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00FDD7EB-A385-CB45-AABA-B2DDA44D82D3}"/>
              </a:ext>
            </a:extLst>
          </p:cNvPr>
          <p:cNvCxnSpPr/>
          <p:nvPr/>
        </p:nvCxnSpPr>
        <p:spPr>
          <a:xfrm>
            <a:off x="1435261" y="2847372"/>
            <a:ext cx="324091" cy="243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46DCE12D-CA66-F147-B112-3AA25329B483}"/>
              </a:ext>
            </a:extLst>
          </p:cNvPr>
          <p:cNvCxnSpPr/>
          <p:nvPr/>
        </p:nvCxnSpPr>
        <p:spPr>
          <a:xfrm>
            <a:off x="6366076" y="3078866"/>
            <a:ext cx="266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EA9C0564-77EA-AA48-8177-4A44192840D2}"/>
              </a:ext>
            </a:extLst>
          </p:cNvPr>
          <p:cNvCxnSpPr/>
          <p:nvPr/>
        </p:nvCxnSpPr>
        <p:spPr>
          <a:xfrm>
            <a:off x="5254906" y="3275635"/>
            <a:ext cx="2546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0C894F4F-2602-F04C-985E-2AD2EC6E57D3}"/>
              </a:ext>
            </a:extLst>
          </p:cNvPr>
          <p:cNvCxnSpPr/>
          <p:nvPr/>
        </p:nvCxnSpPr>
        <p:spPr>
          <a:xfrm>
            <a:off x="3345084" y="3784922"/>
            <a:ext cx="196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BAFC8B48-56ED-5D4F-BDDF-D1300EC2CAC6}"/>
              </a:ext>
            </a:extLst>
          </p:cNvPr>
          <p:cNvCxnSpPr/>
          <p:nvPr/>
        </p:nvCxnSpPr>
        <p:spPr>
          <a:xfrm>
            <a:off x="3229337" y="4155311"/>
            <a:ext cx="1851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63D8555-572E-4148-96C9-F8E187B637EB}"/>
              </a:ext>
            </a:extLst>
          </p:cNvPr>
          <p:cNvCxnSpPr/>
          <p:nvPr/>
        </p:nvCxnSpPr>
        <p:spPr>
          <a:xfrm>
            <a:off x="3541853" y="4884516"/>
            <a:ext cx="208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99B17504-9ED8-EC4A-AF5C-0BB3B9A224DA}"/>
              </a:ext>
            </a:extLst>
          </p:cNvPr>
          <p:cNvCxnSpPr/>
          <p:nvPr/>
        </p:nvCxnSpPr>
        <p:spPr>
          <a:xfrm>
            <a:off x="6366076" y="4884516"/>
            <a:ext cx="1851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37371D97-5CD6-A943-8495-30D5904C1975}"/>
              </a:ext>
            </a:extLst>
          </p:cNvPr>
          <p:cNvCxnSpPr/>
          <p:nvPr/>
        </p:nvCxnSpPr>
        <p:spPr>
          <a:xfrm>
            <a:off x="4791919" y="5717894"/>
            <a:ext cx="208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D7B2D149-CE1A-D948-8518-10C760C49620}"/>
              </a:ext>
            </a:extLst>
          </p:cNvPr>
          <p:cNvCxnSpPr/>
          <p:nvPr/>
        </p:nvCxnSpPr>
        <p:spPr>
          <a:xfrm>
            <a:off x="7500395" y="5706319"/>
            <a:ext cx="2546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echa abajo 23">
            <a:extLst>
              <a:ext uri="{FF2B5EF4-FFF2-40B4-BE49-F238E27FC236}">
                <a16:creationId xmlns:a16="http://schemas.microsoft.com/office/drawing/2014/main" id="{40063ECA-538F-FF4D-BC9E-55CDA388B805}"/>
              </a:ext>
            </a:extLst>
          </p:cNvPr>
          <p:cNvSpPr/>
          <p:nvPr/>
        </p:nvSpPr>
        <p:spPr>
          <a:xfrm>
            <a:off x="5081286" y="5150734"/>
            <a:ext cx="625033" cy="322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9353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609344"/>
          </a:xfrm>
        </p:spPr>
        <p:txBody>
          <a:bodyPr>
            <a:normAutofit/>
          </a:bodyPr>
          <a:lstStyle/>
          <a:p>
            <a:pPr algn="ctr"/>
            <a:r>
              <a:rPr lang="es-ES" dirty="0"/>
              <a:t>B) El problema de la moral (</a:t>
            </a:r>
            <a:r>
              <a:rPr lang="es-ES" dirty="0" err="1"/>
              <a:t>iI</a:t>
            </a:r>
            <a:r>
              <a:rPr lang="es-ES" dirty="0"/>
              <a:t>):</a:t>
            </a:r>
          </a:p>
        </p:txBody>
      </p:sp>
      <p:sp>
        <p:nvSpPr>
          <p:cNvPr id="3" name="Marcador de contenido 2"/>
          <p:cNvSpPr>
            <a:spLocks noGrp="1"/>
          </p:cNvSpPr>
          <p:nvPr>
            <p:ph idx="1"/>
          </p:nvPr>
        </p:nvSpPr>
        <p:spPr>
          <a:xfrm>
            <a:off x="971550" y="1565910"/>
            <a:ext cx="10156698" cy="5292089"/>
          </a:xfrm>
        </p:spPr>
        <p:txBody>
          <a:bodyPr>
            <a:normAutofit/>
          </a:bodyPr>
          <a:lstStyle/>
          <a:p>
            <a:pPr lvl="1">
              <a:buNone/>
            </a:pPr>
            <a:endParaRPr lang="es-ES" sz="2000" b="1" u="sng" dirty="0">
              <a:solidFill>
                <a:srgbClr val="FF0000"/>
              </a:solidFill>
            </a:endParaRPr>
          </a:p>
          <a:p>
            <a:r>
              <a:rPr lang="es-ES" dirty="0" err="1"/>
              <a:t>Habermas</a:t>
            </a:r>
            <a:r>
              <a:rPr lang="es-ES" dirty="0"/>
              <a:t> denunciará que </a:t>
            </a:r>
            <a:r>
              <a:rPr lang="es-ES" b="1" dirty="0">
                <a:solidFill>
                  <a:srgbClr val="FF0000"/>
                </a:solidFill>
              </a:rPr>
              <a:t>en la acción práctica actual domina el interés técnico</a:t>
            </a:r>
            <a:r>
              <a:rPr lang="es-ES" b="1" dirty="0"/>
              <a:t>, la “acción </a:t>
            </a:r>
            <a:r>
              <a:rPr lang="es-ES" dirty="0"/>
              <a:t>estratégica” en la </a:t>
            </a:r>
            <a:r>
              <a:rPr lang="es-ES" b="1" dirty="0">
                <a:solidFill>
                  <a:srgbClr val="00B050"/>
                </a:solidFill>
              </a:rPr>
              <a:t>que se utiliza el conocimiento para la predicción, dominio y control social</a:t>
            </a:r>
            <a:r>
              <a:rPr lang="es-ES" b="1" dirty="0"/>
              <a:t> </a:t>
            </a:r>
            <a:r>
              <a:rPr lang="es-ES" dirty="0"/>
              <a:t>buscando la utilización de los seres humanos como objetos. 	</a:t>
            </a:r>
            <a:r>
              <a:rPr lang="es-ES" b="1" dirty="0"/>
              <a:t>Frente a ella</a:t>
            </a:r>
            <a:r>
              <a:rPr lang="es-ES" dirty="0"/>
              <a:t>, </a:t>
            </a:r>
            <a:r>
              <a:rPr lang="es-ES" dirty="0" err="1"/>
              <a:t>Habermas</a:t>
            </a:r>
            <a:r>
              <a:rPr lang="es-ES" dirty="0"/>
              <a:t> opondrá una teoría ética y política que se fundamenta en la </a:t>
            </a:r>
            <a:r>
              <a:rPr lang="es-ES" b="1" dirty="0">
                <a:solidFill>
                  <a:srgbClr val="FF0000"/>
                </a:solidFill>
              </a:rPr>
              <a:t>Teoría de la Acción Comunicativa.</a:t>
            </a:r>
            <a:endParaRPr lang="es-ES" sz="4000" dirty="0">
              <a:solidFill>
                <a:srgbClr val="FF0000"/>
              </a:solidFill>
            </a:endParaRPr>
          </a:p>
          <a:p>
            <a:r>
              <a:rPr lang="es-ES" dirty="0"/>
              <a:t>En la </a:t>
            </a:r>
            <a:r>
              <a:rPr lang="es-ES" b="1" dirty="0"/>
              <a:t>Teoría de la Acción Comunicativa </a:t>
            </a:r>
            <a:r>
              <a:rPr lang="es-ES" b="1" dirty="0">
                <a:solidFill>
                  <a:srgbClr val="00B050"/>
                </a:solidFill>
              </a:rPr>
              <a:t>toda acción humana y social debe basarse en la</a:t>
            </a:r>
            <a:r>
              <a:rPr lang="es-ES" b="1" dirty="0">
                <a:solidFill>
                  <a:srgbClr val="0070C0"/>
                </a:solidFill>
              </a:rPr>
              <a:t> </a:t>
            </a:r>
            <a:r>
              <a:rPr lang="es-ES" b="1" dirty="0">
                <a:solidFill>
                  <a:srgbClr val="FF0000"/>
                </a:solidFill>
              </a:rPr>
              <a:t>racionalidad comunicativa </a:t>
            </a:r>
            <a:r>
              <a:rPr lang="es-ES" b="1" dirty="0">
                <a:solidFill>
                  <a:srgbClr val="00B050"/>
                </a:solidFill>
              </a:rPr>
              <a:t>frente a la racionalidad instrumental o técnica. 	</a:t>
            </a:r>
            <a:r>
              <a:rPr lang="es-ES" b="1" dirty="0"/>
              <a:t>La racionalidad </a:t>
            </a:r>
            <a:r>
              <a:rPr lang="es-ES" dirty="0"/>
              <a:t>comunicativa considera que </a:t>
            </a:r>
            <a:r>
              <a:rPr lang="es-ES" b="1" u="sng" dirty="0">
                <a:solidFill>
                  <a:srgbClr val="00B050"/>
                </a:solidFill>
              </a:rPr>
              <a:t>todo desarrollo de la razón tiene su origen en la comunicación entre los hombres</a:t>
            </a:r>
            <a:r>
              <a:rPr lang="es-ES" dirty="0"/>
              <a:t>: </a:t>
            </a:r>
          </a:p>
          <a:p>
            <a:r>
              <a:rPr lang="es-ES" dirty="0"/>
              <a:t>por un lado, en la </a:t>
            </a:r>
            <a:r>
              <a:rPr lang="es-ES" b="1" dirty="0">
                <a:solidFill>
                  <a:srgbClr val="FF0000"/>
                </a:solidFill>
              </a:rPr>
              <a:t>capacidad de exponer más y mejor sus razones y argumentos</a:t>
            </a:r>
          </a:p>
          <a:p>
            <a:r>
              <a:rPr lang="es-ES" dirty="0"/>
              <a:t> por otro, la de </a:t>
            </a:r>
            <a:r>
              <a:rPr lang="es-ES" b="1" dirty="0">
                <a:solidFill>
                  <a:srgbClr val="FF0000"/>
                </a:solidFill>
              </a:rPr>
              <a:t>entender más y mejor las razones y argumentos de los otros</a:t>
            </a:r>
            <a:r>
              <a:rPr lang="es-ES" dirty="0">
                <a:solidFill>
                  <a:srgbClr val="FF0000"/>
                </a:solidFill>
              </a:rPr>
              <a:t>. </a:t>
            </a:r>
          </a:p>
        </p:txBody>
      </p:sp>
      <p:cxnSp>
        <p:nvCxnSpPr>
          <p:cNvPr id="5" name="Conector recto de flecha 4">
            <a:extLst>
              <a:ext uri="{FF2B5EF4-FFF2-40B4-BE49-F238E27FC236}">
                <a16:creationId xmlns:a16="http://schemas.microsoft.com/office/drawing/2014/main" id="{BEADBF08-4D61-304F-BA4E-02758773EABD}"/>
              </a:ext>
            </a:extLst>
          </p:cNvPr>
          <p:cNvCxnSpPr/>
          <p:nvPr/>
        </p:nvCxnSpPr>
        <p:spPr>
          <a:xfrm>
            <a:off x="4062714" y="3020992"/>
            <a:ext cx="5671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E17C8D74-CA01-D14C-B8A3-3BE6C5D60FE6}"/>
              </a:ext>
            </a:extLst>
          </p:cNvPr>
          <p:cNvCxnSpPr/>
          <p:nvPr/>
        </p:nvCxnSpPr>
        <p:spPr>
          <a:xfrm>
            <a:off x="2372810" y="4247909"/>
            <a:ext cx="4745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13A66-CD0A-6344-8669-9ECAE0964CDB}"/>
              </a:ext>
            </a:extLst>
          </p:cNvPr>
          <p:cNvSpPr>
            <a:spLocks noGrp="1"/>
          </p:cNvSpPr>
          <p:nvPr>
            <p:ph type="title"/>
          </p:nvPr>
        </p:nvSpPr>
        <p:spPr>
          <a:xfrm>
            <a:off x="1069848" y="91093"/>
            <a:ext cx="10058400" cy="950629"/>
          </a:xfrm>
        </p:spPr>
        <p:txBody>
          <a:bodyPr/>
          <a:lstStyle/>
          <a:p>
            <a:r>
              <a:rPr lang="es-ES" dirty="0"/>
              <a:t>B) El problema de la moral (</a:t>
            </a:r>
            <a:r>
              <a:rPr lang="es-ES" dirty="0" err="1"/>
              <a:t>iiI</a:t>
            </a:r>
            <a:r>
              <a:rPr lang="es-ES" dirty="0"/>
              <a:t>):</a:t>
            </a:r>
          </a:p>
        </p:txBody>
      </p:sp>
      <p:sp>
        <p:nvSpPr>
          <p:cNvPr id="3" name="Marcador de contenido 2">
            <a:extLst>
              <a:ext uri="{FF2B5EF4-FFF2-40B4-BE49-F238E27FC236}">
                <a16:creationId xmlns:a16="http://schemas.microsoft.com/office/drawing/2014/main" id="{99D785E2-5E86-3E43-9EF8-8BE7E520A469}"/>
              </a:ext>
            </a:extLst>
          </p:cNvPr>
          <p:cNvSpPr>
            <a:spLocks noGrp="1"/>
          </p:cNvSpPr>
          <p:nvPr>
            <p:ph idx="1"/>
          </p:nvPr>
        </p:nvSpPr>
        <p:spPr>
          <a:xfrm>
            <a:off x="868101" y="1365813"/>
            <a:ext cx="10260147" cy="5173883"/>
          </a:xfrm>
        </p:spPr>
        <p:txBody>
          <a:bodyPr/>
          <a:lstStyle/>
          <a:p>
            <a:pPr marL="0" indent="0">
              <a:buNone/>
            </a:pPr>
            <a:r>
              <a:rPr lang="es-ES" dirty="0"/>
              <a:t>El </a:t>
            </a:r>
            <a:r>
              <a:rPr lang="es-ES" sz="2400" b="1" dirty="0">
                <a:solidFill>
                  <a:srgbClr val="FF0000"/>
                </a:solidFill>
              </a:rPr>
              <a:t>lenguaje</a:t>
            </a:r>
            <a:r>
              <a:rPr lang="es-ES" dirty="0"/>
              <a:t> se usa:</a:t>
            </a:r>
          </a:p>
          <a:p>
            <a:endParaRPr lang="es-ES" dirty="0"/>
          </a:p>
          <a:p>
            <a:r>
              <a:rPr lang="es-ES" dirty="0"/>
              <a:t>Para hablar sobre </a:t>
            </a:r>
            <a:r>
              <a:rPr lang="es-ES" b="1" dirty="0">
                <a:solidFill>
                  <a:srgbClr val="00B050"/>
                </a:solidFill>
              </a:rPr>
              <a:t>cómo es el mundo</a:t>
            </a:r>
          </a:p>
          <a:p>
            <a:r>
              <a:rPr lang="es-ES" dirty="0"/>
              <a:t>Para señalar </a:t>
            </a:r>
            <a:r>
              <a:rPr lang="es-ES" b="1" dirty="0">
                <a:solidFill>
                  <a:srgbClr val="00B050"/>
                </a:solidFill>
              </a:rPr>
              <a:t>cómo dirigir la acción</a:t>
            </a:r>
          </a:p>
          <a:p>
            <a:pPr marL="0" indent="0">
              <a:buNone/>
            </a:pPr>
            <a:endParaRPr lang="es-ES" dirty="0"/>
          </a:p>
          <a:p>
            <a:pPr marL="0" indent="0">
              <a:buNone/>
            </a:pPr>
            <a:r>
              <a:rPr lang="es-ES" dirty="0"/>
              <a:t>Es la </a:t>
            </a:r>
            <a:r>
              <a:rPr lang="es-ES" b="1" dirty="0"/>
              <a:t>condición de posibilidad para que se dé el </a:t>
            </a:r>
            <a:r>
              <a:rPr lang="es-ES" b="1" dirty="0">
                <a:solidFill>
                  <a:srgbClr val="00B050"/>
                </a:solidFill>
              </a:rPr>
              <a:t>consenso </a:t>
            </a:r>
            <a:r>
              <a:rPr lang="es-ES" b="1" dirty="0"/>
              <a:t>   </a:t>
            </a:r>
            <a:r>
              <a:rPr lang="es-ES" dirty="0"/>
              <a:t>para llegar a un acuerdo todos los participantes del </a:t>
            </a:r>
            <a:r>
              <a:rPr lang="es-ES" b="1" dirty="0">
                <a:solidFill>
                  <a:srgbClr val="00B050"/>
                </a:solidFill>
              </a:rPr>
              <a:t>diálogo</a:t>
            </a:r>
            <a:r>
              <a:rPr lang="es-ES" dirty="0"/>
              <a:t> deben ser considerados </a:t>
            </a:r>
            <a:r>
              <a:rPr lang="es-ES" b="1" dirty="0">
                <a:solidFill>
                  <a:srgbClr val="00B050"/>
                </a:solidFill>
              </a:rPr>
              <a:t>iguales</a:t>
            </a:r>
            <a:r>
              <a:rPr lang="es-ES" dirty="0"/>
              <a:t>    lo que no se consigue a partir del dominio de la razón instrumental. </a:t>
            </a:r>
          </a:p>
          <a:p>
            <a:pPr marL="0" indent="0">
              <a:buNone/>
            </a:pPr>
            <a:r>
              <a:rPr lang="es-ES" dirty="0"/>
              <a:t>Obtenemos un </a:t>
            </a:r>
            <a:r>
              <a:rPr lang="es-ES" b="1" dirty="0"/>
              <a:t>primer principio de la moral   </a:t>
            </a:r>
            <a:r>
              <a:rPr lang="es-ES" dirty="0"/>
              <a:t>si no ha un acuerdo que permita que todos sean válidos, no es posible la moralidad     La </a:t>
            </a:r>
            <a:r>
              <a:rPr lang="es-ES" b="1" dirty="0">
                <a:solidFill>
                  <a:srgbClr val="00B050"/>
                </a:solidFill>
              </a:rPr>
              <a:t>imparcialidad</a:t>
            </a:r>
            <a:r>
              <a:rPr lang="es-ES" dirty="0"/>
              <a:t> es un elemento intrínseco a la comunicación argumentada.</a:t>
            </a:r>
          </a:p>
          <a:p>
            <a:pPr marL="0" indent="0">
              <a:buNone/>
            </a:pPr>
            <a:endParaRPr lang="es-ES" dirty="0"/>
          </a:p>
          <a:p>
            <a:pPr marL="0" indent="0">
              <a:buNone/>
            </a:pPr>
            <a:r>
              <a:rPr lang="es-ES" sz="2400" b="1" dirty="0">
                <a:solidFill>
                  <a:srgbClr val="FF0000"/>
                </a:solidFill>
              </a:rPr>
              <a:t>Moralidad</a:t>
            </a:r>
            <a:r>
              <a:rPr lang="es-ES" dirty="0"/>
              <a:t>     </a:t>
            </a:r>
            <a:r>
              <a:rPr lang="es-ES" b="1" dirty="0">
                <a:solidFill>
                  <a:srgbClr val="00B050"/>
                </a:solidFill>
              </a:rPr>
              <a:t>Condición de posibilidad de la vida social   </a:t>
            </a:r>
            <a:r>
              <a:rPr lang="es-ES" dirty="0"/>
              <a:t>sin moralidad es imposible la vida social. </a:t>
            </a:r>
          </a:p>
        </p:txBody>
      </p:sp>
      <p:cxnSp>
        <p:nvCxnSpPr>
          <p:cNvPr id="5" name="Conector recto de flecha 4">
            <a:extLst>
              <a:ext uri="{FF2B5EF4-FFF2-40B4-BE49-F238E27FC236}">
                <a16:creationId xmlns:a16="http://schemas.microsoft.com/office/drawing/2014/main" id="{FA9602C7-3BD8-8247-AF08-8506380AC9A4}"/>
              </a:ext>
            </a:extLst>
          </p:cNvPr>
          <p:cNvCxnSpPr/>
          <p:nvPr/>
        </p:nvCxnSpPr>
        <p:spPr>
          <a:xfrm>
            <a:off x="8079129" y="3750197"/>
            <a:ext cx="208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D84EAF89-092D-6F43-A621-EFBB8694C110}"/>
              </a:ext>
            </a:extLst>
          </p:cNvPr>
          <p:cNvCxnSpPr/>
          <p:nvPr/>
        </p:nvCxnSpPr>
        <p:spPr>
          <a:xfrm>
            <a:off x="9931078" y="3993266"/>
            <a:ext cx="277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B98D00A4-1E25-924C-A77A-FFD8597AA887}"/>
              </a:ext>
            </a:extLst>
          </p:cNvPr>
          <p:cNvCxnSpPr/>
          <p:nvPr/>
        </p:nvCxnSpPr>
        <p:spPr>
          <a:xfrm>
            <a:off x="6319777" y="4710896"/>
            <a:ext cx="2083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566FCEB6-E3AF-2443-9945-6E026E4BFF65}"/>
              </a:ext>
            </a:extLst>
          </p:cNvPr>
          <p:cNvCxnSpPr/>
          <p:nvPr/>
        </p:nvCxnSpPr>
        <p:spPr>
          <a:xfrm>
            <a:off x="6342927" y="5011838"/>
            <a:ext cx="289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A7559184-BD36-D14C-AC61-4C58B0B01CF6}"/>
              </a:ext>
            </a:extLst>
          </p:cNvPr>
          <p:cNvCxnSpPr/>
          <p:nvPr/>
        </p:nvCxnSpPr>
        <p:spPr>
          <a:xfrm>
            <a:off x="2581154" y="6169306"/>
            <a:ext cx="243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BEE63342-D322-7042-9CE8-FB992F9550D5}"/>
              </a:ext>
            </a:extLst>
          </p:cNvPr>
          <p:cNvCxnSpPr/>
          <p:nvPr/>
        </p:nvCxnSpPr>
        <p:spPr>
          <a:xfrm>
            <a:off x="8079129" y="6192456"/>
            <a:ext cx="208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a:extLst>
              <a:ext uri="{FF2B5EF4-FFF2-40B4-BE49-F238E27FC236}">
                <a16:creationId xmlns:a16="http://schemas.microsoft.com/office/drawing/2014/main" id="{70256B8C-52DB-044B-8404-25A8FEAF82B4}"/>
              </a:ext>
            </a:extLst>
          </p:cNvPr>
          <p:cNvSpPr/>
          <p:nvPr/>
        </p:nvSpPr>
        <p:spPr>
          <a:xfrm>
            <a:off x="4757195" y="3116483"/>
            <a:ext cx="729205" cy="312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abajo 16">
            <a:extLst>
              <a:ext uri="{FF2B5EF4-FFF2-40B4-BE49-F238E27FC236}">
                <a16:creationId xmlns:a16="http://schemas.microsoft.com/office/drawing/2014/main" id="{26814482-607A-204F-9440-B2D04535E98C}"/>
              </a:ext>
            </a:extLst>
          </p:cNvPr>
          <p:cNvSpPr/>
          <p:nvPr/>
        </p:nvSpPr>
        <p:spPr>
          <a:xfrm>
            <a:off x="4757195" y="5595394"/>
            <a:ext cx="729205" cy="312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0544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44E77-66FB-8E4D-9064-5B49362770FF}"/>
              </a:ext>
            </a:extLst>
          </p:cNvPr>
          <p:cNvSpPr>
            <a:spLocks noGrp="1"/>
          </p:cNvSpPr>
          <p:nvPr>
            <p:ph type="title"/>
          </p:nvPr>
        </p:nvSpPr>
        <p:spPr>
          <a:xfrm>
            <a:off x="1066800" y="0"/>
            <a:ext cx="10058400" cy="1609344"/>
          </a:xfrm>
        </p:spPr>
        <p:txBody>
          <a:bodyPr/>
          <a:lstStyle/>
          <a:p>
            <a:r>
              <a:rPr lang="es-ES" dirty="0"/>
              <a:t>B) El problema de la moral (ii):</a:t>
            </a:r>
          </a:p>
        </p:txBody>
      </p:sp>
      <p:sp>
        <p:nvSpPr>
          <p:cNvPr id="3" name="Marcador de contenido 2">
            <a:extLst>
              <a:ext uri="{FF2B5EF4-FFF2-40B4-BE49-F238E27FC236}">
                <a16:creationId xmlns:a16="http://schemas.microsoft.com/office/drawing/2014/main" id="{D3546368-E06A-224C-B02B-C1B084501173}"/>
              </a:ext>
            </a:extLst>
          </p:cNvPr>
          <p:cNvSpPr>
            <a:spLocks noGrp="1"/>
          </p:cNvSpPr>
          <p:nvPr>
            <p:ph idx="1"/>
          </p:nvPr>
        </p:nvSpPr>
        <p:spPr>
          <a:xfrm>
            <a:off x="942527" y="1435261"/>
            <a:ext cx="10058400" cy="4352341"/>
          </a:xfrm>
        </p:spPr>
        <p:txBody>
          <a:bodyPr/>
          <a:lstStyle/>
          <a:p>
            <a:r>
              <a:rPr lang="es-ES" dirty="0"/>
              <a:t>Así, la razón comunicativa </a:t>
            </a:r>
            <a:r>
              <a:rPr lang="es-ES" b="1" dirty="0">
                <a:solidFill>
                  <a:srgbClr val="00B050"/>
                </a:solidFill>
              </a:rPr>
              <a:t>se basa en el </a:t>
            </a:r>
            <a:r>
              <a:rPr lang="es-ES" b="1" u="sng" dirty="0">
                <a:solidFill>
                  <a:srgbClr val="00B050"/>
                </a:solidFill>
              </a:rPr>
              <a:t>uso del lenguaje</a:t>
            </a:r>
            <a:r>
              <a:rPr lang="es-ES" b="1" dirty="0">
                <a:solidFill>
                  <a:srgbClr val="00B050"/>
                </a:solidFill>
              </a:rPr>
              <a:t> para buscar el </a:t>
            </a:r>
            <a:r>
              <a:rPr lang="es-ES" b="1" dirty="0">
                <a:solidFill>
                  <a:srgbClr val="FF0000"/>
                </a:solidFill>
              </a:rPr>
              <a:t>entendimiento y el acuerdo intersubjetivo </a:t>
            </a:r>
            <a:r>
              <a:rPr lang="es-ES" b="1" dirty="0"/>
              <a:t>que nos permitan </a:t>
            </a:r>
            <a:r>
              <a:rPr lang="es-ES" dirty="0"/>
              <a:t>establecer normas de actuación morales (ética) y sociales (derecho) partiendo del presupuesto de la igualdad y la libertad. </a:t>
            </a:r>
          </a:p>
          <a:p>
            <a:r>
              <a:rPr lang="es-ES" b="1" dirty="0"/>
              <a:t>Cuando esta interacción dialógica busca argumentaciones racionales con pretensiones de universalidad </a:t>
            </a:r>
            <a:r>
              <a:rPr lang="es-ES" dirty="0"/>
              <a:t>se denomina “</a:t>
            </a:r>
            <a:r>
              <a:rPr lang="es-ES" b="1" dirty="0">
                <a:solidFill>
                  <a:srgbClr val="FF0000"/>
                </a:solidFill>
              </a:rPr>
              <a:t>discurso</a:t>
            </a:r>
            <a:r>
              <a:rPr lang="es-ES" b="1" dirty="0"/>
              <a:t>”.</a:t>
            </a:r>
          </a:p>
          <a:p>
            <a:r>
              <a:rPr lang="es-ES" b="1" dirty="0">
                <a:solidFill>
                  <a:srgbClr val="00B050"/>
                </a:solidFill>
              </a:rPr>
              <a:t> El </a:t>
            </a:r>
            <a:r>
              <a:rPr lang="es-ES" b="1" u="sng" dirty="0">
                <a:solidFill>
                  <a:srgbClr val="00B050"/>
                </a:solidFill>
              </a:rPr>
              <a:t>grado máximo de racionalidad social </a:t>
            </a:r>
            <a:r>
              <a:rPr lang="es-ES" b="1" dirty="0">
                <a:solidFill>
                  <a:srgbClr val="00B050"/>
                </a:solidFill>
              </a:rPr>
              <a:t>será establecer un discurso acerca de los fines y los valores que deben guiar la acción humana.</a:t>
            </a:r>
          </a:p>
          <a:p>
            <a:endParaRPr lang="es-ES" dirty="0"/>
          </a:p>
        </p:txBody>
      </p:sp>
      <p:pic>
        <p:nvPicPr>
          <p:cNvPr id="5" name="Imagen 4">
            <a:extLst>
              <a:ext uri="{FF2B5EF4-FFF2-40B4-BE49-F238E27FC236}">
                <a16:creationId xmlns:a16="http://schemas.microsoft.com/office/drawing/2014/main" id="{A77B6212-5405-8449-8950-87EFA697F768}"/>
              </a:ext>
            </a:extLst>
          </p:cNvPr>
          <p:cNvPicPr>
            <a:picLocks noChangeAspect="1"/>
          </p:cNvPicPr>
          <p:nvPr/>
        </p:nvPicPr>
        <p:blipFill>
          <a:blip r:embed="rId2"/>
          <a:stretch>
            <a:fillRect/>
          </a:stretch>
        </p:blipFill>
        <p:spPr>
          <a:xfrm>
            <a:off x="2851018" y="4166886"/>
            <a:ext cx="5714248" cy="2691114"/>
          </a:xfrm>
          <a:prstGeom prst="rect">
            <a:avLst/>
          </a:prstGeom>
        </p:spPr>
      </p:pic>
    </p:spTree>
    <p:extLst>
      <p:ext uri="{BB962C8B-B14F-4D97-AF65-F5344CB8AC3E}">
        <p14:creationId xmlns:p14="http://schemas.microsoft.com/office/powerpoint/2010/main" val="175363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D) El problema de la moral (</a:t>
            </a:r>
            <a:r>
              <a:rPr lang="es-ES" dirty="0" err="1"/>
              <a:t>Iii</a:t>
            </a:r>
            <a:r>
              <a:rPr lang="es-ES" dirty="0"/>
              <a:t>):</a:t>
            </a:r>
          </a:p>
        </p:txBody>
      </p:sp>
      <p:sp>
        <p:nvSpPr>
          <p:cNvPr id="3" name="Marcador de contenido 2"/>
          <p:cNvSpPr>
            <a:spLocks noGrp="1"/>
          </p:cNvSpPr>
          <p:nvPr>
            <p:ph idx="1"/>
          </p:nvPr>
        </p:nvSpPr>
        <p:spPr>
          <a:xfrm>
            <a:off x="1069848" y="1706880"/>
            <a:ext cx="10058400" cy="4968239"/>
          </a:xfrm>
        </p:spPr>
        <p:txBody>
          <a:bodyPr>
            <a:normAutofit/>
          </a:bodyPr>
          <a:lstStyle/>
          <a:p>
            <a:pPr lvl="1"/>
            <a:endParaRPr lang="es-ES" sz="2000" b="1" dirty="0">
              <a:solidFill>
                <a:srgbClr val="FF0000"/>
              </a:solidFill>
            </a:endParaRPr>
          </a:p>
          <a:p>
            <a:r>
              <a:rPr lang="es-ES" dirty="0"/>
              <a:t>La ética del discurso de </a:t>
            </a:r>
            <a:r>
              <a:rPr lang="es-ES" dirty="0" err="1"/>
              <a:t>Habermas</a:t>
            </a:r>
            <a:r>
              <a:rPr lang="es-ES" dirty="0"/>
              <a:t> es una </a:t>
            </a:r>
            <a:r>
              <a:rPr lang="es-ES" b="1" dirty="0"/>
              <a:t>reelaboración de la ética formal de Kant donde se </a:t>
            </a:r>
            <a:r>
              <a:rPr lang="es-ES" dirty="0"/>
              <a:t>establece un nuevo imperativo ético no individual, como en Kant, sino que debe basarse en lo que </a:t>
            </a:r>
            <a:r>
              <a:rPr lang="es-ES" b="1" dirty="0">
                <a:solidFill>
                  <a:srgbClr val="00B050"/>
                </a:solidFill>
              </a:rPr>
              <a:t>todos los seres humanos de común acuerdo y mediante diálogo acepten como norma universal. </a:t>
            </a:r>
          </a:p>
          <a:p>
            <a:r>
              <a:rPr lang="es-ES" b="1" dirty="0"/>
              <a:t>La</a:t>
            </a:r>
            <a:r>
              <a:rPr lang="es-ES" b="1" dirty="0">
                <a:solidFill>
                  <a:srgbClr val="FF0000"/>
                </a:solidFill>
              </a:rPr>
              <a:t> </a:t>
            </a:r>
            <a:r>
              <a:rPr lang="es-ES" b="1" u="sng" dirty="0">
                <a:solidFill>
                  <a:srgbClr val="FF0000"/>
                </a:solidFill>
              </a:rPr>
              <a:t>teoría consensual del bien</a:t>
            </a:r>
            <a:r>
              <a:rPr lang="es-ES" b="1" dirty="0"/>
              <a:t>, mantiene la aspiración a la universalidad pero no renuncia a </a:t>
            </a:r>
            <a:r>
              <a:rPr lang="es-ES" dirty="0"/>
              <a:t>la consideración de </a:t>
            </a:r>
            <a:r>
              <a:rPr lang="es-ES" b="1" dirty="0"/>
              <a:t>los diversos intereses </a:t>
            </a:r>
            <a:r>
              <a:rPr lang="es-ES" dirty="0"/>
              <a:t>de las personas implicadas en una situación. </a:t>
            </a:r>
          </a:p>
          <a:p>
            <a:pPr marL="0" indent="0">
              <a:buNone/>
            </a:pPr>
            <a:endParaRPr lang="es-ES" b="1" dirty="0">
              <a:solidFill>
                <a:srgbClr val="0070C0"/>
              </a:solidFill>
            </a:endParaRPr>
          </a:p>
          <a:p>
            <a:pPr marL="0" indent="0">
              <a:buNone/>
            </a:pPr>
            <a:r>
              <a:rPr lang="es-ES" b="1" dirty="0">
                <a:solidFill>
                  <a:srgbClr val="00B050"/>
                </a:solidFill>
              </a:rPr>
              <a:t>Se debe encontrar el consenso en una norma que todos los afectados podrían llegar a aceptar y preferir </a:t>
            </a:r>
            <a:r>
              <a:rPr lang="es-ES" dirty="0"/>
              <a:t>frente a otras, </a:t>
            </a:r>
            <a:r>
              <a:rPr lang="es-ES" dirty="0">
                <a:solidFill>
                  <a:srgbClr val="00B050"/>
                </a:solidFill>
              </a:rPr>
              <a:t>teniendo en cuenta sus intereses y manteniendo siempre la igualdad y la libertad.</a:t>
            </a:r>
            <a:endParaRPr lang="es-ES" sz="4000" b="1" dirty="0">
              <a:solidFill>
                <a:srgbClr val="00B050"/>
              </a:solidFill>
            </a:endParaRPr>
          </a:p>
        </p:txBody>
      </p:sp>
      <p:sp>
        <p:nvSpPr>
          <p:cNvPr id="4" name="Flecha abajo 3">
            <a:extLst>
              <a:ext uri="{FF2B5EF4-FFF2-40B4-BE49-F238E27FC236}">
                <a16:creationId xmlns:a16="http://schemas.microsoft.com/office/drawing/2014/main" id="{9FCD4842-E0DB-7046-9604-E3647D4E9760}"/>
              </a:ext>
            </a:extLst>
          </p:cNvPr>
          <p:cNvSpPr/>
          <p:nvPr/>
        </p:nvSpPr>
        <p:spPr>
          <a:xfrm>
            <a:off x="5312780" y="4236334"/>
            <a:ext cx="995423" cy="5787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71657-46F7-4E46-B80F-AEE75F3E0E9E}"/>
              </a:ext>
            </a:extLst>
          </p:cNvPr>
          <p:cNvSpPr>
            <a:spLocks noGrp="1"/>
          </p:cNvSpPr>
          <p:nvPr>
            <p:ph type="title"/>
          </p:nvPr>
        </p:nvSpPr>
        <p:spPr>
          <a:xfrm>
            <a:off x="1066800" y="0"/>
            <a:ext cx="10058400" cy="1239996"/>
          </a:xfrm>
        </p:spPr>
        <p:txBody>
          <a:bodyPr/>
          <a:lstStyle/>
          <a:p>
            <a:r>
              <a:rPr lang="es-ES" dirty="0"/>
              <a:t>D) El problema de la moral (</a:t>
            </a:r>
            <a:r>
              <a:rPr lang="es-ES" dirty="0" err="1"/>
              <a:t>Iv</a:t>
            </a:r>
            <a:r>
              <a:rPr lang="es-ES" dirty="0"/>
              <a:t>):</a:t>
            </a:r>
          </a:p>
        </p:txBody>
      </p:sp>
      <p:sp>
        <p:nvSpPr>
          <p:cNvPr id="3" name="Marcador de contenido 2">
            <a:extLst>
              <a:ext uri="{FF2B5EF4-FFF2-40B4-BE49-F238E27FC236}">
                <a16:creationId xmlns:a16="http://schemas.microsoft.com/office/drawing/2014/main" id="{1281CB40-39A0-1343-A6C4-730672AD9ABF}"/>
              </a:ext>
            </a:extLst>
          </p:cNvPr>
          <p:cNvSpPr>
            <a:spLocks noGrp="1"/>
          </p:cNvSpPr>
          <p:nvPr>
            <p:ph idx="1"/>
          </p:nvPr>
        </p:nvSpPr>
        <p:spPr>
          <a:xfrm>
            <a:off x="949123" y="1388962"/>
            <a:ext cx="10347767" cy="5324354"/>
          </a:xfrm>
        </p:spPr>
        <p:txBody>
          <a:bodyPr/>
          <a:lstStyle/>
          <a:p>
            <a:pPr marL="0" indent="0">
              <a:buNone/>
            </a:pPr>
            <a:r>
              <a:rPr lang="es-ES" b="1" dirty="0">
                <a:solidFill>
                  <a:srgbClr val="FF0000"/>
                </a:solidFill>
              </a:rPr>
              <a:t>ÉTICA DISCURSIVA</a:t>
            </a:r>
          </a:p>
          <a:p>
            <a:r>
              <a:rPr lang="es-ES" b="1" dirty="0">
                <a:solidFill>
                  <a:srgbClr val="00B050"/>
                </a:solidFill>
              </a:rPr>
              <a:t>Fundamentar normas morales    </a:t>
            </a:r>
            <a:r>
              <a:rPr lang="es-ES" dirty="0"/>
              <a:t>acabar con escepticismo y relativismo</a:t>
            </a:r>
          </a:p>
          <a:p>
            <a:r>
              <a:rPr lang="es-ES" dirty="0"/>
              <a:t>La </a:t>
            </a:r>
            <a:r>
              <a:rPr lang="es-ES" b="1" dirty="0">
                <a:solidFill>
                  <a:srgbClr val="00B050"/>
                </a:solidFill>
              </a:rPr>
              <a:t>verdad</a:t>
            </a:r>
            <a:r>
              <a:rPr lang="es-ES" dirty="0"/>
              <a:t> está en el diálogo</a:t>
            </a:r>
          </a:p>
          <a:p>
            <a:r>
              <a:rPr lang="es-ES" dirty="0"/>
              <a:t>Las personas </a:t>
            </a:r>
            <a:r>
              <a:rPr lang="es-ES" b="1" dirty="0">
                <a:solidFill>
                  <a:srgbClr val="00B050"/>
                </a:solidFill>
              </a:rPr>
              <a:t>argumentan</a:t>
            </a:r>
            <a:r>
              <a:rPr lang="es-ES" dirty="0"/>
              <a:t> sobre normas morales   ¿cuáles son las normas moralmente correctas?</a:t>
            </a:r>
          </a:p>
          <a:p>
            <a:r>
              <a:rPr lang="es-ES" dirty="0"/>
              <a:t>Se estudia las </a:t>
            </a:r>
            <a:r>
              <a:rPr lang="es-ES" b="1" dirty="0">
                <a:solidFill>
                  <a:srgbClr val="00B050"/>
                </a:solidFill>
              </a:rPr>
              <a:t>condiciones</a:t>
            </a:r>
            <a:r>
              <a:rPr lang="es-ES" dirty="0"/>
              <a:t> para el diálogo </a:t>
            </a:r>
          </a:p>
          <a:p>
            <a:r>
              <a:rPr lang="es-ES" b="1" dirty="0">
                <a:solidFill>
                  <a:srgbClr val="FF0000"/>
                </a:solidFill>
              </a:rPr>
              <a:t>Conversación válida</a:t>
            </a:r>
          </a:p>
          <a:p>
            <a:pPr marL="0" indent="0">
              <a:buNone/>
            </a:pPr>
            <a:r>
              <a:rPr lang="es-ES" dirty="0"/>
              <a:t>	</a:t>
            </a:r>
            <a:r>
              <a:rPr lang="es-ES" b="1" dirty="0"/>
              <a:t>Hay que dar razones </a:t>
            </a:r>
          </a:p>
          <a:p>
            <a:pPr marL="0" indent="0">
              <a:buNone/>
            </a:pPr>
            <a:r>
              <a:rPr lang="es-ES" b="1" dirty="0"/>
              <a:t>	Consenso basado en el diálogo</a:t>
            </a:r>
          </a:p>
          <a:p>
            <a:pPr marL="0" indent="0">
              <a:buNone/>
            </a:pPr>
            <a:r>
              <a:rPr lang="es-ES" b="1" dirty="0"/>
              <a:t>	Orientado a lograr el consenso </a:t>
            </a:r>
          </a:p>
          <a:p>
            <a:pPr marL="0" indent="0">
              <a:buNone/>
            </a:pPr>
            <a:r>
              <a:rPr lang="es-ES" dirty="0"/>
              <a:t>Es </a:t>
            </a:r>
            <a:r>
              <a:rPr lang="es-ES" b="1" u="sng" dirty="0">
                <a:solidFill>
                  <a:srgbClr val="00B050"/>
                </a:solidFill>
              </a:rPr>
              <a:t>inmoral</a:t>
            </a:r>
            <a:r>
              <a:rPr lang="es-ES" dirty="0"/>
              <a:t>   La imposición, la fuerza y la manipulación</a:t>
            </a:r>
          </a:p>
          <a:p>
            <a:pPr marL="0" indent="0">
              <a:buNone/>
            </a:pPr>
            <a:r>
              <a:rPr lang="es-ES" dirty="0"/>
              <a:t>Es </a:t>
            </a:r>
            <a:r>
              <a:rPr lang="es-ES" b="1" u="sng" dirty="0">
                <a:solidFill>
                  <a:srgbClr val="00B050"/>
                </a:solidFill>
              </a:rPr>
              <a:t>moral</a:t>
            </a:r>
            <a:r>
              <a:rPr lang="es-ES" dirty="0"/>
              <a:t>   Llegar a un acuerdo mediante la racionalidad comunicativa </a:t>
            </a:r>
          </a:p>
          <a:p>
            <a:pPr marL="0" indent="0">
              <a:buNone/>
            </a:pPr>
            <a:r>
              <a:rPr lang="es-ES" dirty="0"/>
              <a:t>	</a:t>
            </a:r>
          </a:p>
        </p:txBody>
      </p:sp>
      <p:cxnSp>
        <p:nvCxnSpPr>
          <p:cNvPr id="5" name="Conector recto de flecha 4">
            <a:extLst>
              <a:ext uri="{FF2B5EF4-FFF2-40B4-BE49-F238E27FC236}">
                <a16:creationId xmlns:a16="http://schemas.microsoft.com/office/drawing/2014/main" id="{3CCF0143-0437-2240-9F3A-131BCCD44D4F}"/>
              </a:ext>
            </a:extLst>
          </p:cNvPr>
          <p:cNvCxnSpPr/>
          <p:nvPr/>
        </p:nvCxnSpPr>
        <p:spPr>
          <a:xfrm>
            <a:off x="5046562" y="2002421"/>
            <a:ext cx="2546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EE2FD07D-167E-124A-8510-43BF2DC6CBA0}"/>
              </a:ext>
            </a:extLst>
          </p:cNvPr>
          <p:cNvCxnSpPr/>
          <p:nvPr/>
        </p:nvCxnSpPr>
        <p:spPr>
          <a:xfrm>
            <a:off x="7005711" y="2883878"/>
            <a:ext cx="2391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2585F60E-97E5-0B4A-8C08-FF24277B704F}"/>
              </a:ext>
            </a:extLst>
          </p:cNvPr>
          <p:cNvCxnSpPr/>
          <p:nvPr/>
        </p:nvCxnSpPr>
        <p:spPr>
          <a:xfrm>
            <a:off x="2395959" y="5694744"/>
            <a:ext cx="1851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BE5C72CC-D9CB-5948-B04F-3C9022EE2543}"/>
              </a:ext>
            </a:extLst>
          </p:cNvPr>
          <p:cNvCxnSpPr/>
          <p:nvPr/>
        </p:nvCxnSpPr>
        <p:spPr>
          <a:xfrm>
            <a:off x="2106592" y="6157732"/>
            <a:ext cx="2199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36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34EF5-1E0A-C747-8E98-A76527C705E9}"/>
              </a:ext>
            </a:extLst>
          </p:cNvPr>
          <p:cNvSpPr>
            <a:spLocks noGrp="1"/>
          </p:cNvSpPr>
          <p:nvPr>
            <p:ph type="title"/>
          </p:nvPr>
        </p:nvSpPr>
        <p:spPr>
          <a:xfrm>
            <a:off x="1069848" y="183690"/>
            <a:ext cx="10058400" cy="1609344"/>
          </a:xfrm>
        </p:spPr>
        <p:txBody>
          <a:bodyPr/>
          <a:lstStyle/>
          <a:p>
            <a:r>
              <a:rPr lang="es-ES" dirty="0"/>
              <a:t>D) El problema de la moral (v):</a:t>
            </a:r>
          </a:p>
        </p:txBody>
      </p:sp>
      <p:sp>
        <p:nvSpPr>
          <p:cNvPr id="3" name="Marcador de contenido 2">
            <a:extLst>
              <a:ext uri="{FF2B5EF4-FFF2-40B4-BE49-F238E27FC236}">
                <a16:creationId xmlns:a16="http://schemas.microsoft.com/office/drawing/2014/main" id="{89408FC8-8026-E949-AE3B-07C08F574D36}"/>
              </a:ext>
            </a:extLst>
          </p:cNvPr>
          <p:cNvSpPr>
            <a:spLocks noGrp="1"/>
          </p:cNvSpPr>
          <p:nvPr>
            <p:ph idx="1"/>
          </p:nvPr>
        </p:nvSpPr>
        <p:spPr>
          <a:xfrm>
            <a:off x="636608" y="1585732"/>
            <a:ext cx="10491640" cy="5088578"/>
          </a:xfrm>
        </p:spPr>
        <p:txBody>
          <a:bodyPr/>
          <a:lstStyle/>
          <a:p>
            <a:r>
              <a:rPr lang="es-ES" dirty="0"/>
              <a:t>La </a:t>
            </a:r>
            <a:r>
              <a:rPr lang="es-ES" b="1" dirty="0">
                <a:solidFill>
                  <a:srgbClr val="FF0000"/>
                </a:solidFill>
              </a:rPr>
              <a:t>moral</a:t>
            </a:r>
            <a:r>
              <a:rPr lang="es-ES" dirty="0"/>
              <a:t> debe partir de una situación ideal de habla en condiciones de </a:t>
            </a:r>
            <a:r>
              <a:rPr lang="es-ES" b="1" dirty="0">
                <a:solidFill>
                  <a:srgbClr val="00B050"/>
                </a:solidFill>
              </a:rPr>
              <a:t>simetría</a:t>
            </a:r>
            <a:r>
              <a:rPr lang="es-ES" dirty="0"/>
              <a:t> </a:t>
            </a:r>
          </a:p>
          <a:p>
            <a:pPr marL="457200" indent="-457200">
              <a:buAutoNum type="arabicPeriod"/>
            </a:pPr>
            <a:r>
              <a:rPr lang="es-ES" dirty="0"/>
              <a:t>Cualquier persona puede </a:t>
            </a:r>
            <a:r>
              <a:rPr lang="es-ES" b="1" dirty="0"/>
              <a:t>participar</a:t>
            </a:r>
            <a:r>
              <a:rPr lang="es-ES" dirty="0"/>
              <a:t> en el discurso</a:t>
            </a:r>
          </a:p>
          <a:p>
            <a:pPr marL="457200" indent="-457200">
              <a:buAutoNum type="arabicPeriod"/>
            </a:pPr>
            <a:r>
              <a:rPr lang="es-ES" dirty="0"/>
              <a:t>Toda persona puede </a:t>
            </a:r>
            <a:r>
              <a:rPr lang="es-ES" b="1" dirty="0"/>
              <a:t>problematizar</a:t>
            </a:r>
            <a:r>
              <a:rPr lang="es-ES" dirty="0"/>
              <a:t> la información</a:t>
            </a:r>
          </a:p>
          <a:p>
            <a:pPr marL="457200" indent="-457200">
              <a:buAutoNum type="arabicPeriod"/>
            </a:pPr>
            <a:r>
              <a:rPr lang="es-ES" dirty="0"/>
              <a:t>Toda persona puede incluir cualquier </a:t>
            </a:r>
            <a:r>
              <a:rPr lang="es-ES" b="1" dirty="0"/>
              <a:t>afirmación</a:t>
            </a:r>
          </a:p>
          <a:p>
            <a:pPr marL="457200" indent="-457200">
              <a:buAutoNum type="arabicPeriod"/>
            </a:pPr>
            <a:r>
              <a:rPr lang="es-ES" dirty="0"/>
              <a:t>Toda persona puede expresar sus </a:t>
            </a:r>
            <a:r>
              <a:rPr lang="es-ES" b="1" dirty="0"/>
              <a:t>opiniones, deseos o necesidades</a:t>
            </a:r>
            <a:r>
              <a:rPr lang="es-ES" dirty="0"/>
              <a:t>. </a:t>
            </a:r>
          </a:p>
          <a:p>
            <a:pPr marL="457200" indent="-457200">
              <a:buAutoNum type="arabicPeriod"/>
            </a:pPr>
            <a:r>
              <a:rPr lang="es-ES" b="1" dirty="0"/>
              <a:t>No deben existir coacciones </a:t>
            </a:r>
            <a:r>
              <a:rPr lang="es-ES" dirty="0"/>
              <a:t>para que un hablante ejerza las afirmaciones anteriores. </a:t>
            </a:r>
          </a:p>
          <a:p>
            <a:r>
              <a:rPr lang="es-ES" dirty="0"/>
              <a:t>Los </a:t>
            </a:r>
            <a:r>
              <a:rPr lang="es-ES" b="1" dirty="0">
                <a:solidFill>
                  <a:srgbClr val="FF0000"/>
                </a:solidFill>
              </a:rPr>
              <a:t>postulados</a:t>
            </a:r>
            <a:r>
              <a:rPr lang="es-ES" dirty="0"/>
              <a:t> de la moral serán:</a:t>
            </a:r>
          </a:p>
          <a:p>
            <a:pPr marL="457200" indent="-457200">
              <a:buAutoNum type="arabicPeriod"/>
            </a:pPr>
            <a:r>
              <a:rPr lang="es-ES" dirty="0">
                <a:solidFill>
                  <a:srgbClr val="00B050"/>
                </a:solidFill>
              </a:rPr>
              <a:t>Postulado de universalización.</a:t>
            </a:r>
          </a:p>
          <a:p>
            <a:pPr marL="457200" indent="-457200">
              <a:buAutoNum type="arabicPeriod"/>
            </a:pPr>
            <a:r>
              <a:rPr lang="es-ES" dirty="0">
                <a:solidFill>
                  <a:srgbClr val="00B050"/>
                </a:solidFill>
              </a:rPr>
              <a:t>Postulado ético discursivo.</a:t>
            </a:r>
          </a:p>
          <a:p>
            <a:pPr marL="0" indent="0">
              <a:buNone/>
            </a:pPr>
            <a:endParaRPr lang="es-ES" dirty="0"/>
          </a:p>
          <a:p>
            <a:pPr marL="0" indent="0">
              <a:buNone/>
            </a:pPr>
            <a:r>
              <a:rPr lang="es-ES" b="1" dirty="0">
                <a:solidFill>
                  <a:srgbClr val="00B050"/>
                </a:solidFill>
              </a:rPr>
              <a:t>No hay dogmas </a:t>
            </a:r>
            <a:r>
              <a:rPr lang="es-ES" dirty="0"/>
              <a:t>(libertad e individualidad) y </a:t>
            </a:r>
            <a:r>
              <a:rPr lang="es-ES" b="1" dirty="0">
                <a:solidFill>
                  <a:srgbClr val="00B050"/>
                </a:solidFill>
              </a:rPr>
              <a:t>hay imparcialidad (</a:t>
            </a:r>
            <a:r>
              <a:rPr lang="es-ES" dirty="0"/>
              <a:t>solidaridad y universalidad)</a:t>
            </a:r>
          </a:p>
        </p:txBody>
      </p:sp>
      <p:sp>
        <p:nvSpPr>
          <p:cNvPr id="4" name="Flecha abajo 3">
            <a:extLst>
              <a:ext uri="{FF2B5EF4-FFF2-40B4-BE49-F238E27FC236}">
                <a16:creationId xmlns:a16="http://schemas.microsoft.com/office/drawing/2014/main" id="{3DD4368D-0595-3046-908B-2E93FEF403AF}"/>
              </a:ext>
            </a:extLst>
          </p:cNvPr>
          <p:cNvSpPr/>
          <p:nvPr/>
        </p:nvSpPr>
        <p:spPr>
          <a:xfrm>
            <a:off x="4490977" y="5694744"/>
            <a:ext cx="706056" cy="335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400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4BCD0-3E7B-F94C-9233-0166EF55A74C}"/>
              </a:ext>
            </a:extLst>
          </p:cNvPr>
          <p:cNvSpPr>
            <a:spLocks noGrp="1"/>
          </p:cNvSpPr>
          <p:nvPr>
            <p:ph type="title"/>
          </p:nvPr>
        </p:nvSpPr>
        <p:spPr/>
        <p:txBody>
          <a:bodyPr/>
          <a:lstStyle/>
          <a:p>
            <a:r>
              <a:rPr lang="es-ES" dirty="0"/>
              <a:t>D) El problema de la moral (vi):</a:t>
            </a:r>
          </a:p>
        </p:txBody>
      </p:sp>
      <p:sp>
        <p:nvSpPr>
          <p:cNvPr id="3" name="Marcador de contenido 2">
            <a:extLst>
              <a:ext uri="{FF2B5EF4-FFF2-40B4-BE49-F238E27FC236}">
                <a16:creationId xmlns:a16="http://schemas.microsoft.com/office/drawing/2014/main" id="{DA374C3A-8C87-5A4B-BF7F-CD9650A84BF9}"/>
              </a:ext>
            </a:extLst>
          </p:cNvPr>
          <p:cNvSpPr>
            <a:spLocks noGrp="1"/>
          </p:cNvSpPr>
          <p:nvPr>
            <p:ph idx="1"/>
          </p:nvPr>
        </p:nvSpPr>
        <p:spPr>
          <a:xfrm>
            <a:off x="873078" y="2093976"/>
            <a:ext cx="10058400" cy="4367591"/>
          </a:xfrm>
        </p:spPr>
        <p:txBody>
          <a:bodyPr/>
          <a:lstStyle/>
          <a:p>
            <a:r>
              <a:rPr lang="es-ES" b="1" dirty="0">
                <a:solidFill>
                  <a:srgbClr val="FF0000"/>
                </a:solidFill>
              </a:rPr>
              <a:t>Peligros</a:t>
            </a:r>
            <a:r>
              <a:rPr lang="es-ES" dirty="0"/>
              <a:t>:</a:t>
            </a:r>
          </a:p>
          <a:p>
            <a:r>
              <a:rPr lang="es-ES" b="1" dirty="0">
                <a:solidFill>
                  <a:srgbClr val="00B050"/>
                </a:solidFill>
              </a:rPr>
              <a:t>Dogmatismo</a:t>
            </a:r>
            <a:r>
              <a:rPr lang="es-ES" dirty="0"/>
              <a:t>    impone deberes a todos</a:t>
            </a:r>
          </a:p>
          <a:p>
            <a:r>
              <a:rPr lang="es-ES" b="1" dirty="0">
                <a:solidFill>
                  <a:srgbClr val="00B050"/>
                </a:solidFill>
              </a:rPr>
              <a:t>Relativismo</a:t>
            </a:r>
            <a:r>
              <a:rPr lang="es-ES" dirty="0"/>
              <a:t>   todo es subjetivo</a:t>
            </a:r>
          </a:p>
          <a:p>
            <a:endParaRPr lang="es-ES" dirty="0"/>
          </a:p>
          <a:p>
            <a:r>
              <a:rPr lang="es-ES" dirty="0"/>
              <a:t>Se debe garantizar la </a:t>
            </a:r>
            <a:r>
              <a:rPr lang="es-ES" b="1" dirty="0">
                <a:solidFill>
                  <a:srgbClr val="00B050"/>
                </a:solidFill>
              </a:rPr>
              <a:t>calidad del procedimiento </a:t>
            </a:r>
            <a:r>
              <a:rPr lang="es-ES" dirty="0"/>
              <a:t>(también válido paras ciencias sin caer en cientifismo)</a:t>
            </a:r>
          </a:p>
          <a:p>
            <a:pPr marL="0" indent="0">
              <a:buNone/>
            </a:pPr>
            <a:r>
              <a:rPr lang="es-ES" b="1" dirty="0"/>
              <a:t>	Racionalidad procedimental</a:t>
            </a:r>
          </a:p>
          <a:p>
            <a:pPr marL="0" indent="0">
              <a:buNone/>
            </a:pPr>
            <a:r>
              <a:rPr lang="es-ES" b="1" dirty="0"/>
              <a:t>	Racionalidad moral</a:t>
            </a:r>
          </a:p>
          <a:p>
            <a:pPr marL="0" indent="0">
              <a:buNone/>
            </a:pPr>
            <a:endParaRPr lang="es-ES" b="1" dirty="0"/>
          </a:p>
          <a:p>
            <a:pPr marL="0" indent="0" algn="ctr">
              <a:buNone/>
            </a:pPr>
            <a:r>
              <a:rPr lang="es-ES" b="1" dirty="0">
                <a:solidFill>
                  <a:srgbClr val="FFC000"/>
                </a:solidFill>
              </a:rPr>
              <a:t>La moral se puede estudiar y debe fomentar la capacidad crítica    dar razones que trasciendan a la comunidad. </a:t>
            </a:r>
          </a:p>
        </p:txBody>
      </p:sp>
      <p:cxnSp>
        <p:nvCxnSpPr>
          <p:cNvPr id="5" name="Conector recto de flecha 4">
            <a:extLst>
              <a:ext uri="{FF2B5EF4-FFF2-40B4-BE49-F238E27FC236}">
                <a16:creationId xmlns:a16="http://schemas.microsoft.com/office/drawing/2014/main" id="{4EE37FF4-B1B6-CD42-8DD0-5E7D5F7EF378}"/>
              </a:ext>
            </a:extLst>
          </p:cNvPr>
          <p:cNvCxnSpPr/>
          <p:nvPr/>
        </p:nvCxnSpPr>
        <p:spPr>
          <a:xfrm>
            <a:off x="2858947" y="2708476"/>
            <a:ext cx="1736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DB6D28A0-34CB-754B-96B6-724E004D9DF7}"/>
              </a:ext>
            </a:extLst>
          </p:cNvPr>
          <p:cNvCxnSpPr>
            <a:cxnSpLocks/>
          </p:cNvCxnSpPr>
          <p:nvPr/>
        </p:nvCxnSpPr>
        <p:spPr>
          <a:xfrm>
            <a:off x="2708476" y="3102015"/>
            <a:ext cx="1504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a:extLst>
              <a:ext uri="{FF2B5EF4-FFF2-40B4-BE49-F238E27FC236}">
                <a16:creationId xmlns:a16="http://schemas.microsoft.com/office/drawing/2014/main" id="{6DBF0019-54DC-604D-AE47-02C025CF1C99}"/>
              </a:ext>
            </a:extLst>
          </p:cNvPr>
          <p:cNvSpPr/>
          <p:nvPr/>
        </p:nvSpPr>
        <p:spPr>
          <a:xfrm>
            <a:off x="5162309" y="3321934"/>
            <a:ext cx="486137" cy="381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bajo 10">
            <a:extLst>
              <a:ext uri="{FF2B5EF4-FFF2-40B4-BE49-F238E27FC236}">
                <a16:creationId xmlns:a16="http://schemas.microsoft.com/office/drawing/2014/main" id="{3795ACD4-3C66-7E4C-80D8-401B03F55AA9}"/>
              </a:ext>
            </a:extLst>
          </p:cNvPr>
          <p:cNvSpPr/>
          <p:nvPr/>
        </p:nvSpPr>
        <p:spPr>
          <a:xfrm>
            <a:off x="5139159" y="5243332"/>
            <a:ext cx="752355" cy="462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9042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0"/>
            <a:ext cx="10058400" cy="1609344"/>
          </a:xfrm>
        </p:spPr>
        <p:txBody>
          <a:bodyPr>
            <a:normAutofit/>
          </a:bodyPr>
          <a:lstStyle/>
          <a:p>
            <a:pPr algn="ctr"/>
            <a:r>
              <a:rPr lang="es-ES" dirty="0"/>
              <a:t>C) El problema de la política (i):</a:t>
            </a:r>
          </a:p>
        </p:txBody>
      </p:sp>
      <p:sp>
        <p:nvSpPr>
          <p:cNvPr id="3" name="Marcador de contenido 2"/>
          <p:cNvSpPr>
            <a:spLocks noGrp="1"/>
          </p:cNvSpPr>
          <p:nvPr>
            <p:ph idx="1"/>
          </p:nvPr>
        </p:nvSpPr>
        <p:spPr>
          <a:xfrm>
            <a:off x="1066800" y="1417320"/>
            <a:ext cx="10061448" cy="5440679"/>
          </a:xfrm>
        </p:spPr>
        <p:txBody>
          <a:bodyPr>
            <a:normAutofit/>
          </a:bodyPr>
          <a:lstStyle/>
          <a:p>
            <a:pPr lvl="1">
              <a:buNone/>
            </a:pPr>
            <a:endParaRPr lang="es-ES" sz="2000" b="1" u="sng" dirty="0">
              <a:solidFill>
                <a:srgbClr val="FF0000"/>
              </a:solidFill>
            </a:endParaRPr>
          </a:p>
          <a:p>
            <a:r>
              <a:rPr lang="es-ES" b="1" dirty="0"/>
              <a:t>Debido a este carácter comunitario y de consenso </a:t>
            </a:r>
            <a:r>
              <a:rPr lang="es-ES" dirty="0"/>
              <a:t>surge la necesidad de una </a:t>
            </a:r>
            <a:r>
              <a:rPr lang="es-ES" b="1" dirty="0">
                <a:solidFill>
                  <a:srgbClr val="FF0000"/>
                </a:solidFill>
              </a:rPr>
              <a:t>política que sea deliberativa      </a:t>
            </a:r>
            <a:r>
              <a:rPr lang="es-ES" b="1" dirty="0">
                <a:solidFill>
                  <a:srgbClr val="00B050"/>
                </a:solidFill>
              </a:rPr>
              <a:t>Como la ética ya no se funda en el individuo sino en el conjunto social, y es por tanto “política”,</a:t>
            </a:r>
            <a:r>
              <a:rPr lang="es-ES" dirty="0">
                <a:solidFill>
                  <a:srgbClr val="00B050"/>
                </a:solidFill>
              </a:rPr>
              <a:t> </a:t>
            </a:r>
            <a:r>
              <a:rPr lang="es-ES" dirty="0"/>
              <a:t>tiene como presupuesto la existencia de una </a:t>
            </a:r>
            <a:r>
              <a:rPr lang="es-ES" b="1" u="sng" dirty="0">
                <a:solidFill>
                  <a:srgbClr val="FF0000"/>
                </a:solidFill>
              </a:rPr>
              <a:t>comunidad de diálogo </a:t>
            </a:r>
            <a:r>
              <a:rPr lang="es-ES" b="1" dirty="0">
                <a:solidFill>
                  <a:srgbClr val="00B050"/>
                </a:solidFill>
              </a:rPr>
              <a:t>en la que todos sin coacción y en igualdad de oportunidades puedan opinar para buscar un consenso racional acerca de qué intereses pueden considerarse comunes    </a:t>
            </a:r>
            <a:r>
              <a:rPr lang="es-ES" dirty="0"/>
              <a:t> Por ello, a su vez, </a:t>
            </a:r>
            <a:r>
              <a:rPr lang="es-ES" b="1" dirty="0"/>
              <a:t>es necesario establecer las condiciones reales, tanto materiales como culturales, que permitan a las personas intervenir en el </a:t>
            </a:r>
            <a:r>
              <a:rPr lang="es-ES" dirty="0"/>
              <a:t>diálogo en condiciones de libertad e igualdad. </a:t>
            </a:r>
          </a:p>
          <a:p>
            <a:r>
              <a:rPr lang="es-ES" dirty="0"/>
              <a:t>La propuesta de </a:t>
            </a:r>
            <a:r>
              <a:rPr lang="es-ES" dirty="0" err="1"/>
              <a:t>Habermas</a:t>
            </a:r>
            <a:r>
              <a:rPr lang="es-ES" dirty="0"/>
              <a:t> es por lo tanto un </a:t>
            </a:r>
            <a:r>
              <a:rPr lang="es-ES" b="1" u="sng" dirty="0">
                <a:solidFill>
                  <a:srgbClr val="FF0000"/>
                </a:solidFill>
              </a:rPr>
              <a:t>proyecto</a:t>
            </a:r>
            <a:r>
              <a:rPr lang="es-ES" b="1" dirty="0">
                <a:solidFill>
                  <a:srgbClr val="FF0000"/>
                </a:solidFill>
              </a:rPr>
              <a:t>    </a:t>
            </a:r>
            <a:r>
              <a:rPr lang="es-ES" dirty="0"/>
              <a:t> pues </a:t>
            </a:r>
            <a:r>
              <a:rPr lang="es-ES" b="1" dirty="0">
                <a:solidFill>
                  <a:srgbClr val="00B050"/>
                </a:solidFill>
              </a:rPr>
              <a:t>la libertad e igualdad de condiciones no se consigue nunca de forma perfecta, pero se convierten en el horizonte para construir una sociedad justa</a:t>
            </a:r>
            <a:r>
              <a:rPr lang="es-ES" dirty="0"/>
              <a:t>. La </a:t>
            </a:r>
            <a:r>
              <a:rPr lang="es-ES" dirty="0">
                <a:solidFill>
                  <a:srgbClr val="FF0000"/>
                </a:solidFill>
              </a:rPr>
              <a:t>“</a:t>
            </a:r>
            <a:r>
              <a:rPr lang="es-ES" b="1" dirty="0">
                <a:solidFill>
                  <a:srgbClr val="FF0000"/>
                </a:solidFill>
              </a:rPr>
              <a:t>comunidad ideal de diálogo”     </a:t>
            </a:r>
            <a:r>
              <a:rPr lang="es-ES" b="1" dirty="0"/>
              <a:t>es </a:t>
            </a:r>
            <a:r>
              <a:rPr lang="es-ES" b="1" u="sng" dirty="0">
                <a:solidFill>
                  <a:srgbClr val="00B050"/>
                </a:solidFill>
              </a:rPr>
              <a:t>una utopía que debe servir de modelo para establecer las normas de derecho legal de una democracia participativa.</a:t>
            </a:r>
            <a:endParaRPr lang="es-ES" sz="4000" b="1" u="sng" dirty="0">
              <a:solidFill>
                <a:srgbClr val="00B050"/>
              </a:solidFill>
            </a:endParaRPr>
          </a:p>
        </p:txBody>
      </p:sp>
      <p:cxnSp>
        <p:nvCxnSpPr>
          <p:cNvPr id="5" name="Conector recto de flecha 4">
            <a:extLst>
              <a:ext uri="{FF2B5EF4-FFF2-40B4-BE49-F238E27FC236}">
                <a16:creationId xmlns:a16="http://schemas.microsoft.com/office/drawing/2014/main" id="{7244F25E-ED50-494C-B24C-B0F944AAB039}"/>
              </a:ext>
            </a:extLst>
          </p:cNvPr>
          <p:cNvCxnSpPr/>
          <p:nvPr/>
        </p:nvCxnSpPr>
        <p:spPr>
          <a:xfrm>
            <a:off x="4914900" y="2343150"/>
            <a:ext cx="3314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75EEECDF-2DED-D049-BD2C-91F139C4D62E}"/>
              </a:ext>
            </a:extLst>
          </p:cNvPr>
          <p:cNvCxnSpPr/>
          <p:nvPr/>
        </p:nvCxnSpPr>
        <p:spPr>
          <a:xfrm>
            <a:off x="8218170" y="3429000"/>
            <a:ext cx="262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0F476CD6-0200-D64C-B131-4E4F8575333A}"/>
              </a:ext>
            </a:extLst>
          </p:cNvPr>
          <p:cNvCxnSpPr/>
          <p:nvPr/>
        </p:nvCxnSpPr>
        <p:spPr>
          <a:xfrm>
            <a:off x="7749540" y="4697730"/>
            <a:ext cx="32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422A2A3-5E04-5D4D-AF16-74B0E5669246}"/>
              </a:ext>
            </a:extLst>
          </p:cNvPr>
          <p:cNvCxnSpPr/>
          <p:nvPr/>
        </p:nvCxnSpPr>
        <p:spPr>
          <a:xfrm>
            <a:off x="3429000" y="5520690"/>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0"/>
            <a:ext cx="10058400" cy="1348740"/>
          </a:xfrm>
        </p:spPr>
        <p:txBody>
          <a:bodyPr/>
          <a:lstStyle/>
          <a:p>
            <a:pPr algn="ctr"/>
            <a:r>
              <a:rPr lang="es-ES" dirty="0"/>
              <a:t>C) El problema de la política (</a:t>
            </a:r>
            <a:r>
              <a:rPr lang="es-ES" dirty="0" err="1"/>
              <a:t>Ii</a:t>
            </a:r>
            <a:r>
              <a:rPr lang="es-ES" dirty="0"/>
              <a:t>):</a:t>
            </a:r>
          </a:p>
        </p:txBody>
      </p:sp>
      <p:sp>
        <p:nvSpPr>
          <p:cNvPr id="3" name="Marcador de contenido 2"/>
          <p:cNvSpPr>
            <a:spLocks noGrp="1"/>
          </p:cNvSpPr>
          <p:nvPr>
            <p:ph idx="1"/>
          </p:nvPr>
        </p:nvSpPr>
        <p:spPr>
          <a:xfrm>
            <a:off x="1066800" y="1428750"/>
            <a:ext cx="10061448" cy="5246369"/>
          </a:xfrm>
        </p:spPr>
        <p:txBody>
          <a:bodyPr>
            <a:normAutofit/>
          </a:bodyPr>
          <a:lstStyle/>
          <a:p>
            <a:pPr lvl="1"/>
            <a:endParaRPr lang="es-ES" sz="2000" b="1" dirty="0">
              <a:solidFill>
                <a:srgbClr val="FF0000"/>
              </a:solidFill>
            </a:endParaRPr>
          </a:p>
          <a:p>
            <a:r>
              <a:rPr lang="es-ES" dirty="0"/>
              <a:t>Pero, lo primero es ser </a:t>
            </a:r>
            <a:r>
              <a:rPr lang="es-ES" b="1" dirty="0"/>
              <a:t>conscientes de la </a:t>
            </a:r>
            <a:r>
              <a:rPr lang="es-ES" b="1" dirty="0">
                <a:solidFill>
                  <a:srgbClr val="FF0000"/>
                </a:solidFill>
              </a:rPr>
              <a:t>distancia entre la comunidad ideal y la situación real</a:t>
            </a:r>
            <a:r>
              <a:rPr lang="es-ES" b="1" dirty="0"/>
              <a:t>. </a:t>
            </a:r>
          </a:p>
          <a:p>
            <a:r>
              <a:rPr lang="es-ES" b="1" dirty="0"/>
              <a:t>La </a:t>
            </a:r>
            <a:r>
              <a:rPr lang="es-ES" b="1" dirty="0">
                <a:solidFill>
                  <a:srgbClr val="FF0000"/>
                </a:solidFill>
              </a:rPr>
              <a:t>situación real         </a:t>
            </a:r>
            <a:r>
              <a:rPr lang="es-ES" b="1" dirty="0"/>
              <a:t>la </a:t>
            </a:r>
            <a:r>
              <a:rPr lang="es-ES" b="1" dirty="0">
                <a:solidFill>
                  <a:srgbClr val="00B050"/>
                </a:solidFill>
              </a:rPr>
              <a:t>serie de condicionantes sociales, políticos y económicos, han llevado a que </a:t>
            </a:r>
            <a:r>
              <a:rPr lang="es-ES" dirty="0">
                <a:solidFill>
                  <a:srgbClr val="00B050"/>
                </a:solidFill>
              </a:rPr>
              <a:t>la tecnificación, la burocratización y las reglas económicas se impongan sobre el individuo </a:t>
            </a:r>
            <a:r>
              <a:rPr lang="es-ES" dirty="0"/>
              <a:t>que lleva a la </a:t>
            </a:r>
            <a:r>
              <a:rPr lang="es-ES" dirty="0">
                <a:solidFill>
                  <a:srgbClr val="FF0000"/>
                </a:solidFill>
              </a:rPr>
              <a:t>“</a:t>
            </a:r>
            <a:r>
              <a:rPr lang="es-ES" b="1" dirty="0">
                <a:solidFill>
                  <a:srgbClr val="FF0000"/>
                </a:solidFill>
              </a:rPr>
              <a:t>crisis de motivación” </a:t>
            </a:r>
            <a:r>
              <a:rPr lang="es-ES" dirty="0"/>
              <a:t>y a la </a:t>
            </a:r>
            <a:r>
              <a:rPr lang="es-ES" b="1" dirty="0">
                <a:solidFill>
                  <a:srgbClr val="FF0000"/>
                </a:solidFill>
              </a:rPr>
              <a:t>pasividad en la participación social</a:t>
            </a:r>
            <a:r>
              <a:rPr lang="es-ES" b="1" dirty="0"/>
              <a:t>, </a:t>
            </a:r>
            <a:r>
              <a:rPr lang="es-ES" dirty="0"/>
              <a:t>el</a:t>
            </a:r>
            <a:r>
              <a:rPr lang="es-ES" b="1" dirty="0">
                <a:solidFill>
                  <a:srgbClr val="00B050"/>
                </a:solidFill>
              </a:rPr>
              <a:t> </a:t>
            </a:r>
            <a:r>
              <a:rPr lang="es-ES" b="1" dirty="0">
                <a:solidFill>
                  <a:srgbClr val="FF0000"/>
                </a:solidFill>
              </a:rPr>
              <a:t>egoísmo y desafección de lo </a:t>
            </a:r>
            <a:r>
              <a:rPr lang="es-ES" dirty="0">
                <a:solidFill>
                  <a:srgbClr val="FF0000"/>
                </a:solidFill>
              </a:rPr>
              <a:t>público</a:t>
            </a:r>
            <a:r>
              <a:rPr lang="es-ES" dirty="0"/>
              <a:t>. </a:t>
            </a:r>
          </a:p>
          <a:p>
            <a:pPr marL="0" indent="0">
              <a:buNone/>
            </a:pPr>
            <a:r>
              <a:rPr lang="es-ES" dirty="0"/>
              <a:t>	Esta pasividad termina generando un </a:t>
            </a:r>
            <a:r>
              <a:rPr lang="es-ES" b="1" dirty="0">
                <a:solidFill>
                  <a:srgbClr val="FF0000"/>
                </a:solidFill>
              </a:rPr>
              <a:t>problema de legitimidad de la propia democracia </a:t>
            </a:r>
            <a:r>
              <a:rPr lang="es-ES" dirty="0"/>
              <a:t>donde </a:t>
            </a:r>
            <a:r>
              <a:rPr lang="es-ES" b="1" dirty="0"/>
              <a:t>gran parte de la población deja de participar en el voto </a:t>
            </a:r>
          </a:p>
          <a:p>
            <a:pPr marL="0" indent="0">
              <a:buNone/>
            </a:pPr>
            <a:r>
              <a:rPr lang="es-ES" dirty="0"/>
              <a:t>Por ello </a:t>
            </a:r>
            <a:r>
              <a:rPr lang="es-ES" dirty="0" err="1"/>
              <a:t>Habermas</a:t>
            </a:r>
            <a:r>
              <a:rPr lang="es-ES" dirty="0"/>
              <a:t> considera </a:t>
            </a:r>
            <a:r>
              <a:rPr lang="es-ES" u="sng" dirty="0"/>
              <a:t>necesario </a:t>
            </a:r>
            <a:r>
              <a:rPr lang="es-ES" b="1" dirty="0">
                <a:solidFill>
                  <a:srgbClr val="FF0000"/>
                </a:solidFill>
              </a:rPr>
              <a:t>generar un espacio público </a:t>
            </a:r>
            <a:r>
              <a:rPr lang="es-ES" b="1" dirty="0">
                <a:solidFill>
                  <a:srgbClr val="00B050"/>
                </a:solidFill>
              </a:rPr>
              <a:t>que fomente la vinculación de los individuos con la sociedad</a:t>
            </a:r>
            <a:r>
              <a:rPr lang="es-ES" b="1" dirty="0"/>
              <a:t>, creando normas consensuadas          </a:t>
            </a:r>
            <a:r>
              <a:rPr lang="es-ES" dirty="0"/>
              <a:t>Surge así un </a:t>
            </a:r>
            <a:r>
              <a:rPr lang="es-ES" b="1" dirty="0"/>
              <a:t>nuevo proyecto: la </a:t>
            </a:r>
            <a:r>
              <a:rPr lang="es-ES" b="1" u="sng" dirty="0">
                <a:solidFill>
                  <a:srgbClr val="FF0000"/>
                </a:solidFill>
              </a:rPr>
              <a:t>democracia participativa</a:t>
            </a:r>
            <a:r>
              <a:rPr lang="es-ES" b="1" dirty="0">
                <a:solidFill>
                  <a:srgbClr val="FF0000"/>
                </a:solidFill>
              </a:rPr>
              <a:t>.</a:t>
            </a:r>
            <a:endParaRPr lang="es-ES" sz="4000" b="1" dirty="0">
              <a:solidFill>
                <a:srgbClr val="FF0000"/>
              </a:solidFill>
            </a:endParaRPr>
          </a:p>
        </p:txBody>
      </p:sp>
      <p:cxnSp>
        <p:nvCxnSpPr>
          <p:cNvPr id="5" name="Conector recto de flecha 4">
            <a:extLst>
              <a:ext uri="{FF2B5EF4-FFF2-40B4-BE49-F238E27FC236}">
                <a16:creationId xmlns:a16="http://schemas.microsoft.com/office/drawing/2014/main" id="{A9042D44-9A89-D94A-9D63-CDAEC5BAA402}"/>
              </a:ext>
            </a:extLst>
          </p:cNvPr>
          <p:cNvCxnSpPr/>
          <p:nvPr/>
        </p:nvCxnSpPr>
        <p:spPr>
          <a:xfrm>
            <a:off x="3451860" y="2777490"/>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88EE4B76-BFF8-CC4E-8387-8013CA74CDB2}"/>
              </a:ext>
            </a:extLst>
          </p:cNvPr>
          <p:cNvCxnSpPr/>
          <p:nvPr/>
        </p:nvCxnSpPr>
        <p:spPr>
          <a:xfrm>
            <a:off x="1531620" y="4023360"/>
            <a:ext cx="41148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E8DBFCB-85E1-964C-820C-F719A3009A4C}"/>
              </a:ext>
            </a:extLst>
          </p:cNvPr>
          <p:cNvCxnSpPr/>
          <p:nvPr/>
        </p:nvCxnSpPr>
        <p:spPr>
          <a:xfrm>
            <a:off x="2994660" y="585216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a:extLst>
              <a:ext uri="{FF2B5EF4-FFF2-40B4-BE49-F238E27FC236}">
                <a16:creationId xmlns:a16="http://schemas.microsoft.com/office/drawing/2014/main" id="{E6199C28-DE96-864A-8B8F-2B3CB04B78B7}"/>
              </a:ext>
            </a:extLst>
          </p:cNvPr>
          <p:cNvSpPr/>
          <p:nvPr/>
        </p:nvSpPr>
        <p:spPr>
          <a:xfrm>
            <a:off x="5063490" y="4754880"/>
            <a:ext cx="537210" cy="32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pPr algn="ctr"/>
            <a:r>
              <a:rPr lang="es-ES" dirty="0"/>
              <a:t>JÜRGEN HABERMAS</a:t>
            </a:r>
            <a:br>
              <a:rPr lang="es-ES" dirty="0"/>
            </a:br>
            <a:r>
              <a:rPr lang="es-ES" dirty="0"/>
              <a:t> </a:t>
            </a:r>
            <a:r>
              <a:rPr lang="es-ES" dirty="0">
                <a:solidFill>
                  <a:schemeClr val="tx1"/>
                </a:solidFill>
              </a:rPr>
              <a:t>(1929- )</a:t>
            </a:r>
          </a:p>
        </p:txBody>
      </p:sp>
      <p:pic>
        <p:nvPicPr>
          <p:cNvPr id="5" name="4 Marcador de contenido" descr="JuergenHabermas.jpg"/>
          <p:cNvPicPr>
            <a:picLocks noGrp="1" noChangeAspect="1"/>
          </p:cNvPicPr>
          <p:nvPr>
            <p:ph idx="1"/>
          </p:nvPr>
        </p:nvPicPr>
        <p:blipFill>
          <a:blip r:embed="rId2"/>
          <a:stretch>
            <a:fillRect/>
          </a:stretch>
        </p:blipFill>
        <p:spPr>
          <a:xfrm>
            <a:off x="3368040" y="2517140"/>
            <a:ext cx="5379720" cy="4051300"/>
          </a:xfrm>
        </p:spPr>
      </p:pic>
    </p:spTree>
    <p:extLst>
      <p:ext uri="{BB962C8B-B14F-4D97-AF65-F5344CB8AC3E}">
        <p14:creationId xmlns:p14="http://schemas.microsoft.com/office/powerpoint/2010/main" val="263844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C) El problema de la política (</a:t>
            </a:r>
            <a:r>
              <a:rPr lang="es-ES" dirty="0" err="1"/>
              <a:t>IiI</a:t>
            </a:r>
            <a:r>
              <a:rPr lang="es-ES" dirty="0"/>
              <a:t>):</a:t>
            </a:r>
          </a:p>
        </p:txBody>
      </p:sp>
      <p:sp>
        <p:nvSpPr>
          <p:cNvPr id="3" name="Marcador de contenido 2"/>
          <p:cNvSpPr>
            <a:spLocks noGrp="1"/>
          </p:cNvSpPr>
          <p:nvPr>
            <p:ph idx="1"/>
          </p:nvPr>
        </p:nvSpPr>
        <p:spPr>
          <a:xfrm>
            <a:off x="1069848" y="1706880"/>
            <a:ext cx="10058400" cy="4968239"/>
          </a:xfrm>
        </p:spPr>
        <p:txBody>
          <a:bodyPr>
            <a:normAutofit/>
          </a:bodyPr>
          <a:lstStyle/>
          <a:p>
            <a:pPr lvl="1"/>
            <a:endParaRPr lang="es-ES" sz="2000" b="1" dirty="0">
              <a:solidFill>
                <a:srgbClr val="FF0000"/>
              </a:solidFill>
            </a:endParaRPr>
          </a:p>
          <a:p>
            <a:r>
              <a:rPr lang="es-ES" dirty="0"/>
              <a:t>La </a:t>
            </a:r>
            <a:r>
              <a:rPr lang="es-ES" b="1" dirty="0">
                <a:solidFill>
                  <a:srgbClr val="FF0000"/>
                </a:solidFill>
              </a:rPr>
              <a:t>democracia participativa </a:t>
            </a:r>
            <a:r>
              <a:rPr lang="es-ES" b="1" dirty="0"/>
              <a:t>se diferencia de los dos modelos teóricos habidos hasta la fecha: </a:t>
            </a:r>
            <a:r>
              <a:rPr lang="es-ES" dirty="0"/>
              <a:t>la democracia liberal y la republicana.</a:t>
            </a:r>
          </a:p>
          <a:p>
            <a:pPr marL="0" indent="0">
              <a:buNone/>
            </a:pPr>
            <a:r>
              <a:rPr lang="es-ES" dirty="0"/>
              <a:t>	La </a:t>
            </a:r>
            <a:r>
              <a:rPr lang="es-ES" b="1" dirty="0">
                <a:solidFill>
                  <a:srgbClr val="00B050"/>
                </a:solidFill>
              </a:rPr>
              <a:t>democracia liberal </a:t>
            </a:r>
            <a:r>
              <a:rPr lang="es-ES" b="1" dirty="0"/>
              <a:t>busca un estado que sea básicamente el garante de una sociedad entendida </a:t>
            </a:r>
            <a:r>
              <a:rPr lang="es-ES" dirty="0"/>
              <a:t>exclusivamente en </a:t>
            </a:r>
            <a:r>
              <a:rPr lang="es-ES" b="1" dirty="0"/>
              <a:t>términos individualistas y económicos </a:t>
            </a:r>
            <a:r>
              <a:rPr lang="es-ES" dirty="0"/>
              <a:t>y donde la política tiene la función de regular los posibles conflictos de intereses.</a:t>
            </a:r>
          </a:p>
          <a:p>
            <a:pPr marL="0" indent="0">
              <a:buNone/>
            </a:pPr>
            <a:r>
              <a:rPr lang="es-ES" dirty="0"/>
              <a:t>	En la </a:t>
            </a:r>
            <a:r>
              <a:rPr lang="es-ES" b="1" dirty="0">
                <a:solidFill>
                  <a:srgbClr val="00B050"/>
                </a:solidFill>
              </a:rPr>
              <a:t>visión republicana</a:t>
            </a:r>
            <a:r>
              <a:rPr lang="es-ES" b="1" dirty="0"/>
              <a:t>, la primacía la obtiene la sociedad civil que ha de conquistar en términos </a:t>
            </a:r>
            <a:r>
              <a:rPr lang="es-ES" dirty="0"/>
              <a:t>éticos al Estado y donde </a:t>
            </a:r>
            <a:r>
              <a:rPr lang="es-ES" b="1" dirty="0"/>
              <a:t>lo comunitario prevalece sobre lo individual </a:t>
            </a:r>
            <a:r>
              <a:rPr lang="es-ES" dirty="0"/>
              <a:t>y la </a:t>
            </a:r>
            <a:r>
              <a:rPr lang="es-ES" b="1" dirty="0"/>
              <a:t>política se dirige contra el poder para reducirlo.</a:t>
            </a:r>
          </a:p>
          <a:p>
            <a:pPr marL="0" indent="0">
              <a:buNone/>
            </a:pPr>
            <a:endParaRPr lang="es-ES" b="1" dirty="0">
              <a:solidFill>
                <a:srgbClr val="FF0000"/>
              </a:solidFill>
            </a:endParaRPr>
          </a:p>
          <a:p>
            <a:pPr marL="0" indent="0">
              <a:buNone/>
            </a:pPr>
            <a:r>
              <a:rPr lang="es-ES" b="1" dirty="0" err="1">
                <a:solidFill>
                  <a:srgbClr val="FF0000"/>
                </a:solidFill>
              </a:rPr>
              <a:t>Habermas</a:t>
            </a:r>
            <a:r>
              <a:rPr lang="es-ES" dirty="0"/>
              <a:t> con su </a:t>
            </a:r>
            <a:r>
              <a:rPr lang="es-ES" b="1" dirty="0">
                <a:solidFill>
                  <a:srgbClr val="FF0000"/>
                </a:solidFill>
              </a:rPr>
              <a:t>propuesta deliberativa </a:t>
            </a:r>
            <a:r>
              <a:rPr lang="es-ES" dirty="0"/>
              <a:t>busca </a:t>
            </a:r>
            <a:r>
              <a:rPr lang="es-ES" b="1" dirty="0"/>
              <a:t>superar y sintetizar ambas perspectivas  Por un lado, </a:t>
            </a:r>
            <a:r>
              <a:rPr lang="es-ES" dirty="0">
                <a:solidFill>
                  <a:srgbClr val="FF0000"/>
                </a:solidFill>
              </a:rPr>
              <a:t>pretenderá la </a:t>
            </a:r>
            <a:r>
              <a:rPr lang="es-ES" b="1" dirty="0">
                <a:solidFill>
                  <a:srgbClr val="FF0000"/>
                </a:solidFill>
              </a:rPr>
              <a:t>defensa del individuo y por otro la importancia de la sociedad como una comunidad de convivencia.</a:t>
            </a:r>
            <a:endParaRPr lang="es-ES" sz="4000" b="1" dirty="0">
              <a:solidFill>
                <a:srgbClr val="FF0000"/>
              </a:solidFill>
            </a:endParaRPr>
          </a:p>
        </p:txBody>
      </p:sp>
      <p:sp>
        <p:nvSpPr>
          <p:cNvPr id="4" name="Flecha abajo 3">
            <a:extLst>
              <a:ext uri="{FF2B5EF4-FFF2-40B4-BE49-F238E27FC236}">
                <a16:creationId xmlns:a16="http://schemas.microsoft.com/office/drawing/2014/main" id="{54C2C36D-0524-2C4F-A53B-D1A5279F46A1}"/>
              </a:ext>
            </a:extLst>
          </p:cNvPr>
          <p:cNvSpPr/>
          <p:nvPr/>
        </p:nvSpPr>
        <p:spPr>
          <a:xfrm>
            <a:off x="5440680" y="5086350"/>
            <a:ext cx="655320" cy="37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C) El problema de la política (</a:t>
            </a:r>
            <a:r>
              <a:rPr lang="es-ES" dirty="0" err="1"/>
              <a:t>Iv</a:t>
            </a:r>
            <a:r>
              <a:rPr lang="es-ES" dirty="0"/>
              <a:t>):</a:t>
            </a:r>
          </a:p>
        </p:txBody>
      </p:sp>
      <p:sp>
        <p:nvSpPr>
          <p:cNvPr id="3" name="Marcador de contenido 2"/>
          <p:cNvSpPr>
            <a:spLocks noGrp="1"/>
          </p:cNvSpPr>
          <p:nvPr>
            <p:ph idx="1"/>
          </p:nvPr>
        </p:nvSpPr>
        <p:spPr>
          <a:xfrm>
            <a:off x="1069848" y="1706880"/>
            <a:ext cx="10058400" cy="4968239"/>
          </a:xfrm>
        </p:spPr>
        <p:txBody>
          <a:bodyPr>
            <a:normAutofit lnSpcReduction="10000"/>
          </a:bodyPr>
          <a:lstStyle/>
          <a:p>
            <a:pPr lvl="1"/>
            <a:endParaRPr lang="es-ES" sz="2000" b="1" dirty="0">
              <a:solidFill>
                <a:srgbClr val="FF0000"/>
              </a:solidFill>
            </a:endParaRPr>
          </a:p>
          <a:p>
            <a:r>
              <a:rPr lang="es-ES" dirty="0"/>
              <a:t>Para conseguir esta democracia auténtica, se han de establecer </a:t>
            </a:r>
            <a:r>
              <a:rPr lang="es-ES" b="1" dirty="0">
                <a:solidFill>
                  <a:srgbClr val="FF0000"/>
                </a:solidFill>
              </a:rPr>
              <a:t>criterios institucionales y legales que se presupone que todos los afectados admitirían tras un diálogo celebrado en condiciones </a:t>
            </a:r>
            <a:r>
              <a:rPr lang="es-ES" dirty="0">
                <a:solidFill>
                  <a:srgbClr val="FF0000"/>
                </a:solidFill>
              </a:rPr>
              <a:t>de igualdad. </a:t>
            </a:r>
          </a:p>
          <a:p>
            <a:r>
              <a:rPr lang="es-ES" dirty="0"/>
              <a:t>Esta democracia participativa busca </a:t>
            </a:r>
            <a:r>
              <a:rPr lang="es-ES" dirty="0">
                <a:solidFill>
                  <a:srgbClr val="00B050"/>
                </a:solidFill>
              </a:rPr>
              <a:t>el </a:t>
            </a:r>
            <a:r>
              <a:rPr lang="es-ES" b="1" dirty="0">
                <a:solidFill>
                  <a:srgbClr val="00B050"/>
                </a:solidFill>
              </a:rPr>
              <a:t>consenso pragmático donde ningún afectado </a:t>
            </a:r>
            <a:r>
              <a:rPr lang="es-ES" dirty="0">
                <a:solidFill>
                  <a:srgbClr val="00B050"/>
                </a:solidFill>
              </a:rPr>
              <a:t>puede ser eliminado o coaccionado debiendo siempre </a:t>
            </a:r>
            <a:r>
              <a:rPr lang="es-ES" b="1" dirty="0">
                <a:solidFill>
                  <a:srgbClr val="00B050"/>
                </a:solidFill>
              </a:rPr>
              <a:t>respetarse los derechos humanos. </a:t>
            </a:r>
          </a:p>
          <a:p>
            <a:r>
              <a:rPr lang="es-ES" b="1" dirty="0"/>
              <a:t>La </a:t>
            </a:r>
            <a:r>
              <a:rPr lang="es-ES" dirty="0"/>
              <a:t>democracia participativa es así una apuesta por la </a:t>
            </a:r>
            <a:r>
              <a:rPr lang="es-ES" b="1" dirty="0"/>
              <a:t>implicación de los ciudadanos y los colectivos </a:t>
            </a:r>
            <a:r>
              <a:rPr lang="es-ES" dirty="0"/>
              <a:t>en la resolución de los conflictos. Asimismo, la política deliberativa </a:t>
            </a:r>
            <a:r>
              <a:rPr lang="es-ES" b="1" dirty="0">
                <a:solidFill>
                  <a:srgbClr val="00B050"/>
                </a:solidFill>
              </a:rPr>
              <a:t>apoya la institucionalización moderna de los discursos, pero no olvida la importancia de la esfera pública de la sociedad civil</a:t>
            </a:r>
            <a:r>
              <a:rPr lang="es-ES" b="1" dirty="0"/>
              <a:t>, </a:t>
            </a:r>
            <a:r>
              <a:rPr lang="es-ES" dirty="0"/>
              <a:t>donde se desarrollan también procesos discursivos que han de ser tenidos en cuenta. </a:t>
            </a:r>
          </a:p>
          <a:p>
            <a:r>
              <a:rPr lang="es-ES" dirty="0"/>
              <a:t>Por ello afirma que </a:t>
            </a:r>
            <a:r>
              <a:rPr lang="es-ES" b="1" dirty="0"/>
              <a:t>las </a:t>
            </a:r>
            <a:r>
              <a:rPr lang="es-ES" b="1" dirty="0">
                <a:solidFill>
                  <a:srgbClr val="FF0000"/>
                </a:solidFill>
              </a:rPr>
              <a:t>deliberaciones se pueden realizar de manera formal </a:t>
            </a:r>
            <a:r>
              <a:rPr lang="es-ES" b="1" dirty="0"/>
              <a:t>―</a:t>
            </a:r>
            <a:r>
              <a:rPr lang="es-ES" b="1" dirty="0">
                <a:solidFill>
                  <a:srgbClr val="00B050"/>
                </a:solidFill>
              </a:rPr>
              <a:t>asambleas, parlamentos, etc.―, </a:t>
            </a:r>
            <a:r>
              <a:rPr lang="es-ES" b="1" dirty="0">
                <a:solidFill>
                  <a:srgbClr val="FF0000"/>
                </a:solidFill>
              </a:rPr>
              <a:t>o </a:t>
            </a:r>
            <a:r>
              <a:rPr lang="es-ES" dirty="0">
                <a:solidFill>
                  <a:srgbClr val="FF0000"/>
                </a:solidFill>
              </a:rPr>
              <a:t>de </a:t>
            </a:r>
            <a:r>
              <a:rPr lang="es-ES" b="1" dirty="0">
                <a:solidFill>
                  <a:srgbClr val="FF0000"/>
                </a:solidFill>
              </a:rPr>
              <a:t>manera informal</a:t>
            </a:r>
            <a:r>
              <a:rPr lang="es-ES" b="1" dirty="0"/>
              <a:t>, </a:t>
            </a:r>
            <a:r>
              <a:rPr lang="es-ES" b="1" dirty="0">
                <a:solidFill>
                  <a:srgbClr val="00B050"/>
                </a:solidFill>
              </a:rPr>
              <a:t>en las discusiones que se llevan a cabo en el seno de la sociedad civil</a:t>
            </a:r>
            <a:r>
              <a:rPr lang="es-ES" b="1" dirty="0"/>
              <a:t>, donde se </a:t>
            </a:r>
            <a:r>
              <a:rPr lang="es-ES" dirty="0"/>
              <a:t>puede valorar el estado real de la democracia.</a:t>
            </a:r>
            <a:endParaRPr lang="es-ES" sz="4000" b="1" dirty="0">
              <a:solidFill>
                <a:srgbClr val="FF0000"/>
              </a:solidFill>
            </a:endParaRPr>
          </a:p>
        </p:txBody>
      </p:sp>
    </p:spTree>
    <p:extLst>
      <p:ext uri="{BB962C8B-B14F-4D97-AF65-F5344CB8AC3E}">
        <p14:creationId xmlns:p14="http://schemas.microsoft.com/office/powerpoint/2010/main" val="3462669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BEB6A-BA98-984D-B676-A15D0C2F23F5}"/>
              </a:ext>
            </a:extLst>
          </p:cNvPr>
          <p:cNvSpPr>
            <a:spLocks noGrp="1"/>
          </p:cNvSpPr>
          <p:nvPr>
            <p:ph type="title"/>
          </p:nvPr>
        </p:nvSpPr>
        <p:spPr>
          <a:xfrm>
            <a:off x="1069848" y="0"/>
            <a:ext cx="10058400" cy="1609344"/>
          </a:xfrm>
        </p:spPr>
        <p:txBody>
          <a:bodyPr/>
          <a:lstStyle/>
          <a:p>
            <a:r>
              <a:rPr lang="es-ES" dirty="0"/>
              <a:t>C) El problema de la política (v):</a:t>
            </a:r>
          </a:p>
        </p:txBody>
      </p:sp>
      <p:sp>
        <p:nvSpPr>
          <p:cNvPr id="3" name="Marcador de contenido 2">
            <a:extLst>
              <a:ext uri="{FF2B5EF4-FFF2-40B4-BE49-F238E27FC236}">
                <a16:creationId xmlns:a16="http://schemas.microsoft.com/office/drawing/2014/main" id="{9789380D-ECD0-3C48-B375-5255F53AC6C8}"/>
              </a:ext>
            </a:extLst>
          </p:cNvPr>
          <p:cNvSpPr>
            <a:spLocks noGrp="1"/>
          </p:cNvSpPr>
          <p:nvPr>
            <p:ph idx="1"/>
          </p:nvPr>
        </p:nvSpPr>
        <p:spPr>
          <a:xfrm>
            <a:off x="937549" y="1609344"/>
            <a:ext cx="10190699" cy="4562856"/>
          </a:xfrm>
        </p:spPr>
        <p:txBody>
          <a:bodyPr/>
          <a:lstStyle/>
          <a:p>
            <a:r>
              <a:rPr lang="es-ES" dirty="0"/>
              <a:t>La </a:t>
            </a:r>
            <a:r>
              <a:rPr lang="es-ES" b="1" dirty="0">
                <a:solidFill>
                  <a:srgbClr val="FF0000"/>
                </a:solidFill>
              </a:rPr>
              <a:t>democracia</a:t>
            </a:r>
            <a:r>
              <a:rPr lang="es-ES" dirty="0"/>
              <a:t> es </a:t>
            </a:r>
            <a:r>
              <a:rPr lang="es-ES" b="1" dirty="0"/>
              <a:t>la </a:t>
            </a:r>
            <a:r>
              <a:rPr lang="es-ES" b="1" dirty="0" err="1"/>
              <a:t>autoorganización</a:t>
            </a:r>
            <a:r>
              <a:rPr lang="es-ES" b="1" dirty="0"/>
              <a:t> de la sociedad por ciudadanos unidos comunicativamente.</a:t>
            </a:r>
          </a:p>
          <a:p>
            <a:r>
              <a:rPr lang="es-ES" dirty="0"/>
              <a:t>La </a:t>
            </a:r>
            <a:r>
              <a:rPr lang="es-ES" b="1" dirty="0">
                <a:solidFill>
                  <a:srgbClr val="00B050"/>
                </a:solidFill>
              </a:rPr>
              <a:t>política</a:t>
            </a:r>
            <a:r>
              <a:rPr lang="es-ES" dirty="0"/>
              <a:t> se debe centrar en la persuasión argumentativa y no en las exigencias del mercado o el poder administrativo. </a:t>
            </a:r>
          </a:p>
          <a:p>
            <a:r>
              <a:rPr lang="es-ES" dirty="0"/>
              <a:t>Es una </a:t>
            </a:r>
            <a:r>
              <a:rPr lang="es-ES" b="1" dirty="0">
                <a:solidFill>
                  <a:srgbClr val="00B050"/>
                </a:solidFill>
              </a:rPr>
              <a:t>democracia deliberativa </a:t>
            </a:r>
            <a:r>
              <a:rPr lang="es-ES" dirty="0"/>
              <a:t>que tiene en cuenta a los partidos políticos, sindicatos, organizaciones no gubernamentales, etc.</a:t>
            </a:r>
          </a:p>
          <a:p>
            <a:r>
              <a:rPr lang="es-ES" dirty="0"/>
              <a:t>Se centra en la </a:t>
            </a:r>
            <a:r>
              <a:rPr lang="es-ES" b="1" dirty="0">
                <a:solidFill>
                  <a:srgbClr val="00B050"/>
                </a:solidFill>
              </a:rPr>
              <a:t>convivencia</a:t>
            </a:r>
            <a:r>
              <a:rPr lang="es-ES" dirty="0"/>
              <a:t> entre el espacio público informal y las formas institucionalizadas.</a:t>
            </a:r>
          </a:p>
          <a:p>
            <a:r>
              <a:rPr lang="es-ES" dirty="0"/>
              <a:t>Se basa en la </a:t>
            </a:r>
            <a:r>
              <a:rPr lang="es-ES" b="1" dirty="0">
                <a:solidFill>
                  <a:srgbClr val="00B050"/>
                </a:solidFill>
              </a:rPr>
              <a:t>solidaridad</a:t>
            </a:r>
            <a:r>
              <a:rPr lang="es-ES" dirty="0"/>
              <a:t>.</a:t>
            </a:r>
          </a:p>
          <a:p>
            <a:endParaRPr lang="es-ES" dirty="0"/>
          </a:p>
          <a:p>
            <a:r>
              <a:rPr lang="es-ES" b="1" dirty="0">
                <a:solidFill>
                  <a:srgbClr val="FF0000"/>
                </a:solidFill>
              </a:rPr>
              <a:t>Peligro</a:t>
            </a:r>
            <a:r>
              <a:rPr lang="es-ES" dirty="0"/>
              <a:t>  Abstención política    </a:t>
            </a:r>
            <a:r>
              <a:rPr lang="es-ES" b="1" dirty="0">
                <a:solidFill>
                  <a:srgbClr val="00B050"/>
                </a:solidFill>
              </a:rPr>
              <a:t>apatía</a:t>
            </a:r>
            <a:r>
              <a:rPr lang="es-ES" dirty="0"/>
              <a:t>   decisión de no defenderse en la esfera púbica </a:t>
            </a:r>
          </a:p>
        </p:txBody>
      </p:sp>
      <p:cxnSp>
        <p:nvCxnSpPr>
          <p:cNvPr id="5" name="Conector recto de flecha 4">
            <a:extLst>
              <a:ext uri="{FF2B5EF4-FFF2-40B4-BE49-F238E27FC236}">
                <a16:creationId xmlns:a16="http://schemas.microsoft.com/office/drawing/2014/main" id="{23FDBCEA-7A33-4D4A-AFE5-A01164BA8CD1}"/>
              </a:ext>
            </a:extLst>
          </p:cNvPr>
          <p:cNvCxnSpPr/>
          <p:nvPr/>
        </p:nvCxnSpPr>
        <p:spPr>
          <a:xfrm>
            <a:off x="4502552" y="5474825"/>
            <a:ext cx="2199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846D34C2-A5AE-5C45-AA6C-D7C4864721CF}"/>
              </a:ext>
            </a:extLst>
          </p:cNvPr>
          <p:cNvCxnSpPr/>
          <p:nvPr/>
        </p:nvCxnSpPr>
        <p:spPr>
          <a:xfrm>
            <a:off x="5521124" y="5486400"/>
            <a:ext cx="208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abajo 7">
            <a:extLst>
              <a:ext uri="{FF2B5EF4-FFF2-40B4-BE49-F238E27FC236}">
                <a16:creationId xmlns:a16="http://schemas.microsoft.com/office/drawing/2014/main" id="{713B9EE2-38DF-7F45-8DA6-89A27A92FA9D}"/>
              </a:ext>
            </a:extLst>
          </p:cNvPr>
          <p:cNvSpPr/>
          <p:nvPr/>
        </p:nvSpPr>
        <p:spPr>
          <a:xfrm>
            <a:off x="5428527" y="4606724"/>
            <a:ext cx="983848" cy="544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5639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27017-D5F3-8340-8BC8-6EE73DF45F6D}"/>
              </a:ext>
            </a:extLst>
          </p:cNvPr>
          <p:cNvSpPr>
            <a:spLocks noGrp="1"/>
          </p:cNvSpPr>
          <p:nvPr>
            <p:ph type="title"/>
          </p:nvPr>
        </p:nvSpPr>
        <p:spPr>
          <a:xfrm>
            <a:off x="1066800" y="0"/>
            <a:ext cx="10058400" cy="1609344"/>
          </a:xfrm>
        </p:spPr>
        <p:txBody>
          <a:bodyPr/>
          <a:lstStyle/>
          <a:p>
            <a:r>
              <a:rPr lang="es-ES" dirty="0"/>
              <a:t>C) El problema de la política (</a:t>
            </a:r>
            <a:r>
              <a:rPr lang="es-ES" dirty="0" err="1"/>
              <a:t>vI</a:t>
            </a:r>
            <a:r>
              <a:rPr lang="es-ES" dirty="0"/>
              <a:t>):</a:t>
            </a:r>
          </a:p>
        </p:txBody>
      </p:sp>
      <p:sp>
        <p:nvSpPr>
          <p:cNvPr id="3" name="Marcador de contenido 2">
            <a:extLst>
              <a:ext uri="{FF2B5EF4-FFF2-40B4-BE49-F238E27FC236}">
                <a16:creationId xmlns:a16="http://schemas.microsoft.com/office/drawing/2014/main" id="{3CE53AB9-F1FF-DC48-8876-D373526A69AE}"/>
              </a:ext>
            </a:extLst>
          </p:cNvPr>
          <p:cNvSpPr>
            <a:spLocks noGrp="1"/>
          </p:cNvSpPr>
          <p:nvPr>
            <p:ph idx="1"/>
          </p:nvPr>
        </p:nvSpPr>
        <p:spPr>
          <a:xfrm>
            <a:off x="821803" y="1609344"/>
            <a:ext cx="10306445" cy="4562856"/>
          </a:xfrm>
        </p:spPr>
        <p:txBody>
          <a:bodyPr/>
          <a:lstStyle/>
          <a:p>
            <a:r>
              <a:rPr lang="es-ES" b="1" dirty="0">
                <a:solidFill>
                  <a:srgbClr val="00B050"/>
                </a:solidFill>
              </a:rPr>
              <a:t>Crítica al nacionalismo </a:t>
            </a:r>
            <a:r>
              <a:rPr lang="es-ES" dirty="0"/>
              <a:t>frente a la globalización y la inmigración.</a:t>
            </a:r>
          </a:p>
          <a:p>
            <a:r>
              <a:rPr lang="es-ES" dirty="0"/>
              <a:t>Base: sentir que se deben razones los unos a los </a:t>
            </a:r>
            <a:r>
              <a:rPr lang="es-ES" b="1" dirty="0"/>
              <a:t>otros    Necesidad de razonar nuestras decisiones. </a:t>
            </a:r>
          </a:p>
          <a:p>
            <a:endParaRPr lang="es-ES" dirty="0"/>
          </a:p>
          <a:p>
            <a:r>
              <a:rPr lang="es-ES" b="1" dirty="0">
                <a:solidFill>
                  <a:srgbClr val="FF0000"/>
                </a:solidFill>
              </a:rPr>
              <a:t>Patriotismo constitucional     </a:t>
            </a:r>
            <a:r>
              <a:rPr lang="es-ES" dirty="0"/>
              <a:t>no importa cómo te sientes (nación), sino que compartes una constitución.</a:t>
            </a:r>
          </a:p>
          <a:p>
            <a:endParaRPr lang="es-ES" dirty="0"/>
          </a:p>
          <a:p>
            <a:r>
              <a:rPr lang="es-ES" b="1" dirty="0">
                <a:solidFill>
                  <a:srgbClr val="00B050"/>
                </a:solidFill>
              </a:rPr>
              <a:t>Coexistencia de varias comunidades    </a:t>
            </a:r>
            <a:r>
              <a:rPr lang="es-ES" b="1" dirty="0"/>
              <a:t>multiculturalismo, </a:t>
            </a:r>
            <a:r>
              <a:rPr lang="es-ES" b="1" dirty="0" err="1"/>
              <a:t>multinacionalismo</a:t>
            </a:r>
            <a:r>
              <a:rPr lang="es-ES" b="1" dirty="0"/>
              <a:t>, </a:t>
            </a:r>
            <a:r>
              <a:rPr lang="es-ES" b="1" dirty="0" err="1"/>
              <a:t>multiétnias</a:t>
            </a:r>
            <a:r>
              <a:rPr lang="es-ES" b="1" dirty="0"/>
              <a:t>.</a:t>
            </a:r>
          </a:p>
          <a:p>
            <a:r>
              <a:rPr lang="es-ES" dirty="0"/>
              <a:t>No podemos renunciar a la </a:t>
            </a:r>
            <a:r>
              <a:rPr lang="es-ES" b="1" dirty="0">
                <a:solidFill>
                  <a:srgbClr val="00B050"/>
                </a:solidFill>
              </a:rPr>
              <a:t>identidad</a:t>
            </a:r>
            <a:r>
              <a:rPr lang="es-ES" dirty="0"/>
              <a:t>   pero estamos obligados a vivir en sociedad con los </a:t>
            </a:r>
            <a:r>
              <a:rPr lang="es-ES" b="1" dirty="0">
                <a:solidFill>
                  <a:srgbClr val="00B050"/>
                </a:solidFill>
              </a:rPr>
              <a:t>valores democráticos   </a:t>
            </a:r>
            <a:r>
              <a:rPr lang="es-ES" dirty="0"/>
              <a:t>identificación con los Estados no por tradición, sino porque en se respetan sus derechos. </a:t>
            </a:r>
          </a:p>
        </p:txBody>
      </p:sp>
      <p:cxnSp>
        <p:nvCxnSpPr>
          <p:cNvPr id="5" name="Conector recto de flecha 4">
            <a:extLst>
              <a:ext uri="{FF2B5EF4-FFF2-40B4-BE49-F238E27FC236}">
                <a16:creationId xmlns:a16="http://schemas.microsoft.com/office/drawing/2014/main" id="{CCD1DFAE-D666-D946-A328-0BD322E4D450}"/>
              </a:ext>
            </a:extLst>
          </p:cNvPr>
          <p:cNvCxnSpPr/>
          <p:nvPr/>
        </p:nvCxnSpPr>
        <p:spPr>
          <a:xfrm>
            <a:off x="5694744" y="4444678"/>
            <a:ext cx="2314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DF17E43C-16F8-5840-A820-974426590BD0}"/>
              </a:ext>
            </a:extLst>
          </p:cNvPr>
          <p:cNvCxnSpPr/>
          <p:nvPr/>
        </p:nvCxnSpPr>
        <p:spPr>
          <a:xfrm>
            <a:off x="4433104" y="3324828"/>
            <a:ext cx="208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BFECF964-C023-D64C-B494-FEFAE7729D15}"/>
              </a:ext>
            </a:extLst>
          </p:cNvPr>
          <p:cNvCxnSpPr/>
          <p:nvPr/>
        </p:nvCxnSpPr>
        <p:spPr>
          <a:xfrm>
            <a:off x="7396223" y="2222339"/>
            <a:ext cx="243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FAA2D445-FF9A-FE4D-8EE7-0C9EC15578EC}"/>
              </a:ext>
            </a:extLst>
          </p:cNvPr>
          <p:cNvCxnSpPr/>
          <p:nvPr/>
        </p:nvCxnSpPr>
        <p:spPr>
          <a:xfrm>
            <a:off x="5451676" y="5185458"/>
            <a:ext cx="243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E85A583E-B9BE-1348-B65D-93341FFA28DB}"/>
              </a:ext>
            </a:extLst>
          </p:cNvPr>
          <p:cNvCxnSpPr/>
          <p:nvPr/>
        </p:nvCxnSpPr>
        <p:spPr>
          <a:xfrm>
            <a:off x="4641448" y="5451676"/>
            <a:ext cx="2314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54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VIDA</a:t>
            </a:r>
          </a:p>
        </p:txBody>
      </p:sp>
      <p:sp>
        <p:nvSpPr>
          <p:cNvPr id="3" name="Marcador de contenido 2"/>
          <p:cNvSpPr>
            <a:spLocks noGrp="1"/>
          </p:cNvSpPr>
          <p:nvPr>
            <p:ph idx="1"/>
          </p:nvPr>
        </p:nvSpPr>
        <p:spPr>
          <a:xfrm>
            <a:off x="1069848" y="1783080"/>
            <a:ext cx="10058400" cy="4389120"/>
          </a:xfrm>
        </p:spPr>
        <p:txBody>
          <a:bodyPr>
            <a:normAutofit/>
          </a:bodyPr>
          <a:lstStyle/>
          <a:p>
            <a:endParaRPr lang="es-ES" dirty="0"/>
          </a:p>
          <a:p>
            <a:r>
              <a:rPr lang="es-ES" dirty="0"/>
              <a:t>Nace en </a:t>
            </a:r>
            <a:r>
              <a:rPr lang="es-ES" b="1" dirty="0">
                <a:solidFill>
                  <a:srgbClr val="FF0000"/>
                </a:solidFill>
              </a:rPr>
              <a:t>Düsseldorf</a:t>
            </a:r>
            <a:r>
              <a:rPr lang="es-ES" b="1" dirty="0"/>
              <a:t> </a:t>
            </a:r>
            <a:r>
              <a:rPr lang="es-ES" dirty="0"/>
              <a:t>(Alemania) en </a:t>
            </a:r>
            <a:r>
              <a:rPr lang="es-ES" b="1" dirty="0">
                <a:solidFill>
                  <a:srgbClr val="FF0000"/>
                </a:solidFill>
              </a:rPr>
              <a:t>1929</a:t>
            </a:r>
            <a:r>
              <a:rPr lang="es-ES" b="1" dirty="0"/>
              <a:t>.</a:t>
            </a:r>
            <a:endParaRPr lang="es-ES" dirty="0"/>
          </a:p>
          <a:p>
            <a:r>
              <a:rPr lang="es-ES" b="1" dirty="0"/>
              <a:t>Vive la Segunda Guerra Mundial en plena adolescencia. </a:t>
            </a:r>
            <a:r>
              <a:rPr lang="es-ES" dirty="0"/>
              <a:t>Cuando conoce las atrocidades de la Alemania nazi nace en él un intenso deseo de comprometerse con la creación de un mundo en el que todas las personas puedan vivir en libertad disfrutando de los mismos derechos.</a:t>
            </a:r>
          </a:p>
          <a:p>
            <a:r>
              <a:rPr lang="es-ES" b="1" dirty="0"/>
              <a:t>Estudia filosofía, historia, psicología, literatura alemana y economía </a:t>
            </a:r>
            <a:r>
              <a:rPr lang="es-ES" dirty="0"/>
              <a:t>en las universidades de Gotinga, Zúrich y Bonn.</a:t>
            </a:r>
          </a:p>
          <a:p>
            <a:r>
              <a:rPr lang="es-ES" dirty="0"/>
              <a:t>De 1956 a 1959 es </a:t>
            </a:r>
            <a:r>
              <a:rPr lang="es-ES" b="1" dirty="0"/>
              <a:t>ayudante y colaborador de Adorno </a:t>
            </a:r>
            <a:r>
              <a:rPr lang="es-ES" dirty="0"/>
              <a:t>–uno de los componentes de la </a:t>
            </a:r>
            <a:r>
              <a:rPr lang="es-ES" b="1" dirty="0"/>
              <a:t>Escuela de Fráncfort</a:t>
            </a:r>
            <a:r>
              <a:rPr lang="es-ES" dirty="0"/>
              <a:t> – en el </a:t>
            </a:r>
            <a:r>
              <a:rPr lang="es-ES" b="1" dirty="0"/>
              <a:t>Instituto de Investigación Social </a:t>
            </a:r>
            <a:r>
              <a:rPr lang="es-ES" dirty="0"/>
              <a:t>de Fráncfort.</a:t>
            </a:r>
          </a:p>
          <a:p>
            <a:pPr>
              <a:buNone/>
            </a:pPr>
            <a:endParaRPr lang="es-ES" b="1" dirty="0"/>
          </a:p>
          <a:p>
            <a:endParaRPr lang="es-ES" b="1" i="1" dirty="0"/>
          </a:p>
        </p:txBody>
      </p:sp>
    </p:spTree>
    <p:extLst>
      <p:ext uri="{BB962C8B-B14F-4D97-AF65-F5344CB8AC3E}">
        <p14:creationId xmlns:p14="http://schemas.microsoft.com/office/powerpoint/2010/main" val="282553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40792"/>
            <a:ext cx="10058400" cy="1054608"/>
          </a:xfrm>
        </p:spPr>
        <p:txBody>
          <a:bodyPr/>
          <a:lstStyle/>
          <a:p>
            <a:pPr algn="ctr"/>
            <a:r>
              <a:rPr lang="es-ES" dirty="0"/>
              <a:t>Obra </a:t>
            </a:r>
          </a:p>
        </p:txBody>
      </p:sp>
      <p:sp>
        <p:nvSpPr>
          <p:cNvPr id="3" name="Marcador de contenido 2"/>
          <p:cNvSpPr>
            <a:spLocks noGrp="1"/>
          </p:cNvSpPr>
          <p:nvPr>
            <p:ph idx="1"/>
          </p:nvPr>
        </p:nvSpPr>
        <p:spPr>
          <a:xfrm>
            <a:off x="1069848" y="762000"/>
            <a:ext cx="10058400" cy="5730240"/>
          </a:xfrm>
        </p:spPr>
        <p:txBody>
          <a:bodyPr>
            <a:normAutofit/>
          </a:bodyPr>
          <a:lstStyle/>
          <a:p>
            <a:pPr>
              <a:buNone/>
            </a:pPr>
            <a:endParaRPr lang="es-ES" sz="2400" b="1" i="1" dirty="0">
              <a:solidFill>
                <a:srgbClr val="FF0000"/>
              </a:solidFill>
            </a:endParaRPr>
          </a:p>
          <a:p>
            <a:pPr marL="457200" indent="-457200">
              <a:buNone/>
            </a:pPr>
            <a:endParaRPr lang="es-ES" b="1" dirty="0">
              <a:solidFill>
                <a:srgbClr val="FF0000"/>
              </a:solidFill>
            </a:endParaRPr>
          </a:p>
          <a:p>
            <a:pPr marL="457200" indent="-457200">
              <a:buNone/>
            </a:pPr>
            <a:r>
              <a:rPr lang="es-ES" b="1" dirty="0"/>
              <a:t>1968 </a:t>
            </a:r>
            <a:r>
              <a:rPr lang="es-ES" b="1" i="1" dirty="0"/>
              <a:t>Conocimiento e interés</a:t>
            </a:r>
          </a:p>
          <a:p>
            <a:pPr marL="457200" indent="-457200">
              <a:buNone/>
            </a:pPr>
            <a:endParaRPr lang="es-ES" b="1" dirty="0"/>
          </a:p>
          <a:p>
            <a:pPr marL="457200" indent="-457200">
              <a:buNone/>
            </a:pPr>
            <a:r>
              <a:rPr lang="es-ES" b="1" dirty="0"/>
              <a:t>1981 </a:t>
            </a:r>
            <a:r>
              <a:rPr lang="es-ES" b="1" i="1" dirty="0"/>
              <a:t>Teoría de la Acción comunicativa</a:t>
            </a:r>
          </a:p>
          <a:p>
            <a:pPr marL="457200" indent="-457200">
              <a:buNone/>
            </a:pPr>
            <a:endParaRPr lang="es-ES" b="1" dirty="0"/>
          </a:p>
          <a:p>
            <a:pPr marL="457200" indent="-457200">
              <a:buNone/>
            </a:pPr>
            <a:r>
              <a:rPr lang="es-ES" b="1" dirty="0"/>
              <a:t>1983 </a:t>
            </a:r>
            <a:r>
              <a:rPr lang="es-ES" b="1" i="1" dirty="0"/>
              <a:t>Conciencia moral y acción comunicativa</a:t>
            </a:r>
          </a:p>
          <a:p>
            <a:pPr marL="457200" indent="-457200">
              <a:buNone/>
            </a:pPr>
            <a:endParaRPr lang="es-ES" b="1" dirty="0"/>
          </a:p>
          <a:p>
            <a:pPr marL="457200" indent="-457200">
              <a:buNone/>
            </a:pPr>
            <a:r>
              <a:rPr lang="es-ES" b="1" dirty="0"/>
              <a:t>1996 </a:t>
            </a:r>
            <a:r>
              <a:rPr lang="es-ES" b="1" i="1" dirty="0">
                <a:solidFill>
                  <a:srgbClr val="00B050"/>
                </a:solidFill>
              </a:rPr>
              <a:t>La inclusión del Otro</a:t>
            </a:r>
            <a:r>
              <a:rPr lang="es-ES" b="1" i="1" dirty="0"/>
              <a:t>. Estudios de teoría política.</a:t>
            </a:r>
          </a:p>
          <a:p>
            <a:pPr marL="457200" indent="-457200">
              <a:buNone/>
            </a:pPr>
            <a:endParaRPr lang="es-ES" b="1" dirty="0"/>
          </a:p>
          <a:p>
            <a:pPr marL="457200" indent="-457200">
              <a:buNone/>
            </a:pPr>
            <a:r>
              <a:rPr lang="es-ES" b="1" dirty="0"/>
              <a:t>2002 </a:t>
            </a:r>
            <a:r>
              <a:rPr lang="es-ES" b="1" i="1" dirty="0"/>
              <a:t>El futuro de la Naturaleza Humana</a:t>
            </a:r>
          </a:p>
          <a:p>
            <a:pPr marL="457200" indent="-457200">
              <a:buNone/>
            </a:pPr>
            <a:endParaRPr lang="es-ES" b="1" dirty="0"/>
          </a:p>
          <a:p>
            <a:pPr marL="457200" indent="-457200">
              <a:buNone/>
            </a:pPr>
            <a:r>
              <a:rPr lang="es-ES" b="1" dirty="0"/>
              <a:t>2013 </a:t>
            </a:r>
            <a:r>
              <a:rPr lang="es-ES" b="1" i="1" dirty="0"/>
              <a:t>En la espiral de la tecnocracia</a:t>
            </a:r>
          </a:p>
          <a:p>
            <a:pPr marL="457200" indent="-457200">
              <a:buNone/>
            </a:pPr>
            <a:endParaRPr lang="es-ES" b="1" dirty="0">
              <a:solidFill>
                <a:srgbClr val="7030A0"/>
              </a:solidFill>
            </a:endParaRPr>
          </a:p>
          <a:p>
            <a:pPr marL="457200" indent="-457200">
              <a:buAutoNum type="arabicPlain" startAt="1872"/>
            </a:pPr>
            <a:endParaRPr lang="es-ES" b="1" dirty="0"/>
          </a:p>
          <a:p>
            <a:pPr>
              <a:buNone/>
            </a:pPr>
            <a:endParaRPr lang="es-ES" b="1" dirty="0">
              <a:solidFill>
                <a:srgbClr val="7030A0"/>
              </a:solidFill>
            </a:endParaRPr>
          </a:p>
          <a:p>
            <a:pPr>
              <a:buNone/>
            </a:pPr>
            <a:endParaRPr lang="es-ES" b="1" dirty="0"/>
          </a:p>
          <a:p>
            <a:pPr>
              <a:buNone/>
            </a:pPr>
            <a:endParaRPr lang="es-ES" b="1" dirty="0"/>
          </a:p>
          <a:p>
            <a:pPr>
              <a:buNone/>
            </a:pPr>
            <a:endParaRPr lang="es-ES" b="1" dirty="0"/>
          </a:p>
          <a:p>
            <a:pPr>
              <a:buNone/>
            </a:pPr>
            <a:endParaRPr lang="es-ES" b="1" dirty="0"/>
          </a:p>
          <a:p>
            <a:pPr>
              <a:buNone/>
            </a:pPr>
            <a:endParaRPr lang="es-ES" sz="2400" b="1" i="1" dirty="0">
              <a:solidFill>
                <a:srgbClr val="FF0000"/>
              </a:solidFill>
            </a:endParaRPr>
          </a:p>
        </p:txBody>
      </p:sp>
    </p:spTree>
    <p:extLst>
      <p:ext uri="{BB962C8B-B14F-4D97-AF65-F5344CB8AC3E}">
        <p14:creationId xmlns:p14="http://schemas.microsoft.com/office/powerpoint/2010/main" val="63312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678" y="0"/>
            <a:ext cx="10142982" cy="1073463"/>
          </a:xfrm>
        </p:spPr>
        <p:txBody>
          <a:bodyPr/>
          <a:lstStyle/>
          <a:p>
            <a:pPr algn="ctr"/>
            <a:r>
              <a:rPr lang="es-ES" dirty="0"/>
              <a:t>A) El problema del conocimiento (I):</a:t>
            </a:r>
          </a:p>
        </p:txBody>
      </p:sp>
      <p:sp>
        <p:nvSpPr>
          <p:cNvPr id="3" name="Marcador de contenido 2"/>
          <p:cNvSpPr>
            <a:spLocks noGrp="1"/>
          </p:cNvSpPr>
          <p:nvPr>
            <p:ph idx="1"/>
          </p:nvPr>
        </p:nvSpPr>
        <p:spPr>
          <a:xfrm>
            <a:off x="480060" y="2458269"/>
            <a:ext cx="10859262" cy="4399731"/>
          </a:xfrm>
        </p:spPr>
        <p:txBody>
          <a:bodyPr>
            <a:normAutofit lnSpcReduction="10000"/>
          </a:bodyPr>
          <a:lstStyle/>
          <a:p>
            <a:pPr lvl="1">
              <a:buNone/>
            </a:pPr>
            <a:endParaRPr lang="es-ES" sz="2000" b="1" u="sng" dirty="0">
              <a:solidFill>
                <a:srgbClr val="FF0000"/>
              </a:solidFill>
            </a:endParaRPr>
          </a:p>
          <a:p>
            <a:r>
              <a:rPr lang="es-ES" dirty="0"/>
              <a:t>Para </a:t>
            </a:r>
            <a:r>
              <a:rPr lang="es-ES" dirty="0" err="1"/>
              <a:t>Habermas</a:t>
            </a:r>
            <a:r>
              <a:rPr lang="es-ES" dirty="0"/>
              <a:t>, al igual que para los autores de la </a:t>
            </a:r>
            <a:r>
              <a:rPr lang="es-ES" b="1" dirty="0"/>
              <a:t>Escuela de Frankfurt</a:t>
            </a:r>
            <a:r>
              <a:rPr lang="es-ES" dirty="0"/>
              <a:t>, la tarea de la filosofía es realizar un </a:t>
            </a:r>
            <a:r>
              <a:rPr lang="es-ES" b="1" dirty="0">
                <a:solidFill>
                  <a:srgbClr val="00B050"/>
                </a:solidFill>
              </a:rPr>
              <a:t>estudio reflexivo y crítico de la realidad</a:t>
            </a:r>
            <a:r>
              <a:rPr lang="es-ES" dirty="0"/>
              <a:t>. </a:t>
            </a:r>
          </a:p>
          <a:p>
            <a:r>
              <a:rPr lang="es-ES" dirty="0"/>
              <a:t>La escuela de Frankfurt    investigadores que se adherían a las ideas de Hegel, Max y Nietzsche    Adscrito al Instituto de investigación social    </a:t>
            </a:r>
            <a:r>
              <a:rPr lang="es-ES" b="1" dirty="0">
                <a:solidFill>
                  <a:srgbClr val="00B050"/>
                </a:solidFill>
              </a:rPr>
              <a:t>Teoría crítica</a:t>
            </a:r>
            <a:r>
              <a:rPr lang="es-ES" dirty="0"/>
              <a:t>:  establece </a:t>
            </a:r>
            <a:r>
              <a:rPr lang="es-ES" b="1" dirty="0"/>
              <a:t>una crítica a la teoría tradicional y a la cultura y moral occidental</a:t>
            </a:r>
            <a:endParaRPr lang="es-ES" dirty="0"/>
          </a:p>
          <a:p>
            <a:pPr marL="0" indent="0">
              <a:buNone/>
            </a:pPr>
            <a:r>
              <a:rPr lang="es-ES" dirty="0"/>
              <a:t>	La </a:t>
            </a:r>
            <a:r>
              <a:rPr lang="es-ES" b="1" u="sng" dirty="0"/>
              <a:t>primera generación </a:t>
            </a:r>
            <a:r>
              <a:rPr lang="es-ES" dirty="0"/>
              <a:t>de</a:t>
            </a:r>
            <a:r>
              <a:rPr lang="es-ES" b="1" dirty="0"/>
              <a:t> </a:t>
            </a:r>
            <a:r>
              <a:rPr lang="es-ES" dirty="0"/>
              <a:t>estos autores     </a:t>
            </a:r>
            <a:r>
              <a:rPr lang="es-ES" dirty="0" err="1"/>
              <a:t>Horkheimer</a:t>
            </a:r>
            <a:r>
              <a:rPr lang="es-ES" dirty="0"/>
              <a:t>, Adorno, y Marcuse principalmente    </a:t>
            </a:r>
            <a:r>
              <a:rPr lang="es-ES" b="1" dirty="0"/>
              <a:t>estudiaron la forma en que la ideología dominante se imponía sobre los hombres</a:t>
            </a:r>
            <a:r>
              <a:rPr lang="es-ES" b="1" dirty="0">
                <a:solidFill>
                  <a:srgbClr val="00B050"/>
                </a:solidFill>
              </a:rPr>
              <a:t> </a:t>
            </a:r>
          </a:p>
          <a:p>
            <a:pPr marL="0" indent="0">
              <a:buNone/>
            </a:pPr>
            <a:endParaRPr lang="es-ES" b="1" dirty="0">
              <a:solidFill>
                <a:srgbClr val="00B050"/>
              </a:solidFill>
            </a:endParaRPr>
          </a:p>
          <a:p>
            <a:pPr marL="0" indent="0" algn="just">
              <a:buNone/>
            </a:pPr>
            <a:r>
              <a:rPr lang="es-ES" b="1" dirty="0"/>
              <a:t>	</a:t>
            </a:r>
            <a:r>
              <a:rPr lang="es-ES" b="1" u="sng" dirty="0"/>
              <a:t>Segunda generación</a:t>
            </a:r>
            <a:r>
              <a:rPr lang="es-ES" b="1" dirty="0"/>
              <a:t>      </a:t>
            </a:r>
            <a:r>
              <a:rPr lang="es-ES" b="1" dirty="0" err="1">
                <a:solidFill>
                  <a:srgbClr val="FF0000"/>
                </a:solidFill>
              </a:rPr>
              <a:t>Habermas</a:t>
            </a:r>
            <a:r>
              <a:rPr lang="es-ES" b="1" dirty="0"/>
              <a:t>    buscará dilucidar </a:t>
            </a:r>
            <a:r>
              <a:rPr lang="es-ES" b="1" dirty="0">
                <a:solidFill>
                  <a:srgbClr val="00B050"/>
                </a:solidFill>
              </a:rPr>
              <a:t>cómo se puede utilizar la racionalidad para conseguir distintos tipos de conocimientos y su posible interrelación.</a:t>
            </a:r>
            <a:endParaRPr lang="es-ES" sz="4000" b="1" dirty="0">
              <a:solidFill>
                <a:srgbClr val="00B050"/>
              </a:solidFill>
            </a:endParaRPr>
          </a:p>
        </p:txBody>
      </p:sp>
      <p:pic>
        <p:nvPicPr>
          <p:cNvPr id="4" name="Imagen 3">
            <a:extLst>
              <a:ext uri="{FF2B5EF4-FFF2-40B4-BE49-F238E27FC236}">
                <a16:creationId xmlns:a16="http://schemas.microsoft.com/office/drawing/2014/main" id="{AAC8C2E4-9970-034D-B2ED-25DADD7A1680}"/>
              </a:ext>
            </a:extLst>
          </p:cNvPr>
          <p:cNvPicPr>
            <a:picLocks noChangeAspect="1"/>
          </p:cNvPicPr>
          <p:nvPr/>
        </p:nvPicPr>
        <p:blipFill>
          <a:blip r:embed="rId2"/>
          <a:stretch>
            <a:fillRect/>
          </a:stretch>
        </p:blipFill>
        <p:spPr>
          <a:xfrm>
            <a:off x="8297926" y="1223743"/>
            <a:ext cx="2613152" cy="1310698"/>
          </a:xfrm>
          <a:prstGeom prst="rect">
            <a:avLst/>
          </a:prstGeom>
        </p:spPr>
      </p:pic>
      <p:pic>
        <p:nvPicPr>
          <p:cNvPr id="5" name="Imagen 4">
            <a:extLst>
              <a:ext uri="{FF2B5EF4-FFF2-40B4-BE49-F238E27FC236}">
                <a16:creationId xmlns:a16="http://schemas.microsoft.com/office/drawing/2014/main" id="{1DC35904-74EF-484E-8A2C-9A37DEB432D1}"/>
              </a:ext>
            </a:extLst>
          </p:cNvPr>
          <p:cNvPicPr>
            <a:picLocks noChangeAspect="1"/>
          </p:cNvPicPr>
          <p:nvPr/>
        </p:nvPicPr>
        <p:blipFill>
          <a:blip r:embed="rId3"/>
          <a:stretch>
            <a:fillRect/>
          </a:stretch>
        </p:blipFill>
        <p:spPr>
          <a:xfrm>
            <a:off x="1856359" y="1014702"/>
            <a:ext cx="1446530" cy="1728780"/>
          </a:xfrm>
          <a:prstGeom prst="rect">
            <a:avLst/>
          </a:prstGeom>
        </p:spPr>
      </p:pic>
      <p:sp>
        <p:nvSpPr>
          <p:cNvPr id="6" name="CuadroTexto 5">
            <a:extLst>
              <a:ext uri="{FF2B5EF4-FFF2-40B4-BE49-F238E27FC236}">
                <a16:creationId xmlns:a16="http://schemas.microsoft.com/office/drawing/2014/main" id="{D7E2B5CC-6270-8C4B-B71A-B97A42F9C3A1}"/>
              </a:ext>
            </a:extLst>
          </p:cNvPr>
          <p:cNvSpPr txBox="1"/>
          <p:nvPr/>
        </p:nvSpPr>
        <p:spPr>
          <a:xfrm>
            <a:off x="1753965" y="2439380"/>
            <a:ext cx="1811337" cy="369332"/>
          </a:xfrm>
          <a:prstGeom prst="rect">
            <a:avLst/>
          </a:prstGeom>
          <a:noFill/>
        </p:spPr>
        <p:txBody>
          <a:bodyPr wrap="square" rtlCol="0">
            <a:spAutoFit/>
          </a:bodyPr>
          <a:lstStyle/>
          <a:p>
            <a:r>
              <a:rPr lang="es-ES" b="1" dirty="0" err="1">
                <a:solidFill>
                  <a:srgbClr val="FF0000"/>
                </a:solidFill>
                <a:highlight>
                  <a:srgbClr val="C0C0C0"/>
                </a:highlight>
              </a:rPr>
              <a:t>Horkheimer</a:t>
            </a:r>
            <a:endParaRPr lang="es-ES" b="1" dirty="0">
              <a:solidFill>
                <a:srgbClr val="FF0000"/>
              </a:solidFill>
              <a:highlight>
                <a:srgbClr val="C0C0C0"/>
              </a:highlight>
            </a:endParaRPr>
          </a:p>
        </p:txBody>
      </p:sp>
      <p:pic>
        <p:nvPicPr>
          <p:cNvPr id="7" name="Imagen 6">
            <a:extLst>
              <a:ext uri="{FF2B5EF4-FFF2-40B4-BE49-F238E27FC236}">
                <a16:creationId xmlns:a16="http://schemas.microsoft.com/office/drawing/2014/main" id="{A7B6BB4B-E3B3-C045-94DB-6C054774BB9C}"/>
              </a:ext>
            </a:extLst>
          </p:cNvPr>
          <p:cNvPicPr>
            <a:picLocks noChangeAspect="1"/>
          </p:cNvPicPr>
          <p:nvPr/>
        </p:nvPicPr>
        <p:blipFill>
          <a:blip r:embed="rId4"/>
          <a:stretch>
            <a:fillRect/>
          </a:stretch>
        </p:blipFill>
        <p:spPr>
          <a:xfrm>
            <a:off x="3801365" y="1073463"/>
            <a:ext cx="1219200" cy="1670050"/>
          </a:xfrm>
          <a:prstGeom prst="rect">
            <a:avLst/>
          </a:prstGeom>
        </p:spPr>
      </p:pic>
      <p:sp>
        <p:nvSpPr>
          <p:cNvPr id="8" name="CuadroTexto 7">
            <a:extLst>
              <a:ext uri="{FF2B5EF4-FFF2-40B4-BE49-F238E27FC236}">
                <a16:creationId xmlns:a16="http://schemas.microsoft.com/office/drawing/2014/main" id="{F1D3D4AD-EE4B-B243-B7E7-1968C43D7EC2}"/>
              </a:ext>
            </a:extLst>
          </p:cNvPr>
          <p:cNvSpPr txBox="1"/>
          <p:nvPr/>
        </p:nvSpPr>
        <p:spPr>
          <a:xfrm>
            <a:off x="3881630" y="2374150"/>
            <a:ext cx="1219200" cy="369332"/>
          </a:xfrm>
          <a:prstGeom prst="rect">
            <a:avLst/>
          </a:prstGeom>
          <a:noFill/>
        </p:spPr>
        <p:txBody>
          <a:bodyPr wrap="square" rtlCol="0">
            <a:spAutoFit/>
          </a:bodyPr>
          <a:lstStyle/>
          <a:p>
            <a:r>
              <a:rPr lang="es-ES" b="1" dirty="0">
                <a:solidFill>
                  <a:srgbClr val="FF0000"/>
                </a:solidFill>
                <a:highlight>
                  <a:srgbClr val="C0C0C0"/>
                </a:highlight>
              </a:rPr>
              <a:t>Adorno</a:t>
            </a:r>
          </a:p>
        </p:txBody>
      </p:sp>
      <p:pic>
        <p:nvPicPr>
          <p:cNvPr id="9" name="Imagen 8">
            <a:extLst>
              <a:ext uri="{FF2B5EF4-FFF2-40B4-BE49-F238E27FC236}">
                <a16:creationId xmlns:a16="http://schemas.microsoft.com/office/drawing/2014/main" id="{732FE75F-B03F-8842-9A5D-B3F85EDB89CA}"/>
              </a:ext>
            </a:extLst>
          </p:cNvPr>
          <p:cNvPicPr>
            <a:picLocks noChangeAspect="1"/>
          </p:cNvPicPr>
          <p:nvPr/>
        </p:nvPicPr>
        <p:blipFill>
          <a:blip r:embed="rId5"/>
          <a:stretch>
            <a:fillRect/>
          </a:stretch>
        </p:blipFill>
        <p:spPr>
          <a:xfrm>
            <a:off x="5591424" y="1007541"/>
            <a:ext cx="1408299" cy="1735972"/>
          </a:xfrm>
          <a:prstGeom prst="rect">
            <a:avLst/>
          </a:prstGeom>
        </p:spPr>
      </p:pic>
      <p:sp>
        <p:nvSpPr>
          <p:cNvPr id="10" name="CuadroTexto 9">
            <a:extLst>
              <a:ext uri="{FF2B5EF4-FFF2-40B4-BE49-F238E27FC236}">
                <a16:creationId xmlns:a16="http://schemas.microsoft.com/office/drawing/2014/main" id="{34D4C988-0D9A-2344-AE3B-9683F312C7D1}"/>
              </a:ext>
            </a:extLst>
          </p:cNvPr>
          <p:cNvSpPr txBox="1"/>
          <p:nvPr/>
        </p:nvSpPr>
        <p:spPr>
          <a:xfrm>
            <a:off x="5820024" y="2439380"/>
            <a:ext cx="1219200" cy="369332"/>
          </a:xfrm>
          <a:prstGeom prst="rect">
            <a:avLst/>
          </a:prstGeom>
          <a:noFill/>
        </p:spPr>
        <p:txBody>
          <a:bodyPr wrap="square" rtlCol="0">
            <a:spAutoFit/>
          </a:bodyPr>
          <a:lstStyle/>
          <a:p>
            <a:r>
              <a:rPr lang="es-ES" b="1" dirty="0">
                <a:solidFill>
                  <a:srgbClr val="FF0000"/>
                </a:solidFill>
                <a:highlight>
                  <a:srgbClr val="C0C0C0"/>
                </a:highlight>
              </a:rPr>
              <a:t>Marcuse</a:t>
            </a:r>
          </a:p>
        </p:txBody>
      </p:sp>
      <p:sp>
        <p:nvSpPr>
          <p:cNvPr id="11" name="CuadroTexto 10">
            <a:extLst>
              <a:ext uri="{FF2B5EF4-FFF2-40B4-BE49-F238E27FC236}">
                <a16:creationId xmlns:a16="http://schemas.microsoft.com/office/drawing/2014/main" id="{F7F209C2-6C22-124B-B317-1E478DB23512}"/>
              </a:ext>
            </a:extLst>
          </p:cNvPr>
          <p:cNvSpPr txBox="1"/>
          <p:nvPr/>
        </p:nvSpPr>
        <p:spPr>
          <a:xfrm>
            <a:off x="9618349" y="2218698"/>
            <a:ext cx="1377311" cy="369332"/>
          </a:xfrm>
          <a:prstGeom prst="rect">
            <a:avLst/>
          </a:prstGeom>
          <a:noFill/>
        </p:spPr>
        <p:txBody>
          <a:bodyPr wrap="square" rtlCol="0">
            <a:spAutoFit/>
          </a:bodyPr>
          <a:lstStyle/>
          <a:p>
            <a:r>
              <a:rPr lang="es-ES" b="1" dirty="0" err="1">
                <a:solidFill>
                  <a:srgbClr val="FF0000"/>
                </a:solidFill>
                <a:highlight>
                  <a:srgbClr val="C0C0C0"/>
                </a:highlight>
              </a:rPr>
              <a:t>Habermas</a:t>
            </a:r>
            <a:endParaRPr lang="es-ES" b="1" dirty="0">
              <a:solidFill>
                <a:srgbClr val="FF0000"/>
              </a:solidFill>
              <a:highlight>
                <a:srgbClr val="C0C0C0"/>
              </a:highlight>
            </a:endParaRPr>
          </a:p>
        </p:txBody>
      </p:sp>
      <p:cxnSp>
        <p:nvCxnSpPr>
          <p:cNvPr id="15" name="Conector recto de flecha 14">
            <a:extLst>
              <a:ext uri="{FF2B5EF4-FFF2-40B4-BE49-F238E27FC236}">
                <a16:creationId xmlns:a16="http://schemas.microsoft.com/office/drawing/2014/main" id="{56070F23-9E20-2342-97B4-85B577D2817D}"/>
              </a:ext>
            </a:extLst>
          </p:cNvPr>
          <p:cNvCxnSpPr/>
          <p:nvPr/>
        </p:nvCxnSpPr>
        <p:spPr>
          <a:xfrm>
            <a:off x="2351024" y="4811718"/>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1ADB912F-1A19-B648-8A42-6A8302B13720}"/>
              </a:ext>
            </a:extLst>
          </p:cNvPr>
          <p:cNvCxnSpPr/>
          <p:nvPr/>
        </p:nvCxnSpPr>
        <p:spPr>
          <a:xfrm>
            <a:off x="1856359" y="389763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82FCA3A6-D67F-E042-85A3-4C31BA438311}"/>
              </a:ext>
            </a:extLst>
          </p:cNvPr>
          <p:cNvCxnSpPr/>
          <p:nvPr/>
        </p:nvCxnSpPr>
        <p:spPr>
          <a:xfrm>
            <a:off x="7178040" y="389763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8278CABF-6D70-9440-9BAF-9DA562E08753}"/>
              </a:ext>
            </a:extLst>
          </p:cNvPr>
          <p:cNvCxnSpPr/>
          <p:nvPr/>
        </p:nvCxnSpPr>
        <p:spPr>
          <a:xfrm>
            <a:off x="852678" y="4338503"/>
            <a:ext cx="468630" cy="262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E349E708-B6AF-EA48-A547-6FE935C1FF2F}"/>
              </a:ext>
            </a:extLst>
          </p:cNvPr>
          <p:cNvCxnSpPr/>
          <p:nvPr/>
        </p:nvCxnSpPr>
        <p:spPr>
          <a:xfrm>
            <a:off x="6347257" y="4601393"/>
            <a:ext cx="134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echa abajo 23">
            <a:extLst>
              <a:ext uri="{FF2B5EF4-FFF2-40B4-BE49-F238E27FC236}">
                <a16:creationId xmlns:a16="http://schemas.microsoft.com/office/drawing/2014/main" id="{6E399206-4280-0B4B-9B68-2CBCB90F4988}"/>
              </a:ext>
            </a:extLst>
          </p:cNvPr>
          <p:cNvSpPr/>
          <p:nvPr/>
        </p:nvSpPr>
        <p:spPr>
          <a:xfrm>
            <a:off x="4899660" y="5189220"/>
            <a:ext cx="861060" cy="43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Conector recto de flecha 26">
            <a:extLst>
              <a:ext uri="{FF2B5EF4-FFF2-40B4-BE49-F238E27FC236}">
                <a16:creationId xmlns:a16="http://schemas.microsoft.com/office/drawing/2014/main" id="{C0193588-DD5B-3B43-9FFA-CFB72D49E84C}"/>
              </a:ext>
            </a:extLst>
          </p:cNvPr>
          <p:cNvCxnSpPr/>
          <p:nvPr/>
        </p:nvCxnSpPr>
        <p:spPr>
          <a:xfrm>
            <a:off x="4114800" y="5897880"/>
            <a:ext cx="2961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2D9C48DB-EC14-6C44-A667-8E2CDC8FF93E}"/>
              </a:ext>
            </a:extLst>
          </p:cNvPr>
          <p:cNvCxnSpPr/>
          <p:nvPr/>
        </p:nvCxnSpPr>
        <p:spPr>
          <a:xfrm>
            <a:off x="5820024" y="5875020"/>
            <a:ext cx="275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echa a la derecha con bandas 29">
            <a:extLst>
              <a:ext uri="{FF2B5EF4-FFF2-40B4-BE49-F238E27FC236}">
                <a16:creationId xmlns:a16="http://schemas.microsoft.com/office/drawing/2014/main" id="{E22CD868-8AAC-A041-8A70-578FDB768D0E}"/>
              </a:ext>
            </a:extLst>
          </p:cNvPr>
          <p:cNvSpPr/>
          <p:nvPr/>
        </p:nvSpPr>
        <p:spPr>
          <a:xfrm>
            <a:off x="7178040" y="1714500"/>
            <a:ext cx="822960" cy="50419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de flecha 12">
            <a:extLst>
              <a:ext uri="{FF2B5EF4-FFF2-40B4-BE49-F238E27FC236}">
                <a16:creationId xmlns:a16="http://schemas.microsoft.com/office/drawing/2014/main" id="{87D2411D-70D6-3A4C-B7EC-51FD403D9D5E}"/>
              </a:ext>
            </a:extLst>
          </p:cNvPr>
          <p:cNvCxnSpPr/>
          <p:nvPr/>
        </p:nvCxnSpPr>
        <p:spPr>
          <a:xfrm>
            <a:off x="3565302" y="3669030"/>
            <a:ext cx="236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B08C0-5904-DC42-BA37-E47235649E4F}"/>
              </a:ext>
            </a:extLst>
          </p:cNvPr>
          <p:cNvSpPr>
            <a:spLocks noGrp="1"/>
          </p:cNvSpPr>
          <p:nvPr>
            <p:ph type="title"/>
          </p:nvPr>
        </p:nvSpPr>
        <p:spPr>
          <a:xfrm>
            <a:off x="1066800" y="0"/>
            <a:ext cx="10058400" cy="1371600"/>
          </a:xfrm>
        </p:spPr>
        <p:txBody>
          <a:bodyPr/>
          <a:lstStyle/>
          <a:p>
            <a:r>
              <a:rPr lang="es-ES" dirty="0"/>
              <a:t>A) El problema del conocimiento (II):</a:t>
            </a:r>
          </a:p>
        </p:txBody>
      </p:sp>
      <p:sp>
        <p:nvSpPr>
          <p:cNvPr id="3" name="Marcador de contenido 2">
            <a:extLst>
              <a:ext uri="{FF2B5EF4-FFF2-40B4-BE49-F238E27FC236}">
                <a16:creationId xmlns:a16="http://schemas.microsoft.com/office/drawing/2014/main" id="{6A8F023A-0FF7-564F-BC24-1AF8E4DC5582}"/>
              </a:ext>
            </a:extLst>
          </p:cNvPr>
          <p:cNvSpPr>
            <a:spLocks noGrp="1"/>
          </p:cNvSpPr>
          <p:nvPr>
            <p:ph idx="1"/>
          </p:nvPr>
        </p:nvSpPr>
        <p:spPr>
          <a:xfrm>
            <a:off x="648182" y="1145894"/>
            <a:ext cx="10477018" cy="5586376"/>
          </a:xfrm>
        </p:spPr>
        <p:txBody>
          <a:bodyPr>
            <a:normAutofit fontScale="92500" lnSpcReduction="10000"/>
          </a:bodyPr>
          <a:lstStyle/>
          <a:p>
            <a:pPr marL="0" indent="0">
              <a:buNone/>
            </a:pPr>
            <a:r>
              <a:rPr lang="es-ES" b="1" u="sng" dirty="0"/>
              <a:t>Características</a:t>
            </a:r>
            <a:r>
              <a:rPr lang="es-ES" dirty="0"/>
              <a:t> de la </a:t>
            </a:r>
            <a:r>
              <a:rPr lang="es-ES" b="1" dirty="0">
                <a:solidFill>
                  <a:srgbClr val="FF0000"/>
                </a:solidFill>
              </a:rPr>
              <a:t>Teoría crítica</a:t>
            </a:r>
            <a:r>
              <a:rPr lang="es-ES" dirty="0"/>
              <a:t>:</a:t>
            </a:r>
          </a:p>
          <a:p>
            <a:r>
              <a:rPr lang="es-ES" dirty="0"/>
              <a:t>No es un sistema cerrado     intenta conseguir una </a:t>
            </a:r>
            <a:r>
              <a:rPr lang="es-ES" b="1" dirty="0">
                <a:solidFill>
                  <a:srgbClr val="00B050"/>
                </a:solidFill>
              </a:rPr>
              <a:t>ética de mínimo</a:t>
            </a:r>
            <a:r>
              <a:rPr lang="es-ES" dirty="0"/>
              <a:t>.</a:t>
            </a:r>
          </a:p>
          <a:p>
            <a:r>
              <a:rPr lang="es-ES" dirty="0"/>
              <a:t>Interesados </a:t>
            </a:r>
            <a:r>
              <a:rPr lang="es-ES" b="1" dirty="0">
                <a:solidFill>
                  <a:srgbClr val="00B050"/>
                </a:solidFill>
              </a:rPr>
              <a:t>en influir en el contexto </a:t>
            </a:r>
            <a:r>
              <a:rPr lang="es-ES" dirty="0"/>
              <a:t>social de la filosofía.</a:t>
            </a:r>
          </a:p>
          <a:p>
            <a:r>
              <a:rPr lang="es-ES" dirty="0"/>
              <a:t>Desea comprender </a:t>
            </a:r>
            <a:r>
              <a:rPr lang="es-ES" b="1" dirty="0">
                <a:solidFill>
                  <a:srgbClr val="00B050"/>
                </a:solidFill>
              </a:rPr>
              <a:t>la situación histórico – cultural </a:t>
            </a:r>
            <a:r>
              <a:rPr lang="es-ES" dirty="0"/>
              <a:t>de la sociedad .</a:t>
            </a:r>
          </a:p>
          <a:p>
            <a:r>
              <a:rPr lang="es-ES" dirty="0"/>
              <a:t>Desean convertirse en una </a:t>
            </a:r>
            <a:r>
              <a:rPr lang="es-ES" b="1" dirty="0">
                <a:solidFill>
                  <a:srgbClr val="00B050"/>
                </a:solidFill>
              </a:rPr>
              <a:t>fuerza trasformadora    </a:t>
            </a:r>
            <a:r>
              <a:rPr lang="es-ES" dirty="0"/>
              <a:t>No basta con pensar la realidad, hay que transformarla. </a:t>
            </a:r>
          </a:p>
          <a:p>
            <a:pPr marL="0" indent="0">
              <a:buNone/>
            </a:pPr>
            <a:endParaRPr lang="es-ES" dirty="0"/>
          </a:p>
          <a:p>
            <a:pPr marL="0" indent="0">
              <a:buNone/>
            </a:pPr>
            <a:r>
              <a:rPr lang="es-ES" dirty="0"/>
              <a:t>A </a:t>
            </a:r>
            <a:r>
              <a:rPr lang="es-ES" dirty="0" err="1"/>
              <a:t>Habermas</a:t>
            </a:r>
            <a:r>
              <a:rPr lang="es-ES" dirty="0"/>
              <a:t> le  preocupan </a:t>
            </a:r>
            <a:r>
              <a:rPr lang="es-ES" b="1" dirty="0">
                <a:solidFill>
                  <a:srgbClr val="FF0000"/>
                </a:solidFill>
              </a:rPr>
              <a:t>temas de su tiempo</a:t>
            </a:r>
            <a:r>
              <a:rPr lang="es-ES" dirty="0"/>
              <a:t>:</a:t>
            </a:r>
          </a:p>
          <a:p>
            <a:r>
              <a:rPr lang="es-ES" dirty="0"/>
              <a:t>Bombas nucleares </a:t>
            </a:r>
          </a:p>
          <a:p>
            <a:r>
              <a:rPr lang="es-ES" dirty="0"/>
              <a:t>Reelaboración de la historia del nazismo   Revisionismo perjudicial.</a:t>
            </a:r>
          </a:p>
          <a:p>
            <a:r>
              <a:rPr lang="es-ES" dirty="0"/>
              <a:t>Reunificación alemana.</a:t>
            </a:r>
          </a:p>
          <a:p>
            <a:r>
              <a:rPr lang="es-ES" dirty="0"/>
              <a:t>Guerra de Irak</a:t>
            </a:r>
          </a:p>
          <a:p>
            <a:r>
              <a:rPr lang="es-ES" dirty="0"/>
              <a:t>Inmigración    escribe a favor de la acogida de refugiados políticos (Siria)</a:t>
            </a:r>
          </a:p>
          <a:p>
            <a:r>
              <a:rPr lang="es-ES" dirty="0"/>
              <a:t>Unión Europea   Aplicación constitución europea</a:t>
            </a:r>
          </a:p>
          <a:p>
            <a:r>
              <a:rPr lang="es-ES" dirty="0"/>
              <a:t>Bioética</a:t>
            </a:r>
          </a:p>
          <a:p>
            <a:endParaRPr lang="es-ES" dirty="0"/>
          </a:p>
        </p:txBody>
      </p:sp>
      <p:cxnSp>
        <p:nvCxnSpPr>
          <p:cNvPr id="5" name="Conector recto de flecha 4">
            <a:extLst>
              <a:ext uri="{FF2B5EF4-FFF2-40B4-BE49-F238E27FC236}">
                <a16:creationId xmlns:a16="http://schemas.microsoft.com/office/drawing/2014/main" id="{9DD6747D-F6A0-434F-B6B2-4345C265FD53}"/>
              </a:ext>
            </a:extLst>
          </p:cNvPr>
          <p:cNvCxnSpPr/>
          <p:nvPr/>
        </p:nvCxnSpPr>
        <p:spPr>
          <a:xfrm>
            <a:off x="3794760" y="1703070"/>
            <a:ext cx="285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A8105ACB-8707-914C-B85A-2BEFFF374029}"/>
              </a:ext>
            </a:extLst>
          </p:cNvPr>
          <p:cNvCxnSpPr/>
          <p:nvPr/>
        </p:nvCxnSpPr>
        <p:spPr>
          <a:xfrm>
            <a:off x="6686550" y="2880360"/>
            <a:ext cx="297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54CB164-9F3B-5148-B433-424ABC7F0A9F}"/>
              </a:ext>
            </a:extLst>
          </p:cNvPr>
          <p:cNvCxnSpPr/>
          <p:nvPr/>
        </p:nvCxnSpPr>
        <p:spPr>
          <a:xfrm>
            <a:off x="5417820" y="4621627"/>
            <a:ext cx="182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3B80458-E8D3-8245-8681-69277E5ADBEA}"/>
              </a:ext>
            </a:extLst>
          </p:cNvPr>
          <p:cNvCxnSpPr/>
          <p:nvPr/>
        </p:nvCxnSpPr>
        <p:spPr>
          <a:xfrm>
            <a:off x="2308426" y="5752184"/>
            <a:ext cx="182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996008D-1728-D84A-AD00-C3F902D5CDD8}"/>
              </a:ext>
            </a:extLst>
          </p:cNvPr>
          <p:cNvCxnSpPr/>
          <p:nvPr/>
        </p:nvCxnSpPr>
        <p:spPr>
          <a:xfrm>
            <a:off x="2491306" y="6129085"/>
            <a:ext cx="182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lecha abajo 3">
            <a:extLst>
              <a:ext uri="{FF2B5EF4-FFF2-40B4-BE49-F238E27FC236}">
                <a16:creationId xmlns:a16="http://schemas.microsoft.com/office/drawing/2014/main" id="{D66DA86B-7E8C-9C41-90ED-F0022A2F0BB5}"/>
              </a:ext>
            </a:extLst>
          </p:cNvPr>
          <p:cNvSpPr/>
          <p:nvPr/>
        </p:nvSpPr>
        <p:spPr>
          <a:xfrm>
            <a:off x="4942390" y="3136739"/>
            <a:ext cx="658310" cy="462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4142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0"/>
            <a:ext cx="10058400" cy="1005840"/>
          </a:xfrm>
        </p:spPr>
        <p:txBody>
          <a:bodyPr/>
          <a:lstStyle/>
          <a:p>
            <a:pPr algn="ctr"/>
            <a:r>
              <a:rPr lang="es-ES" dirty="0"/>
              <a:t>A) El problema del conocimiento (</a:t>
            </a:r>
            <a:r>
              <a:rPr lang="es-ES" dirty="0" err="1"/>
              <a:t>Ii</a:t>
            </a:r>
            <a:r>
              <a:rPr lang="es-ES" dirty="0"/>
              <a:t>):</a:t>
            </a:r>
          </a:p>
        </p:txBody>
      </p:sp>
      <p:sp>
        <p:nvSpPr>
          <p:cNvPr id="3" name="Marcador de contenido 2"/>
          <p:cNvSpPr>
            <a:spLocks noGrp="1"/>
          </p:cNvSpPr>
          <p:nvPr>
            <p:ph idx="1"/>
          </p:nvPr>
        </p:nvSpPr>
        <p:spPr>
          <a:xfrm>
            <a:off x="765810" y="1131570"/>
            <a:ext cx="10362438" cy="5543549"/>
          </a:xfrm>
        </p:spPr>
        <p:txBody>
          <a:bodyPr>
            <a:normAutofit/>
          </a:bodyPr>
          <a:lstStyle/>
          <a:p>
            <a:r>
              <a:rPr lang="es-ES" dirty="0"/>
              <a:t>Distinguirá </a:t>
            </a:r>
            <a:r>
              <a:rPr lang="es-ES" b="1" dirty="0">
                <a:solidFill>
                  <a:srgbClr val="FF0000"/>
                </a:solidFill>
              </a:rPr>
              <a:t>tres tipos de intereses rectores del conocimiento</a:t>
            </a:r>
            <a:r>
              <a:rPr lang="es-ES" b="1" dirty="0"/>
              <a:t>:</a:t>
            </a:r>
          </a:p>
          <a:p>
            <a:pPr marL="0" indent="0">
              <a:buNone/>
            </a:pPr>
            <a:r>
              <a:rPr lang="es-ES" dirty="0"/>
              <a:t>	El </a:t>
            </a:r>
            <a:r>
              <a:rPr lang="es-ES" b="1" dirty="0">
                <a:solidFill>
                  <a:srgbClr val="FF0000"/>
                </a:solidFill>
              </a:rPr>
              <a:t>interés técnico      </a:t>
            </a:r>
            <a:r>
              <a:rPr lang="es-ES" b="1" dirty="0"/>
              <a:t>domina en las ciencias naturales, donde </a:t>
            </a:r>
            <a:r>
              <a:rPr lang="es-ES" b="1" dirty="0">
                <a:solidFill>
                  <a:srgbClr val="00B050"/>
                </a:solidFill>
              </a:rPr>
              <a:t>se observa y estudia la realidad</a:t>
            </a:r>
            <a:r>
              <a:rPr lang="es-ES" b="1" dirty="0">
                <a:solidFill>
                  <a:srgbClr val="0070C0"/>
                </a:solidFill>
              </a:rPr>
              <a:t> </a:t>
            </a:r>
            <a:r>
              <a:rPr lang="es-ES" b="1" dirty="0"/>
              <a:t>con el </a:t>
            </a:r>
            <a:r>
              <a:rPr lang="es-ES" b="1" dirty="0">
                <a:solidFill>
                  <a:srgbClr val="00B050"/>
                </a:solidFill>
              </a:rPr>
              <a:t>objetivo de su posible manipulación</a:t>
            </a:r>
            <a:r>
              <a:rPr lang="es-ES" b="1" dirty="0">
                <a:solidFill>
                  <a:srgbClr val="0070C0"/>
                </a:solidFill>
              </a:rPr>
              <a:t>     </a:t>
            </a:r>
            <a:r>
              <a:rPr lang="es-ES" b="1" dirty="0"/>
              <a:t>se pretende </a:t>
            </a:r>
            <a:r>
              <a:rPr lang="es-ES" b="1" dirty="0">
                <a:solidFill>
                  <a:srgbClr val="00B050"/>
                </a:solidFill>
              </a:rPr>
              <a:t>predecir y controlar la naturaleza, comprendiéndose ésta mediante leyes.</a:t>
            </a:r>
          </a:p>
          <a:p>
            <a:endParaRPr lang="es-ES" dirty="0"/>
          </a:p>
          <a:p>
            <a:r>
              <a:rPr lang="es-ES" dirty="0"/>
              <a:t>El </a:t>
            </a:r>
            <a:r>
              <a:rPr lang="es-ES" b="1" dirty="0">
                <a:solidFill>
                  <a:srgbClr val="FF0000"/>
                </a:solidFill>
              </a:rPr>
              <a:t>interés práctico    </a:t>
            </a:r>
            <a:r>
              <a:rPr lang="es-ES" b="1" dirty="0"/>
              <a:t> domina en las ciencias sociales, </a:t>
            </a:r>
            <a:r>
              <a:rPr lang="es-ES" b="1" dirty="0">
                <a:solidFill>
                  <a:srgbClr val="00B050"/>
                </a:solidFill>
              </a:rPr>
              <a:t>en donde se pretende analizar una realidad social</a:t>
            </a:r>
            <a:r>
              <a:rPr lang="es-ES" b="1" dirty="0">
                <a:solidFill>
                  <a:srgbClr val="0070C0"/>
                </a:solidFill>
              </a:rPr>
              <a:t>    </a:t>
            </a:r>
            <a:r>
              <a:rPr lang="es-ES" dirty="0"/>
              <a:t>No se pretende la manipulación o control de dicha realidad sino entrar en </a:t>
            </a:r>
            <a:r>
              <a:rPr lang="es-ES" b="1" u="sng" dirty="0">
                <a:solidFill>
                  <a:srgbClr val="00B050"/>
                </a:solidFill>
              </a:rPr>
              <a:t>diálogo</a:t>
            </a:r>
            <a:r>
              <a:rPr lang="es-ES" b="1" dirty="0">
                <a:solidFill>
                  <a:srgbClr val="00B050"/>
                </a:solidFill>
              </a:rPr>
              <a:t> con ella</a:t>
            </a:r>
            <a:r>
              <a:rPr lang="es-ES" dirty="0"/>
              <a:t>,</a:t>
            </a:r>
            <a:r>
              <a:rPr lang="es-ES" b="1" dirty="0">
                <a:solidFill>
                  <a:srgbClr val="0070C0"/>
                </a:solidFill>
              </a:rPr>
              <a:t> </a:t>
            </a:r>
            <a:r>
              <a:rPr lang="es-ES" b="1" dirty="0">
                <a:solidFill>
                  <a:srgbClr val="00B050"/>
                </a:solidFill>
              </a:rPr>
              <a:t>comprender el sentido y finalidad de sus distintos hechos y acciones.</a:t>
            </a:r>
          </a:p>
          <a:p>
            <a:pPr marL="0" indent="0">
              <a:buNone/>
            </a:pPr>
            <a:endParaRPr lang="es-ES" b="1" dirty="0">
              <a:solidFill>
                <a:srgbClr val="00B050"/>
              </a:solidFill>
            </a:endParaRPr>
          </a:p>
          <a:p>
            <a:r>
              <a:rPr lang="es-ES" dirty="0"/>
              <a:t>Por último, está el </a:t>
            </a:r>
            <a:r>
              <a:rPr lang="es-ES" b="1" dirty="0">
                <a:solidFill>
                  <a:srgbClr val="FF0000"/>
                </a:solidFill>
              </a:rPr>
              <a:t>interés </a:t>
            </a:r>
            <a:r>
              <a:rPr lang="es-ES" b="1" dirty="0" err="1">
                <a:solidFill>
                  <a:srgbClr val="FF0000"/>
                </a:solidFill>
              </a:rPr>
              <a:t>emancipatorio</a:t>
            </a:r>
            <a:r>
              <a:rPr lang="es-ES" b="1" dirty="0">
                <a:solidFill>
                  <a:srgbClr val="FF0000"/>
                </a:solidFill>
              </a:rPr>
              <a:t>   </a:t>
            </a:r>
            <a:r>
              <a:rPr lang="es-ES" b="1" dirty="0"/>
              <a:t> Domina las ciencias críticas (la filosofía crítica, la economía </a:t>
            </a:r>
            <a:r>
              <a:rPr lang="es-ES" dirty="0"/>
              <a:t>política, la psicología crítica, la sociología crítica) que estudian la realidad social      donde </a:t>
            </a:r>
            <a:r>
              <a:rPr lang="es-ES" b="1" dirty="0">
                <a:solidFill>
                  <a:srgbClr val="00B050"/>
                </a:solidFill>
              </a:rPr>
              <a:t>se busca desvelar los mecanismos de dominación de la existencia humana, el estudio de las condiciones sociales por las que los individuos se ven obligados a asumir las situaciones y decisiones que oprimen sus vidas     buscando tomar conciencia y luchar por su modificación</a:t>
            </a:r>
            <a:r>
              <a:rPr lang="es-ES" dirty="0"/>
              <a:t>.</a:t>
            </a:r>
            <a:endParaRPr lang="es-ES" sz="4000" b="1" dirty="0">
              <a:solidFill>
                <a:srgbClr val="FF0000"/>
              </a:solidFill>
            </a:endParaRPr>
          </a:p>
        </p:txBody>
      </p:sp>
      <p:cxnSp>
        <p:nvCxnSpPr>
          <p:cNvPr id="5" name="Conector recto de flecha 4">
            <a:extLst>
              <a:ext uri="{FF2B5EF4-FFF2-40B4-BE49-F238E27FC236}">
                <a16:creationId xmlns:a16="http://schemas.microsoft.com/office/drawing/2014/main" id="{A07CBF38-13B3-9E4F-B3A1-DDB1DEC18097}"/>
              </a:ext>
            </a:extLst>
          </p:cNvPr>
          <p:cNvCxnSpPr/>
          <p:nvPr/>
        </p:nvCxnSpPr>
        <p:spPr>
          <a:xfrm>
            <a:off x="4023360" y="174879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9599AC54-2487-D740-B01D-8C01C3E1ACDC}"/>
              </a:ext>
            </a:extLst>
          </p:cNvPr>
          <p:cNvCxnSpPr/>
          <p:nvPr/>
        </p:nvCxnSpPr>
        <p:spPr>
          <a:xfrm>
            <a:off x="8595360" y="2000250"/>
            <a:ext cx="3314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9210A346-4702-F942-A36C-6D50DDAA8956}"/>
              </a:ext>
            </a:extLst>
          </p:cNvPr>
          <p:cNvCxnSpPr/>
          <p:nvPr/>
        </p:nvCxnSpPr>
        <p:spPr>
          <a:xfrm>
            <a:off x="3314700" y="3166110"/>
            <a:ext cx="308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CB2F75DC-1F04-6D42-9A29-F7FF0E59A69E}"/>
              </a:ext>
            </a:extLst>
          </p:cNvPr>
          <p:cNvCxnSpPr/>
          <p:nvPr/>
        </p:nvCxnSpPr>
        <p:spPr>
          <a:xfrm>
            <a:off x="4537710" y="34290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A67CA82-0105-BB4E-8AF2-7C04784D5A70}"/>
              </a:ext>
            </a:extLst>
          </p:cNvPr>
          <p:cNvCxnSpPr/>
          <p:nvPr/>
        </p:nvCxnSpPr>
        <p:spPr>
          <a:xfrm>
            <a:off x="5901690" y="4789170"/>
            <a:ext cx="262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558FAB68-7961-9745-B985-EB0E8315D5E2}"/>
              </a:ext>
            </a:extLst>
          </p:cNvPr>
          <p:cNvCxnSpPr/>
          <p:nvPr/>
        </p:nvCxnSpPr>
        <p:spPr>
          <a:xfrm>
            <a:off x="4023360" y="4926330"/>
            <a:ext cx="3886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8F188470-CF91-E945-8DBC-5F2CFDAC33D4}"/>
              </a:ext>
            </a:extLst>
          </p:cNvPr>
          <p:cNvCxnSpPr/>
          <p:nvPr/>
        </p:nvCxnSpPr>
        <p:spPr>
          <a:xfrm>
            <a:off x="3891915" y="6172200"/>
            <a:ext cx="262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CCB71C76-D382-EF4F-976D-2C11CE0D9D3E}"/>
              </a:ext>
            </a:extLst>
          </p:cNvPr>
          <p:cNvCxnSpPr/>
          <p:nvPr/>
        </p:nvCxnSpPr>
        <p:spPr>
          <a:xfrm>
            <a:off x="4023360" y="5349240"/>
            <a:ext cx="3886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41176-7CFA-1D41-9836-B513599CDB28}"/>
              </a:ext>
            </a:extLst>
          </p:cNvPr>
          <p:cNvSpPr>
            <a:spLocks noGrp="1"/>
          </p:cNvSpPr>
          <p:nvPr>
            <p:ph type="title"/>
          </p:nvPr>
        </p:nvSpPr>
        <p:spPr>
          <a:xfrm>
            <a:off x="1069848" y="150876"/>
            <a:ext cx="10058400" cy="1069848"/>
          </a:xfrm>
        </p:spPr>
        <p:txBody>
          <a:bodyPr/>
          <a:lstStyle/>
          <a:p>
            <a:r>
              <a:rPr lang="es-ES" dirty="0"/>
              <a:t>A) El problema del conocimiento (</a:t>
            </a:r>
            <a:r>
              <a:rPr lang="es-ES" dirty="0" err="1"/>
              <a:t>Iii</a:t>
            </a:r>
            <a:r>
              <a:rPr lang="es-ES" dirty="0"/>
              <a:t>):</a:t>
            </a:r>
          </a:p>
        </p:txBody>
      </p:sp>
      <p:sp>
        <p:nvSpPr>
          <p:cNvPr id="3" name="Marcador de contenido 2">
            <a:extLst>
              <a:ext uri="{FF2B5EF4-FFF2-40B4-BE49-F238E27FC236}">
                <a16:creationId xmlns:a16="http://schemas.microsoft.com/office/drawing/2014/main" id="{A50E9F63-5E20-A44E-A96F-E01959DA73FE}"/>
              </a:ext>
            </a:extLst>
          </p:cNvPr>
          <p:cNvSpPr>
            <a:spLocks noGrp="1"/>
          </p:cNvSpPr>
          <p:nvPr>
            <p:ph idx="1"/>
          </p:nvPr>
        </p:nvSpPr>
        <p:spPr>
          <a:xfrm>
            <a:off x="708660" y="1348740"/>
            <a:ext cx="10419588" cy="4823460"/>
          </a:xfrm>
        </p:spPr>
        <p:txBody>
          <a:bodyPr>
            <a:normAutofit lnSpcReduction="10000"/>
          </a:bodyPr>
          <a:lstStyle/>
          <a:p>
            <a:pPr marL="0" indent="0">
              <a:buNone/>
            </a:pPr>
            <a:r>
              <a:rPr lang="es-ES" b="1" dirty="0">
                <a:solidFill>
                  <a:srgbClr val="FF0000"/>
                </a:solidFill>
              </a:rPr>
              <a:t>CRÍTICA DE LA RAZÓN INSTRUMENTAL </a:t>
            </a:r>
          </a:p>
          <a:p>
            <a:r>
              <a:rPr lang="es-ES" dirty="0" err="1"/>
              <a:t>Horkheimer</a:t>
            </a:r>
            <a:r>
              <a:rPr lang="es-ES" dirty="0"/>
              <a:t> y Adorno    </a:t>
            </a:r>
            <a:r>
              <a:rPr lang="es-ES" b="1" dirty="0">
                <a:solidFill>
                  <a:srgbClr val="00B050"/>
                </a:solidFill>
              </a:rPr>
              <a:t>La razón instrumental a la que define los bienes instrumentales, la utilidad, se queda en los medios y no en los fines. </a:t>
            </a:r>
          </a:p>
          <a:p>
            <a:pPr marL="0" indent="0">
              <a:buNone/>
            </a:pPr>
            <a:r>
              <a:rPr lang="es-ES" dirty="0"/>
              <a:t>	La razón instrumental </a:t>
            </a:r>
            <a:r>
              <a:rPr lang="es-ES" b="1" dirty="0"/>
              <a:t>“instrumentaliza” la realidad    </a:t>
            </a:r>
            <a:r>
              <a:rPr lang="es-ES" dirty="0"/>
              <a:t>esto hace que fracasen los movimientos sociales del s. XX, que triunfara el nazismo, que se construya una sociedad consumista.</a:t>
            </a:r>
          </a:p>
          <a:p>
            <a:pPr marL="0" indent="0">
              <a:buNone/>
            </a:pPr>
            <a:r>
              <a:rPr lang="es-ES" dirty="0"/>
              <a:t>La </a:t>
            </a:r>
            <a:r>
              <a:rPr lang="es-ES" b="1" dirty="0">
                <a:solidFill>
                  <a:srgbClr val="FF0000"/>
                </a:solidFill>
              </a:rPr>
              <a:t>TEORÍA CRÍTICA </a:t>
            </a:r>
            <a:r>
              <a:rPr lang="es-ES" dirty="0"/>
              <a:t>realiza una crítica a:</a:t>
            </a:r>
          </a:p>
          <a:p>
            <a:pPr marL="0" indent="0">
              <a:buNone/>
            </a:pPr>
            <a:endParaRPr lang="es-ES" dirty="0"/>
          </a:p>
          <a:p>
            <a:r>
              <a:rPr lang="es-ES" dirty="0" err="1"/>
              <a:t>Emotivismo</a:t>
            </a:r>
            <a:r>
              <a:rPr lang="es-ES" dirty="0"/>
              <a:t> del </a:t>
            </a:r>
            <a:r>
              <a:rPr lang="es-ES" b="1" dirty="0" err="1">
                <a:solidFill>
                  <a:srgbClr val="00B050"/>
                </a:solidFill>
              </a:rPr>
              <a:t>neopositivmo</a:t>
            </a:r>
            <a:r>
              <a:rPr lang="es-ES" dirty="0"/>
              <a:t> clásico (Russell)</a:t>
            </a:r>
          </a:p>
          <a:p>
            <a:endParaRPr lang="es-ES" dirty="0"/>
          </a:p>
          <a:p>
            <a:r>
              <a:rPr lang="es-ES" b="1" dirty="0">
                <a:solidFill>
                  <a:srgbClr val="00B050"/>
                </a:solidFill>
              </a:rPr>
              <a:t>Posmodernismo</a:t>
            </a:r>
            <a:r>
              <a:rPr lang="es-ES" dirty="0"/>
              <a:t> (</a:t>
            </a:r>
            <a:r>
              <a:rPr lang="es-ES" dirty="0" err="1"/>
              <a:t>Lyotard</a:t>
            </a:r>
            <a:r>
              <a:rPr lang="es-ES" dirty="0"/>
              <a:t>)</a:t>
            </a:r>
          </a:p>
          <a:p>
            <a:endParaRPr lang="es-ES" dirty="0"/>
          </a:p>
          <a:p>
            <a:r>
              <a:rPr lang="es-ES" b="1" dirty="0" err="1">
                <a:solidFill>
                  <a:srgbClr val="00B050"/>
                </a:solidFill>
              </a:rPr>
              <a:t>Exsitencialismo</a:t>
            </a:r>
            <a:r>
              <a:rPr lang="es-ES" dirty="0"/>
              <a:t> (Sartre)</a:t>
            </a:r>
          </a:p>
          <a:p>
            <a:endParaRPr lang="es-ES" dirty="0"/>
          </a:p>
        </p:txBody>
      </p:sp>
      <p:pic>
        <p:nvPicPr>
          <p:cNvPr id="4" name="Imagen 3">
            <a:extLst>
              <a:ext uri="{FF2B5EF4-FFF2-40B4-BE49-F238E27FC236}">
                <a16:creationId xmlns:a16="http://schemas.microsoft.com/office/drawing/2014/main" id="{D727FB14-1288-1B4D-B79B-B0ABCFFF9645}"/>
              </a:ext>
            </a:extLst>
          </p:cNvPr>
          <p:cNvPicPr>
            <a:picLocks noChangeAspect="1"/>
          </p:cNvPicPr>
          <p:nvPr/>
        </p:nvPicPr>
        <p:blipFill>
          <a:blip r:embed="rId2"/>
          <a:stretch>
            <a:fillRect/>
          </a:stretch>
        </p:blipFill>
        <p:spPr>
          <a:xfrm>
            <a:off x="6986087" y="3429000"/>
            <a:ext cx="1498468" cy="1334770"/>
          </a:xfrm>
          <a:prstGeom prst="rect">
            <a:avLst/>
          </a:prstGeom>
        </p:spPr>
      </p:pic>
      <p:pic>
        <p:nvPicPr>
          <p:cNvPr id="5" name="Imagen 4">
            <a:extLst>
              <a:ext uri="{FF2B5EF4-FFF2-40B4-BE49-F238E27FC236}">
                <a16:creationId xmlns:a16="http://schemas.microsoft.com/office/drawing/2014/main" id="{C5707809-AC8A-AC4B-90FB-8999FDB78698}"/>
              </a:ext>
            </a:extLst>
          </p:cNvPr>
          <p:cNvPicPr>
            <a:picLocks noChangeAspect="1"/>
          </p:cNvPicPr>
          <p:nvPr/>
        </p:nvPicPr>
        <p:blipFill>
          <a:blip r:embed="rId3"/>
          <a:stretch>
            <a:fillRect/>
          </a:stretch>
        </p:blipFill>
        <p:spPr>
          <a:xfrm>
            <a:off x="5735950" y="4590721"/>
            <a:ext cx="1603380" cy="1100475"/>
          </a:xfrm>
          <a:prstGeom prst="rect">
            <a:avLst/>
          </a:prstGeom>
        </p:spPr>
      </p:pic>
      <p:pic>
        <p:nvPicPr>
          <p:cNvPr id="7" name="Imagen 6">
            <a:extLst>
              <a:ext uri="{FF2B5EF4-FFF2-40B4-BE49-F238E27FC236}">
                <a16:creationId xmlns:a16="http://schemas.microsoft.com/office/drawing/2014/main" id="{6EF65B69-73F7-E641-BA8D-95CB229CB895}"/>
              </a:ext>
            </a:extLst>
          </p:cNvPr>
          <p:cNvPicPr>
            <a:picLocks noChangeAspect="1"/>
          </p:cNvPicPr>
          <p:nvPr/>
        </p:nvPicPr>
        <p:blipFill>
          <a:blip r:embed="rId4"/>
          <a:stretch>
            <a:fillRect/>
          </a:stretch>
        </p:blipFill>
        <p:spPr>
          <a:xfrm>
            <a:off x="4151884" y="5691196"/>
            <a:ext cx="1766570" cy="1087120"/>
          </a:xfrm>
          <a:prstGeom prst="rect">
            <a:avLst/>
          </a:prstGeom>
        </p:spPr>
      </p:pic>
      <p:cxnSp>
        <p:nvCxnSpPr>
          <p:cNvPr id="9" name="Conector recto de flecha 8">
            <a:extLst>
              <a:ext uri="{FF2B5EF4-FFF2-40B4-BE49-F238E27FC236}">
                <a16:creationId xmlns:a16="http://schemas.microsoft.com/office/drawing/2014/main" id="{3C9C5ED5-511F-5946-9D2B-60FDF33631B4}"/>
              </a:ext>
            </a:extLst>
          </p:cNvPr>
          <p:cNvCxnSpPr/>
          <p:nvPr/>
        </p:nvCxnSpPr>
        <p:spPr>
          <a:xfrm>
            <a:off x="7966710" y="2537460"/>
            <a:ext cx="262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850AF965-C17D-4941-9A66-223012684AA4}"/>
              </a:ext>
            </a:extLst>
          </p:cNvPr>
          <p:cNvCxnSpPr/>
          <p:nvPr/>
        </p:nvCxnSpPr>
        <p:spPr>
          <a:xfrm>
            <a:off x="1188720" y="2320290"/>
            <a:ext cx="400050" cy="217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DB493B42-80AD-F14A-B6ED-E3413983185C}"/>
              </a:ext>
            </a:extLst>
          </p:cNvPr>
          <p:cNvSpPr txBox="1"/>
          <p:nvPr/>
        </p:nvSpPr>
        <p:spPr>
          <a:xfrm>
            <a:off x="9060556" y="3612936"/>
            <a:ext cx="2940944" cy="3139321"/>
          </a:xfrm>
          <a:prstGeom prst="rect">
            <a:avLst/>
          </a:prstGeom>
          <a:noFill/>
          <a:ln w="12700">
            <a:solidFill>
              <a:srgbClr val="FFC000"/>
            </a:solidFill>
            <a:prstDash val="dash"/>
          </a:ln>
        </p:spPr>
        <p:txBody>
          <a:bodyPr wrap="square" rtlCol="0">
            <a:spAutoFit/>
          </a:bodyPr>
          <a:lstStyle/>
          <a:p>
            <a:r>
              <a:rPr lang="es-ES" dirty="0"/>
              <a:t>Estas filosofías invitan a pensar que </a:t>
            </a:r>
            <a:r>
              <a:rPr lang="es-ES" b="1" dirty="0"/>
              <a:t>todo carece de sentido </a:t>
            </a:r>
            <a:r>
              <a:rPr lang="es-ES" dirty="0"/>
              <a:t>(que todo es un relato, como dice la posmodernidad).</a:t>
            </a:r>
          </a:p>
          <a:p>
            <a:r>
              <a:rPr lang="es-ES" dirty="0"/>
              <a:t>Así, todo da igual o no existen creencias firmes. </a:t>
            </a:r>
          </a:p>
          <a:p>
            <a:r>
              <a:rPr lang="es-ES" b="1" dirty="0"/>
              <a:t>Se justifica así una razón instrumental</a:t>
            </a:r>
            <a:r>
              <a:rPr lang="es-ES" dirty="0"/>
              <a:t>, nefasta para la humanidad</a:t>
            </a:r>
          </a:p>
        </p:txBody>
      </p:sp>
      <p:sp>
        <p:nvSpPr>
          <p:cNvPr id="13" name="Flecha a la derecha con muesca 12">
            <a:extLst>
              <a:ext uri="{FF2B5EF4-FFF2-40B4-BE49-F238E27FC236}">
                <a16:creationId xmlns:a16="http://schemas.microsoft.com/office/drawing/2014/main" id="{D610A9EE-9E49-3542-B643-CF1306EAE08D}"/>
              </a:ext>
            </a:extLst>
          </p:cNvPr>
          <p:cNvSpPr/>
          <p:nvPr/>
        </p:nvSpPr>
        <p:spPr>
          <a:xfrm>
            <a:off x="7852410" y="5383530"/>
            <a:ext cx="902970" cy="4114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a:extLst>
              <a:ext uri="{FF2B5EF4-FFF2-40B4-BE49-F238E27FC236}">
                <a16:creationId xmlns:a16="http://schemas.microsoft.com/office/drawing/2014/main" id="{7BFF33D9-5010-574F-BC71-C6EC647658AE}"/>
              </a:ext>
            </a:extLst>
          </p:cNvPr>
          <p:cNvCxnSpPr/>
          <p:nvPr/>
        </p:nvCxnSpPr>
        <p:spPr>
          <a:xfrm>
            <a:off x="3553428" y="1921397"/>
            <a:ext cx="2546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55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746F8-2BFC-C440-A77B-6EC77D87EC00}"/>
              </a:ext>
            </a:extLst>
          </p:cNvPr>
          <p:cNvSpPr>
            <a:spLocks noGrp="1"/>
          </p:cNvSpPr>
          <p:nvPr>
            <p:ph type="title"/>
          </p:nvPr>
        </p:nvSpPr>
        <p:spPr>
          <a:xfrm>
            <a:off x="1069848" y="0"/>
            <a:ext cx="10058400" cy="1609344"/>
          </a:xfrm>
        </p:spPr>
        <p:txBody>
          <a:bodyPr/>
          <a:lstStyle/>
          <a:p>
            <a:r>
              <a:rPr lang="es-ES" dirty="0"/>
              <a:t>A) El problema del conocimiento (</a:t>
            </a:r>
            <a:r>
              <a:rPr lang="es-ES" dirty="0" err="1"/>
              <a:t>iV</a:t>
            </a:r>
            <a:r>
              <a:rPr lang="es-ES" dirty="0"/>
              <a:t>):</a:t>
            </a:r>
          </a:p>
        </p:txBody>
      </p:sp>
      <p:sp>
        <p:nvSpPr>
          <p:cNvPr id="3" name="Marcador de contenido 2">
            <a:extLst>
              <a:ext uri="{FF2B5EF4-FFF2-40B4-BE49-F238E27FC236}">
                <a16:creationId xmlns:a16="http://schemas.microsoft.com/office/drawing/2014/main" id="{B253CC79-A916-A140-924A-F7A7DED55962}"/>
              </a:ext>
            </a:extLst>
          </p:cNvPr>
          <p:cNvSpPr>
            <a:spLocks noGrp="1"/>
          </p:cNvSpPr>
          <p:nvPr>
            <p:ph idx="1"/>
          </p:nvPr>
        </p:nvSpPr>
        <p:spPr>
          <a:xfrm>
            <a:off x="651510" y="1485900"/>
            <a:ext cx="10476738" cy="4686300"/>
          </a:xfrm>
        </p:spPr>
        <p:txBody>
          <a:bodyPr/>
          <a:lstStyle/>
          <a:p>
            <a:r>
              <a:rPr lang="es-ES" dirty="0"/>
              <a:t>Al afirmarse que las cosas no tienen sentido     se llega a un </a:t>
            </a:r>
            <a:r>
              <a:rPr lang="es-ES" b="1" dirty="0">
                <a:solidFill>
                  <a:srgbClr val="FF0000"/>
                </a:solidFill>
              </a:rPr>
              <a:t>sinsentido</a:t>
            </a:r>
            <a:r>
              <a:rPr lang="es-ES" dirty="0"/>
              <a:t>    y </a:t>
            </a:r>
            <a:r>
              <a:rPr lang="es-ES" b="1" dirty="0"/>
              <a:t>llegarán al poder personas cuyo sentido lo tienen imponiéndose a los demás.</a:t>
            </a:r>
          </a:p>
          <a:p>
            <a:endParaRPr lang="es-ES" dirty="0"/>
          </a:p>
          <a:p>
            <a:r>
              <a:rPr lang="es-ES" dirty="0" err="1">
                <a:solidFill>
                  <a:srgbClr val="FF0000"/>
                </a:solidFill>
              </a:rPr>
              <a:t>Habermas</a:t>
            </a:r>
            <a:r>
              <a:rPr lang="es-ES" dirty="0"/>
              <a:t>    Esto invita a pensar que la ética carece de sentido    esto conduce a un </a:t>
            </a:r>
            <a:r>
              <a:rPr lang="es-ES" b="1" dirty="0">
                <a:solidFill>
                  <a:srgbClr val="FF0000"/>
                </a:solidFill>
              </a:rPr>
              <a:t>cientifismo</a:t>
            </a:r>
            <a:r>
              <a:rPr lang="es-ES" dirty="0"/>
              <a:t>    </a:t>
            </a:r>
            <a:r>
              <a:rPr lang="es-ES" b="1" dirty="0">
                <a:solidFill>
                  <a:srgbClr val="00B050"/>
                </a:solidFill>
              </a:rPr>
              <a:t>imperio de la razón instrumental.</a:t>
            </a:r>
          </a:p>
          <a:p>
            <a:pPr marL="0" indent="0">
              <a:buNone/>
            </a:pPr>
            <a:r>
              <a:rPr lang="es-ES" dirty="0"/>
              <a:t>	Todo lo reducimos a la ciencia    y esto no puede ser así.</a:t>
            </a:r>
          </a:p>
          <a:p>
            <a:pPr marL="0" indent="0">
              <a:buNone/>
            </a:pPr>
            <a:endParaRPr lang="es-ES" dirty="0"/>
          </a:p>
          <a:p>
            <a:pPr marL="0" indent="0">
              <a:buNone/>
            </a:pPr>
            <a:r>
              <a:rPr lang="es-ES" dirty="0"/>
              <a:t>Al dar más importancia a la ciencia, </a:t>
            </a:r>
            <a:r>
              <a:rPr lang="es-ES" b="1" dirty="0">
                <a:solidFill>
                  <a:srgbClr val="00B050"/>
                </a:solidFill>
              </a:rPr>
              <a:t>dejamos de lado otras dimensiones de la realidad   si todo es </a:t>
            </a:r>
            <a:r>
              <a:rPr lang="es-ES" b="1" dirty="0" err="1">
                <a:solidFill>
                  <a:srgbClr val="00B050"/>
                </a:solidFill>
              </a:rPr>
              <a:t>objetivizable</a:t>
            </a:r>
            <a:r>
              <a:rPr lang="es-ES" b="1" dirty="0">
                <a:solidFill>
                  <a:srgbClr val="00B050"/>
                </a:solidFill>
              </a:rPr>
              <a:t>, medible  </a:t>
            </a:r>
            <a:r>
              <a:rPr lang="es-ES" dirty="0"/>
              <a:t>  ¿dónde queda el ser humano?, ¿qué es la moral?</a:t>
            </a:r>
          </a:p>
          <a:p>
            <a:pPr marL="0" indent="0">
              <a:buNone/>
            </a:pPr>
            <a:r>
              <a:rPr lang="es-ES" dirty="0"/>
              <a:t>	</a:t>
            </a:r>
            <a:r>
              <a:rPr lang="es-ES" b="1" u="sng" dirty="0"/>
              <a:t>Se reduce a la dimensión técnica</a:t>
            </a:r>
            <a:r>
              <a:rPr lang="es-ES" b="1" dirty="0"/>
              <a:t>      </a:t>
            </a:r>
            <a:r>
              <a:rPr lang="es-ES" dirty="0"/>
              <a:t>solo tienen cabida la opinión de los expertos </a:t>
            </a:r>
          </a:p>
        </p:txBody>
      </p:sp>
      <p:cxnSp>
        <p:nvCxnSpPr>
          <p:cNvPr id="5" name="Conector recto de flecha 4">
            <a:extLst>
              <a:ext uri="{FF2B5EF4-FFF2-40B4-BE49-F238E27FC236}">
                <a16:creationId xmlns:a16="http://schemas.microsoft.com/office/drawing/2014/main" id="{E8FAC980-A2E4-FB4C-A5C4-5D85FE1DA003}"/>
              </a:ext>
            </a:extLst>
          </p:cNvPr>
          <p:cNvCxnSpPr/>
          <p:nvPr/>
        </p:nvCxnSpPr>
        <p:spPr>
          <a:xfrm>
            <a:off x="9201150" y="1714500"/>
            <a:ext cx="217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4AB0338A-3B74-6B40-B495-70732819225F}"/>
              </a:ext>
            </a:extLst>
          </p:cNvPr>
          <p:cNvCxnSpPr/>
          <p:nvPr/>
        </p:nvCxnSpPr>
        <p:spPr>
          <a:xfrm>
            <a:off x="8138160" y="2800350"/>
            <a:ext cx="308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937EBAF9-E577-5946-8117-63C86CE315E1}"/>
              </a:ext>
            </a:extLst>
          </p:cNvPr>
          <p:cNvCxnSpPr/>
          <p:nvPr/>
        </p:nvCxnSpPr>
        <p:spPr>
          <a:xfrm>
            <a:off x="2400300" y="3063240"/>
            <a:ext cx="182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2D2D1299-3DC9-924D-B2F6-5D061CAD860C}"/>
              </a:ext>
            </a:extLst>
          </p:cNvPr>
          <p:cNvCxnSpPr/>
          <p:nvPr/>
        </p:nvCxnSpPr>
        <p:spPr>
          <a:xfrm>
            <a:off x="5200650" y="3509010"/>
            <a:ext cx="217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9C3E244-FD1E-BD4A-8207-F21415A3B047}"/>
              </a:ext>
            </a:extLst>
          </p:cNvPr>
          <p:cNvCxnSpPr/>
          <p:nvPr/>
        </p:nvCxnSpPr>
        <p:spPr>
          <a:xfrm>
            <a:off x="5974080" y="4629150"/>
            <a:ext cx="259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A96FB9F2-7279-3D47-ACC4-ED5FC5C1F1BD}"/>
              </a:ext>
            </a:extLst>
          </p:cNvPr>
          <p:cNvCxnSpPr/>
          <p:nvPr/>
        </p:nvCxnSpPr>
        <p:spPr>
          <a:xfrm>
            <a:off x="1245870" y="3280410"/>
            <a:ext cx="41148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EDAD05B-72B9-9848-8530-639D7E48EE0F}"/>
              </a:ext>
            </a:extLst>
          </p:cNvPr>
          <p:cNvCxnSpPr/>
          <p:nvPr/>
        </p:nvCxnSpPr>
        <p:spPr>
          <a:xfrm>
            <a:off x="5760720" y="5372100"/>
            <a:ext cx="335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DF5DC4FA-F929-534C-8761-85D64FC1EEA8}"/>
              </a:ext>
            </a:extLst>
          </p:cNvPr>
          <p:cNvCxnSpPr/>
          <p:nvPr/>
        </p:nvCxnSpPr>
        <p:spPr>
          <a:xfrm>
            <a:off x="6096000" y="1714500"/>
            <a:ext cx="235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derecha 7">
            <a:extLst>
              <a:ext uri="{FF2B5EF4-FFF2-40B4-BE49-F238E27FC236}">
                <a16:creationId xmlns:a16="http://schemas.microsoft.com/office/drawing/2014/main" id="{CB6B86FC-B476-9343-B4B1-6AD8B81561F2}"/>
              </a:ext>
            </a:extLst>
          </p:cNvPr>
          <p:cNvSpPr/>
          <p:nvPr/>
        </p:nvSpPr>
        <p:spPr>
          <a:xfrm>
            <a:off x="2176041" y="2736327"/>
            <a:ext cx="127321" cy="128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40886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12675</TotalTime>
  <Words>2662</Words>
  <Application>Microsoft Macintosh PowerPoint</Application>
  <PresentationFormat>Panorámica</PresentationFormat>
  <Paragraphs>203</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Rockwell</vt:lpstr>
      <vt:lpstr>Rockwell Condensed</vt:lpstr>
      <vt:lpstr>Wingdings</vt:lpstr>
      <vt:lpstr>Tipo de madera</vt:lpstr>
      <vt:lpstr>Búsqueda de información:  Jürgen habermas</vt:lpstr>
      <vt:lpstr>JÜRGEN HABERMAS  (1929- )</vt:lpstr>
      <vt:lpstr>VIDA</vt:lpstr>
      <vt:lpstr>Obra </vt:lpstr>
      <vt:lpstr>A) El problema del conocimiento (I):</vt:lpstr>
      <vt:lpstr>A) El problema del conocimiento (II):</vt:lpstr>
      <vt:lpstr>A) El problema del conocimiento (Ii):</vt:lpstr>
      <vt:lpstr>A) El problema del conocimiento (Iii):</vt:lpstr>
      <vt:lpstr>A) El problema del conocimiento (iV):</vt:lpstr>
      <vt:lpstr>B) El problema de la moral (i):</vt:lpstr>
      <vt:lpstr>B) El problema de la moral (iI):</vt:lpstr>
      <vt:lpstr>B) El problema de la moral (iiI):</vt:lpstr>
      <vt:lpstr>B) El problema de la moral (ii):</vt:lpstr>
      <vt:lpstr>D) El problema de la moral (Iii):</vt:lpstr>
      <vt:lpstr>D) El problema de la moral (Iv):</vt:lpstr>
      <vt:lpstr>D) El problema de la moral (v):</vt:lpstr>
      <vt:lpstr>D) El problema de la moral (vi):</vt:lpstr>
      <vt:lpstr>C) El problema de la política (i):</vt:lpstr>
      <vt:lpstr>C) El problema de la política (Ii):</vt:lpstr>
      <vt:lpstr>C) El problema de la política (IiI):</vt:lpstr>
      <vt:lpstr>C) El problema de la política (Iv):</vt:lpstr>
      <vt:lpstr>C) El problema de la política (v):</vt:lpstr>
      <vt:lpstr>C) El problema de la política (vI):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cp:lastModifiedBy>
  <cp:revision>444</cp:revision>
  <dcterms:created xsi:type="dcterms:W3CDTF">2015-09-04T02:56:26Z</dcterms:created>
  <dcterms:modified xsi:type="dcterms:W3CDTF">2020-04-28T08:52:25Z</dcterms:modified>
</cp:coreProperties>
</file>