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10/18/2017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El problema del conocimiento.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Unidad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7213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Pág. 20 del libro de práctica: texto sobre la </a:t>
            </a:r>
            <a:r>
              <a:rPr lang="es-ES" b="1" dirty="0" smtClean="0"/>
              <a:t>razón pura </a:t>
            </a:r>
            <a:r>
              <a:rPr lang="es-ES" dirty="0" smtClean="0"/>
              <a:t>de </a:t>
            </a:r>
            <a:r>
              <a:rPr lang="es-ES" dirty="0" smtClean="0">
                <a:solidFill>
                  <a:srgbClr val="00B050"/>
                </a:solidFill>
              </a:rPr>
              <a:t>Kant</a:t>
            </a:r>
            <a:r>
              <a:rPr lang="es-ES" dirty="0" smtClean="0"/>
              <a:t> y Actividades.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583" y="2632166"/>
            <a:ext cx="2502354" cy="400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8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094" y="177002"/>
            <a:ext cx="10058400" cy="1609344"/>
          </a:xfrm>
        </p:spPr>
        <p:txBody>
          <a:bodyPr/>
          <a:lstStyle/>
          <a:p>
            <a:r>
              <a:rPr lang="es-ES" dirty="0" smtClean="0"/>
              <a:t>La doble dimensión de la filosofía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sz="2800" b="1" dirty="0" smtClean="0">
                <a:solidFill>
                  <a:srgbClr val="FF0000"/>
                </a:solidFill>
              </a:rPr>
              <a:t>Racionalidad filosófica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4" name="Abrir llave 3"/>
          <p:cNvSpPr/>
          <p:nvPr/>
        </p:nvSpPr>
        <p:spPr>
          <a:xfrm>
            <a:off x="5444380" y="1834027"/>
            <a:ext cx="1136469" cy="21945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7168677" y="1613576"/>
            <a:ext cx="4310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50"/>
                </a:solidFill>
              </a:rPr>
              <a:t>Teórica</a:t>
            </a:r>
            <a:r>
              <a:rPr lang="es-ES" dirty="0" smtClean="0"/>
              <a:t>: </a:t>
            </a:r>
            <a:r>
              <a:rPr lang="es-ES" dirty="0" smtClean="0">
                <a:solidFill>
                  <a:srgbClr val="00B050"/>
                </a:solidFill>
              </a:rPr>
              <a:t>ciencia</a:t>
            </a:r>
          </a:p>
          <a:p>
            <a:r>
              <a:rPr lang="es-ES" i="1" dirty="0" smtClean="0"/>
              <a:t>Intuición, ciencia, el conocimiento y sus límites…</a:t>
            </a:r>
            <a:endParaRPr lang="es-ES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7142460" y="3738936"/>
            <a:ext cx="4615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50"/>
                </a:solidFill>
              </a:rPr>
              <a:t>Práctica</a:t>
            </a:r>
            <a:r>
              <a:rPr lang="es-ES" dirty="0" smtClean="0"/>
              <a:t>: </a:t>
            </a:r>
            <a:r>
              <a:rPr lang="es-ES" dirty="0" smtClean="0">
                <a:solidFill>
                  <a:srgbClr val="00B050"/>
                </a:solidFill>
              </a:rPr>
              <a:t>ética</a:t>
            </a:r>
          </a:p>
          <a:p>
            <a:r>
              <a:rPr lang="es-ES" dirty="0" smtClean="0"/>
              <a:t>La prudencia, el saber vivir bien individual y colectivamente, las reglas a las que han que someterse las acciones morales y la convivencia con los demás</a:t>
            </a:r>
            <a:endParaRPr lang="es-ES" dirty="0"/>
          </a:p>
        </p:txBody>
      </p:sp>
      <p:pic>
        <p:nvPicPr>
          <p:cNvPr id="1028" name="Picture 4" descr="Resultado de imagen de racionalidad filosóf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5" b="25763"/>
          <a:stretch/>
        </p:blipFill>
        <p:spPr bwMode="auto">
          <a:xfrm>
            <a:off x="202385" y="3481761"/>
            <a:ext cx="4540523" cy="26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7" t="-837" r="27636" b="-1"/>
          <a:stretch/>
        </p:blipFill>
        <p:spPr bwMode="auto">
          <a:xfrm>
            <a:off x="4415726" y="4388252"/>
            <a:ext cx="2057308" cy="229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4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formas de verdad aristótele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t="4436" r="10970" b="4197"/>
          <a:stretch/>
        </p:blipFill>
        <p:spPr bwMode="auto">
          <a:xfrm>
            <a:off x="1763487" y="0"/>
            <a:ext cx="8660674" cy="693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69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Kant: el objeto de la filosofía en tres grandes preguntas.</a:t>
            </a:r>
            <a:endParaRPr lang="es-ES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1990478" y="2286472"/>
            <a:ext cx="3443672" cy="3606379"/>
          </a:xfrm>
          <a:prstGeom prst="rect">
            <a:avLst/>
          </a:prstGeom>
        </p:spPr>
      </p:pic>
      <p:sp>
        <p:nvSpPr>
          <p:cNvPr id="9" name="Llamada de nube 8"/>
          <p:cNvSpPr/>
          <p:nvPr/>
        </p:nvSpPr>
        <p:spPr>
          <a:xfrm>
            <a:off x="5708470" y="1945471"/>
            <a:ext cx="5721530" cy="130628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¿qué puedo conocer?</a:t>
            </a:r>
            <a:endParaRPr lang="es-ES" sz="3200" b="1" dirty="0"/>
          </a:p>
        </p:txBody>
      </p:sp>
      <p:sp>
        <p:nvSpPr>
          <p:cNvPr id="10" name="Llamada de nube 9"/>
          <p:cNvSpPr/>
          <p:nvPr/>
        </p:nvSpPr>
        <p:spPr>
          <a:xfrm>
            <a:off x="5434150" y="3465604"/>
            <a:ext cx="6257107" cy="13683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¿Qué debo hacer?</a:t>
            </a:r>
            <a:endParaRPr lang="es-ES" sz="3200" b="1" dirty="0"/>
          </a:p>
        </p:txBody>
      </p:sp>
      <p:sp>
        <p:nvSpPr>
          <p:cNvPr id="13" name="Llamada de nube 12"/>
          <p:cNvSpPr/>
          <p:nvPr/>
        </p:nvSpPr>
        <p:spPr>
          <a:xfrm>
            <a:off x="5434150" y="5261603"/>
            <a:ext cx="5995850" cy="12624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¿Qué me cabe esperar?</a:t>
            </a:r>
            <a:endParaRPr lang="es-ES" sz="3200" b="1" dirty="0"/>
          </a:p>
        </p:txBody>
      </p:sp>
      <p:sp>
        <p:nvSpPr>
          <p:cNvPr id="14" name="Llamada con línea 3 (sin borde) 13"/>
          <p:cNvSpPr/>
          <p:nvPr/>
        </p:nvSpPr>
        <p:spPr>
          <a:xfrm>
            <a:off x="521207" y="4394855"/>
            <a:ext cx="2039113" cy="2129244"/>
          </a:xfrm>
          <a:prstGeom prst="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¿qué es el hombre?</a:t>
            </a:r>
            <a:endParaRPr lang="es-ES" sz="32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9614262" y="2321340"/>
            <a:ext cx="151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metafísica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0371254" y="3965092"/>
            <a:ext cx="122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Moral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979368" y="5643712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Religión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44583" y="6154767"/>
            <a:ext cx="181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Antropología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207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Cinco formas de estar en la verdad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8823" y="2121407"/>
            <a:ext cx="11051177" cy="4135702"/>
          </a:xfrm>
        </p:spPr>
        <p:txBody>
          <a:bodyPr/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Aristóteles</a:t>
            </a:r>
            <a:r>
              <a:rPr lang="es-ES" dirty="0" smtClean="0"/>
              <a:t> (384 a. C.) Distinguió </a:t>
            </a:r>
            <a:r>
              <a:rPr lang="es-ES" sz="3600" b="1" dirty="0" smtClean="0">
                <a:latin typeface="Algerian" panose="04020705040A02060702" pitchFamily="82" charset="0"/>
              </a:rPr>
              <a:t>5</a:t>
            </a:r>
            <a:r>
              <a:rPr lang="es-ES" dirty="0" smtClean="0"/>
              <a:t> formas de </a:t>
            </a:r>
            <a:r>
              <a:rPr lang="es-ES" sz="2400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estar en la verdad: </a:t>
            </a:r>
          </a:p>
          <a:p>
            <a:endParaRPr lang="es-ES" sz="2400" b="1" dirty="0" smtClean="0">
              <a:solidFill>
                <a:srgbClr val="00B050"/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s-ES" sz="2400" b="1" dirty="0" smtClean="0">
                <a:solidFill>
                  <a:srgbClr val="00B050"/>
                </a:solidFill>
                <a:latin typeface="+mj-lt"/>
              </a:rPr>
              <a:t>La sabiduría</a:t>
            </a:r>
            <a:r>
              <a:rPr lang="es-ES" dirty="0" smtClean="0"/>
              <a:t>: la suma de todas las demás.</a:t>
            </a:r>
          </a:p>
          <a:p>
            <a:pPr marL="0" indent="0">
              <a:buNone/>
            </a:pPr>
            <a:r>
              <a:rPr lang="es-ES" sz="2400" b="1" dirty="0" smtClean="0">
                <a:solidFill>
                  <a:srgbClr val="00B050"/>
                </a:solidFill>
                <a:latin typeface="+mj-lt"/>
              </a:rPr>
              <a:t>La intuición</a:t>
            </a:r>
            <a:r>
              <a:rPr lang="es-ES" dirty="0" smtClean="0"/>
              <a:t>: conocimiento inmediato de una idea o verdad, sin necesidad de razonamiento. Es la que capta los principios (axiomas).</a:t>
            </a:r>
          </a:p>
          <a:p>
            <a:pPr marL="0" indent="0">
              <a:buNone/>
            </a:pPr>
            <a:r>
              <a:rPr lang="es-ES" sz="2400" b="1" dirty="0" smtClean="0">
                <a:solidFill>
                  <a:srgbClr val="00B050"/>
                </a:solidFill>
                <a:latin typeface="+mj-lt"/>
              </a:rPr>
              <a:t>La ciencia</a:t>
            </a:r>
            <a:r>
              <a:rPr lang="es-ES" dirty="0" smtClean="0"/>
              <a:t>: demuestra a partir de los principios.</a:t>
            </a:r>
          </a:p>
          <a:p>
            <a:pPr marL="0" indent="0">
              <a:buNone/>
            </a:pPr>
            <a:r>
              <a:rPr lang="es-ES" sz="2400" b="1" dirty="0" smtClean="0">
                <a:solidFill>
                  <a:srgbClr val="00B050"/>
                </a:solidFill>
                <a:latin typeface="+mj-lt"/>
              </a:rPr>
              <a:t>La técnica</a:t>
            </a:r>
            <a:r>
              <a:rPr lang="es-ES" dirty="0" smtClean="0"/>
              <a:t>: a través de las reglas produce objetos.</a:t>
            </a:r>
          </a:p>
          <a:p>
            <a:pPr marL="0" indent="0">
              <a:buNone/>
            </a:pPr>
            <a:r>
              <a:rPr lang="es-ES" sz="2400" b="1" dirty="0" smtClean="0">
                <a:solidFill>
                  <a:srgbClr val="00B050"/>
                </a:solidFill>
                <a:latin typeface="+mj-lt"/>
              </a:rPr>
              <a:t>La prudencia</a:t>
            </a:r>
            <a:r>
              <a:rPr lang="es-ES" dirty="0" smtClean="0"/>
              <a:t>: se ocupa de saber vivir y elegir lo mejor.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030" y="4180114"/>
            <a:ext cx="1804381" cy="2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4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racionalidad teórica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6157" y="1899339"/>
            <a:ext cx="10058400" cy="4050792"/>
          </a:xfrm>
        </p:spPr>
        <p:txBody>
          <a:bodyPr/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Teoría</a:t>
            </a:r>
            <a:r>
              <a:rPr lang="es-ES" dirty="0" smtClean="0"/>
              <a:t> (</a:t>
            </a:r>
            <a:r>
              <a:rPr lang="el-GR" b="1" dirty="0" smtClean="0">
                <a:solidFill>
                  <a:srgbClr val="FFC000"/>
                </a:solidFill>
              </a:rPr>
              <a:t>θεωρία</a:t>
            </a:r>
            <a:r>
              <a:rPr lang="es-ES" b="1" smtClean="0">
                <a:solidFill>
                  <a:srgbClr val="FFC000"/>
                </a:solidFill>
              </a:rPr>
              <a:t>,</a:t>
            </a:r>
            <a:r>
              <a:rPr lang="es-ES" smtClean="0"/>
              <a:t> </a:t>
            </a:r>
            <a:r>
              <a:rPr lang="es-ES" i="1" dirty="0" err="1" smtClean="0"/>
              <a:t>theorein</a:t>
            </a:r>
            <a:r>
              <a:rPr lang="es-ES" i="1" dirty="0" smtClean="0"/>
              <a:t>)                 </a:t>
            </a:r>
            <a:r>
              <a:rPr lang="es-ES" i="1" dirty="0" smtClean="0">
                <a:solidFill>
                  <a:srgbClr val="00B050"/>
                </a:solidFill>
              </a:rPr>
              <a:t>observar, contemplar, echar una mirada.</a:t>
            </a:r>
            <a:endParaRPr lang="es-ES" i="1" dirty="0">
              <a:solidFill>
                <a:srgbClr val="00B050"/>
              </a:solidFill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4702629" y="2269301"/>
            <a:ext cx="940526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926157" y="2804595"/>
            <a:ext cx="9196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Conocimiento especulativo </a:t>
            </a:r>
            <a:r>
              <a:rPr lang="es-ES" dirty="0" smtClean="0"/>
              <a:t>que no busca ninguna aplicación. Cuando se utiliza para caracterizar un determinado tipo de racionalidad, hace referencia a la reflexión sobre problemas </a:t>
            </a:r>
            <a:r>
              <a:rPr lang="es-ES" dirty="0"/>
              <a:t>puramente </a:t>
            </a:r>
            <a:r>
              <a:rPr lang="es-ES" dirty="0" smtClean="0"/>
              <a:t>especulativos (Reflexión</a:t>
            </a:r>
            <a:r>
              <a:rPr lang="es-ES" dirty="0"/>
              <a:t> en un plano exclusivamente </a:t>
            </a:r>
            <a:r>
              <a:rPr lang="es-ES" dirty="0" smtClean="0"/>
              <a:t>teórico).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5375" y="4394763"/>
            <a:ext cx="3049527" cy="2283647"/>
          </a:xfrm>
          <a:prstGeom prst="rect">
            <a:avLst/>
          </a:prstGeom>
        </p:spPr>
      </p:pic>
      <p:sp>
        <p:nvSpPr>
          <p:cNvPr id="7" name="Explosión 2 6"/>
          <p:cNvSpPr/>
          <p:nvPr/>
        </p:nvSpPr>
        <p:spPr>
          <a:xfrm>
            <a:off x="3618410" y="3649405"/>
            <a:ext cx="8561397" cy="31532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Echar una </a:t>
            </a:r>
            <a:r>
              <a:rPr lang="es-ES" sz="2800" b="1" dirty="0" smtClean="0"/>
              <a:t>mirada</a:t>
            </a:r>
            <a:r>
              <a:rPr lang="es-ES" dirty="0" smtClean="0"/>
              <a:t> al mundo (</a:t>
            </a:r>
            <a:r>
              <a:rPr lang="es-ES" sz="2800" b="1" dirty="0" smtClean="0"/>
              <a:t>physis</a:t>
            </a:r>
            <a:r>
              <a:rPr lang="es-ES" dirty="0" smtClean="0"/>
              <a:t>) a partir de la razón y elaborar </a:t>
            </a:r>
            <a:r>
              <a:rPr lang="es-ES" sz="3200" b="1" dirty="0" smtClean="0"/>
              <a:t>conjeturas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02812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racionalidad práctica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069848" y="2559893"/>
            <a:ext cx="8934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oposición a lo teórico, se dice de lo que tiende a la realización o </a:t>
            </a:r>
            <a:r>
              <a:rPr lang="es-ES" b="1" dirty="0" smtClean="0"/>
              <a:t>aplicación de los conocimientos</a:t>
            </a:r>
            <a:r>
              <a:rPr lang="es-ES" dirty="0" smtClean="0"/>
              <a:t>. Cuando se usa para caracterizar un determinado tipo de racionalidad, hace referencia a la reflexión sobre el modo de obrar o de actuar.</a:t>
            </a:r>
            <a:endParaRPr lang="es-ES" dirty="0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5760720" y="4927730"/>
            <a:ext cx="338328" cy="156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99" y="3949140"/>
            <a:ext cx="4242640" cy="2266426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1520" y="1836307"/>
            <a:ext cx="10058400" cy="4050792"/>
          </a:xfrm>
        </p:spPr>
        <p:txBody>
          <a:bodyPr/>
          <a:lstStyle/>
          <a:p>
            <a:r>
              <a:rPr lang="es-ES" dirty="0" smtClean="0"/>
              <a:t>Práctica (</a:t>
            </a:r>
            <a:r>
              <a:rPr lang="el-GR" b="1" i="1" dirty="0" smtClean="0">
                <a:solidFill>
                  <a:srgbClr val="FFC000"/>
                </a:solidFill>
              </a:rPr>
              <a:t>Πρακτική</a:t>
            </a:r>
            <a:r>
              <a:rPr lang="es-ES" b="1" dirty="0" smtClean="0"/>
              <a:t>)            </a:t>
            </a:r>
            <a:r>
              <a:rPr lang="es-ES" dirty="0" smtClean="0"/>
              <a:t>valorar las acciones como buenas o malas y reflexionar sobre las normas de convivencia más adecuadas para vivir humanamente.</a:t>
            </a:r>
            <a:r>
              <a:rPr lang="es-ES" dirty="0" smtClean="0">
                <a:solidFill>
                  <a:srgbClr val="FFC000"/>
                </a:solidFill>
              </a:rPr>
              <a:t> 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7" name="Explosión 2 6"/>
          <p:cNvSpPr/>
          <p:nvPr/>
        </p:nvSpPr>
        <p:spPr>
          <a:xfrm>
            <a:off x="3619283" y="3700387"/>
            <a:ext cx="8572717" cy="315761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Filosofía </a:t>
            </a:r>
            <a:r>
              <a:rPr lang="es-ES" b="1" dirty="0" smtClean="0"/>
              <a:t>moral, social y política</a:t>
            </a:r>
            <a:r>
              <a:rPr lang="es-ES" dirty="0" smtClean="0"/>
              <a:t>      Significación </a:t>
            </a:r>
            <a:r>
              <a:rPr lang="es-ES" b="1" dirty="0" smtClean="0"/>
              <a:t>práctica y consecuencias sociopolíticas </a:t>
            </a:r>
            <a:r>
              <a:rPr lang="es-ES" dirty="0" smtClean="0"/>
              <a:t>de las más elevadas teorías filosóficas.</a:t>
            </a:r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3409406" y="2002536"/>
            <a:ext cx="64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44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61069"/>
            <a:ext cx="10058400" cy="1609344"/>
          </a:xfrm>
        </p:spPr>
        <p:txBody>
          <a:bodyPr/>
          <a:lstStyle/>
          <a:p>
            <a:r>
              <a:rPr lang="es-ES" dirty="0" smtClean="0"/>
              <a:t>¿dos “razones” diferentes?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1481328"/>
            <a:ext cx="10058400" cy="4050792"/>
          </a:xfrm>
        </p:spPr>
        <p:txBody>
          <a:bodyPr/>
          <a:lstStyle/>
          <a:p>
            <a:r>
              <a:rPr lang="es-ES" dirty="0" smtClean="0"/>
              <a:t>La </a:t>
            </a:r>
            <a:r>
              <a:rPr lang="es-ES" sz="2800" b="1" dirty="0" smtClean="0">
                <a:solidFill>
                  <a:srgbClr val="FF0000"/>
                </a:solidFill>
              </a:rPr>
              <a:t>razón humana </a:t>
            </a:r>
            <a:r>
              <a:rPr lang="es-ES" dirty="0" smtClean="0"/>
              <a:t>es un todo unitario, no existen dos “razones diferentes. Cuando se habla de </a:t>
            </a:r>
            <a:r>
              <a:rPr lang="es-ES" dirty="0" smtClean="0">
                <a:solidFill>
                  <a:srgbClr val="00B050"/>
                </a:solidFill>
              </a:rPr>
              <a:t>razón teórica </a:t>
            </a:r>
            <a:r>
              <a:rPr lang="es-ES" dirty="0" smtClean="0"/>
              <a:t>y </a:t>
            </a:r>
            <a:r>
              <a:rPr lang="es-ES" dirty="0" smtClean="0">
                <a:solidFill>
                  <a:srgbClr val="00B050"/>
                </a:solidFill>
              </a:rPr>
              <a:t>razón práctica </a:t>
            </a:r>
            <a:r>
              <a:rPr lang="es-ES" dirty="0" smtClean="0"/>
              <a:t>se entiende como dos facetas de la misma razón                 En los últimos años se habla de </a:t>
            </a:r>
            <a:r>
              <a:rPr lang="es-ES" sz="2800" b="1" dirty="0" smtClean="0">
                <a:solidFill>
                  <a:srgbClr val="FF0000"/>
                </a:solidFill>
              </a:rPr>
              <a:t>razón integral</a:t>
            </a:r>
            <a:r>
              <a:rPr lang="es-ES" dirty="0" smtClean="0"/>
              <a:t>.</a:t>
            </a:r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3566160" y="2386321"/>
            <a:ext cx="875211" cy="26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lamada con línea 3 (sin borde) 5"/>
          <p:cNvSpPr/>
          <p:nvPr/>
        </p:nvSpPr>
        <p:spPr>
          <a:xfrm>
            <a:off x="2508069" y="2755609"/>
            <a:ext cx="6910251" cy="1502229"/>
          </a:xfrm>
          <a:prstGeom prst="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Nadie es completamente inteligente si no es capaz de controlar y encauzar adecuadamente todas sus capacidades, tanto las </a:t>
            </a:r>
            <a:r>
              <a:rPr lang="es-ES" b="1" dirty="0" smtClean="0"/>
              <a:t>cognitivas</a:t>
            </a:r>
            <a:r>
              <a:rPr lang="es-ES" dirty="0" smtClean="0"/>
              <a:t> como las </a:t>
            </a:r>
            <a:r>
              <a:rPr lang="es-ES" b="1" dirty="0" smtClean="0"/>
              <a:t>afectivas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24543" y="4672650"/>
            <a:ext cx="110773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Aristóteles</a:t>
            </a:r>
            <a:r>
              <a:rPr lang="es-ES" dirty="0" smtClean="0"/>
              <a:t>: el fin último del ser humano es la felicidad.</a:t>
            </a:r>
          </a:p>
          <a:p>
            <a:r>
              <a:rPr lang="es-ES" b="1" dirty="0" smtClean="0"/>
              <a:t>Actualidad</a:t>
            </a:r>
            <a:r>
              <a:rPr lang="es-ES" dirty="0" smtClean="0"/>
              <a:t>: sociedad </a:t>
            </a:r>
            <a:r>
              <a:rPr lang="es-ES" dirty="0" err="1" smtClean="0"/>
              <a:t>tecnologizada</a:t>
            </a:r>
            <a:r>
              <a:rPr lang="es-ES" dirty="0" smtClean="0"/>
              <a:t>, inundada virtual y realmente por productos de consumo. Para ser feliz es imprescindible armonizar las esferas cognitivas, consumista y moral.</a:t>
            </a:r>
          </a:p>
          <a:p>
            <a:endParaRPr lang="es-ES" dirty="0" smtClean="0"/>
          </a:p>
          <a:p>
            <a:r>
              <a:rPr lang="es-ES" sz="2800" b="1" dirty="0" smtClean="0">
                <a:solidFill>
                  <a:srgbClr val="00B050"/>
                </a:solidFill>
              </a:rPr>
              <a:t>Hay que aprender a vivir hacia adentro (reflexión) y convivir al mismo tiempo con los demás.</a:t>
            </a:r>
            <a:endParaRPr lang="es-E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8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75" y="24018"/>
            <a:ext cx="7009211" cy="683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290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101</TotalTime>
  <Words>495</Words>
  <Application>Microsoft Office PowerPoint</Application>
  <PresentationFormat>Panorámica</PresentationFormat>
  <Paragraphs>43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Algerian</vt:lpstr>
      <vt:lpstr>Cambria</vt:lpstr>
      <vt:lpstr>Rockwell</vt:lpstr>
      <vt:lpstr>Rockwell Condensed</vt:lpstr>
      <vt:lpstr>Wingdings</vt:lpstr>
      <vt:lpstr>Tipo de madera</vt:lpstr>
      <vt:lpstr>El problema del conocimiento. </vt:lpstr>
      <vt:lpstr>La doble dimensión de la filosofía</vt:lpstr>
      <vt:lpstr>Presentación de PowerPoint</vt:lpstr>
      <vt:lpstr>Kant: el objeto de la filosofía en tres grandes preguntas.</vt:lpstr>
      <vt:lpstr>Cinco formas de estar en la verdad</vt:lpstr>
      <vt:lpstr>La racionalidad teórica</vt:lpstr>
      <vt:lpstr>La racionalidad práctica</vt:lpstr>
      <vt:lpstr>¿dos “razones” diferentes?</vt:lpstr>
      <vt:lpstr>Presentación de PowerPoint</vt:lpstr>
      <vt:lpstr>actividad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problema del conocimiento.</dc:title>
  <dc:creator>Mireya Ferrer de Oya</dc:creator>
  <cp:lastModifiedBy>Mireya Ferrer de Oya</cp:lastModifiedBy>
  <cp:revision>15</cp:revision>
  <dcterms:created xsi:type="dcterms:W3CDTF">2017-10-06T07:11:02Z</dcterms:created>
  <dcterms:modified xsi:type="dcterms:W3CDTF">2017-10-18T07:08:55Z</dcterms:modified>
</cp:coreProperties>
</file>