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sldIdLst>
    <p:sldId id="256" r:id="rId2"/>
    <p:sldId id="257" r:id="rId3"/>
    <p:sldId id="258" r:id="rId4"/>
    <p:sldId id="259" r:id="rId5"/>
    <p:sldId id="260" r:id="rId6"/>
    <p:sldId id="274"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368" autoAdjust="0"/>
    <p:restoredTop sz="94660"/>
  </p:normalViewPr>
  <p:slideViewPr>
    <p:cSldViewPr snapToGrid="0">
      <p:cViewPr varScale="1">
        <p:scale>
          <a:sx n="42" d="100"/>
          <a:sy n="42" d="100"/>
        </p:scale>
        <p:origin x="652"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s-ES" smtClean="0"/>
              <a:t>Haga clic para editar el estilo de subtítulo del patrón</a:t>
            </a:r>
            <a:endParaRPr lang="en-US" dirty="0"/>
          </a:p>
        </p:txBody>
      </p:sp>
      <p:sp>
        <p:nvSpPr>
          <p:cNvPr id="4" name="Date Placeholder 3"/>
          <p:cNvSpPr>
            <a:spLocks noGrp="1"/>
          </p:cNvSpPr>
          <p:nvPr>
            <p:ph type="dt" sz="half" idx="10"/>
          </p:nvPr>
        </p:nvSpPr>
        <p:spPr/>
        <p:txBody>
          <a:bodyPr/>
          <a:lstStyle/>
          <a:p>
            <a:fld id="{83284890-85D2-4D7B-8EF5-15A9C1DB8F42}" type="datetimeFigureOut">
              <a:rPr lang="en-US" dirty="0"/>
              <a:t>9/19/2018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4FAB73BC-B049-4115-A692-8D63A059BFB8}" type="slidenum">
              <a:rPr lang="en-US" dirty="0"/>
              <a:pPr/>
              <a:t>‹Nº›</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87157CC2-0FC8-4686-B024-99790E0F5162}" type="datetimeFigureOut">
              <a:rPr lang="en-US" dirty="0"/>
              <a:t>9/19/2018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F6764DA5-CD3D-4590-A511-FCD3BC7A793E}" type="datetimeFigureOut">
              <a:rPr lang="en-US" dirty="0"/>
              <a:t>9/19/2018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82F5661D-6934-4B32-B92C-470368BF1EC6}" type="datetimeFigureOut">
              <a:rPr lang="en-US" dirty="0"/>
              <a:t>9/19/2018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a:xfrm>
            <a:off x="8593667" y="6272784"/>
            <a:ext cx="2644309" cy="365125"/>
          </a:xfrm>
        </p:spPr>
        <p:txBody>
          <a:bodyPr/>
          <a:lstStyle/>
          <a:p>
            <a:fld id="{C6F822A4-8DA6-4447-9B1F-C5DB58435268}" type="datetimeFigureOut">
              <a:rPr lang="en-US" dirty="0"/>
              <a:t>9/19/2018</a:t>
            </a:fld>
            <a:endParaRPr lang="en-US" dirty="0"/>
          </a:p>
        </p:txBody>
      </p:sp>
      <p:sp>
        <p:nvSpPr>
          <p:cNvPr id="5" name="Footer Placeholder 4"/>
          <p:cNvSpPr>
            <a:spLocks noGrp="1"/>
          </p:cNvSpPr>
          <p:nvPr>
            <p:ph type="ftr" sz="quarter" idx="11"/>
          </p:nvPr>
        </p:nvSpPr>
        <p:spPr>
          <a:xfrm>
            <a:off x="2182708" y="6272784"/>
            <a:ext cx="6327648" cy="365125"/>
          </a:xfrm>
        </p:spPr>
        <p:txBody>
          <a:bodyPr/>
          <a:lstStyle/>
          <a:p>
            <a:endParaRPr lang="en-US" dirty="0"/>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4FAB73BC-B049-4115-A692-8D63A059BFB8}" type="slidenum">
              <a:rPr lang="en-US" dirty="0"/>
              <a:pPr/>
              <a:t>‹Nº›</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E548D31E-DCDA-41A7-9C67-C4B11B94D21D}" type="datetimeFigureOut">
              <a:rPr lang="en-US" dirty="0"/>
              <a:t>9/19/2018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9B3762C0-B258-48F1-ADE6-176B4174CCDD}" type="datetimeFigureOut">
              <a:rPr lang="en-US" dirty="0"/>
              <a:t>9/19/2018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677919A6-33EB-49BD-A62F-1FA56B9F9712}" type="datetimeFigureOut">
              <a:rPr lang="en-US" dirty="0"/>
              <a:t>9/19/2018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4E7D1B-D673-4CF6-8672-009D42ABD2A0}" type="datetimeFigureOut">
              <a:rPr lang="en-US" dirty="0"/>
              <a:t>9/19/2018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DA16AA21-1863-4931-97CB-99D0A168701B}" type="datetimeFigureOut">
              <a:rPr lang="en-US" dirty="0"/>
              <a:t>9/19/2018</a:t>
            </a:fld>
            <a:endParaRPr lang="en-US" dirty="0"/>
          </a:p>
        </p:txBody>
      </p:sp>
      <p:sp>
        <p:nvSpPr>
          <p:cNvPr id="6" name="Footer Placeholder 5"/>
          <p:cNvSpPr>
            <a:spLocks noGrp="1"/>
          </p:cNvSpPr>
          <p:nvPr>
            <p:ph type="ftr" sz="quarter" idx="11"/>
          </p:nvPr>
        </p:nvSpPr>
        <p:spPr/>
        <p:txBody>
          <a:bodyPr/>
          <a:lstStyle/>
          <a:p>
            <a:endParaRPr lang="en-US" dirty="0"/>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3772C379-9A7C-4C87-A116-CBE9F58B04C5}" type="datetimeFigureOut">
              <a:rPr lang="en-US" dirty="0"/>
              <a:t>9/19/2018</a:t>
            </a:fld>
            <a:endParaRPr lang="en-US" dirty="0"/>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8664C608-40B1-4030-A28D-5B74BC98ADCE}" type="datetimeFigureOut">
              <a:rPr lang="en-US" dirty="0"/>
              <a:t>9/19/2018</a:t>
            </a:fld>
            <a:endParaRPr lang="en-US" dirty="0"/>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dirty="0"/>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4FAB73BC-B049-4115-A692-8D63A059BFB8}" type="slidenum">
              <a:rPr lang="en-US" dirty="0"/>
              <a:pPr/>
              <a:t>‹Nº›</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14.jpeg"/><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es-ES" dirty="0" smtClean="0"/>
              <a:t>El pensamiento filosófico</a:t>
            </a:r>
            <a:endParaRPr lang="es-ES" dirty="0"/>
          </a:p>
        </p:txBody>
      </p:sp>
      <p:sp>
        <p:nvSpPr>
          <p:cNvPr id="3" name="Subtítulo 2"/>
          <p:cNvSpPr>
            <a:spLocks noGrp="1"/>
          </p:cNvSpPr>
          <p:nvPr>
            <p:ph type="subTitle" idx="1"/>
          </p:nvPr>
        </p:nvSpPr>
        <p:spPr/>
        <p:txBody>
          <a:bodyPr/>
          <a:lstStyle/>
          <a:p>
            <a:r>
              <a:rPr lang="es-ES" dirty="0" smtClean="0"/>
              <a:t>Unidad 1</a:t>
            </a:r>
            <a:endParaRPr lang="es-ES" dirty="0"/>
          </a:p>
        </p:txBody>
      </p:sp>
    </p:spTree>
    <p:extLst>
      <p:ext uri="{BB962C8B-B14F-4D97-AF65-F5344CB8AC3E}">
        <p14:creationId xmlns:p14="http://schemas.microsoft.com/office/powerpoint/2010/main" val="21146812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69848" y="484632"/>
            <a:ext cx="10058400" cy="1148225"/>
          </a:xfrm>
        </p:spPr>
        <p:txBody>
          <a:bodyPr/>
          <a:lstStyle/>
          <a:p>
            <a:r>
              <a:rPr lang="es-ES" dirty="0" smtClean="0"/>
              <a:t>texto</a:t>
            </a:r>
            <a:endParaRPr lang="es-ES" dirty="0"/>
          </a:p>
        </p:txBody>
      </p:sp>
      <p:sp>
        <p:nvSpPr>
          <p:cNvPr id="3" name="Marcador de contenido 2"/>
          <p:cNvSpPr>
            <a:spLocks noGrp="1"/>
          </p:cNvSpPr>
          <p:nvPr>
            <p:ph idx="1"/>
          </p:nvPr>
        </p:nvSpPr>
        <p:spPr>
          <a:xfrm>
            <a:off x="875211" y="1920241"/>
            <a:ext cx="10580915" cy="4794068"/>
          </a:xfrm>
        </p:spPr>
        <p:txBody>
          <a:bodyPr>
            <a:normAutofit/>
          </a:bodyPr>
          <a:lstStyle/>
          <a:p>
            <a:r>
              <a:rPr lang="es-ES" dirty="0"/>
              <a:t>"El hombre que no tiene ningún barniz de filosofía va por la vida prisionero de los prejuicios que derivan del sentido común, de las creencias habituales en su tiempo y en su país, y de las que se han desarrollado en su espíritu sin la cooperación ni el consentimiento deliberado de la razón (...). </a:t>
            </a:r>
            <a:r>
              <a:rPr lang="es-ES" b="1" dirty="0"/>
              <a:t>La filosofía debe ser estudiada, no por las respuestas concretas a los problemas que plantea</a:t>
            </a:r>
            <a:r>
              <a:rPr lang="es-ES" dirty="0"/>
              <a:t>, puesto que, por lo general, ninguna respuesta precisa puede ser conocida como verdadera, </a:t>
            </a:r>
            <a:r>
              <a:rPr lang="es-ES" b="1" dirty="0"/>
              <a:t>sino más bien por el valor de los problemas mismos</a:t>
            </a:r>
            <a:r>
              <a:rPr lang="es-ES" dirty="0"/>
              <a:t>; porque estos problemas </a:t>
            </a:r>
            <a:r>
              <a:rPr lang="es-ES" b="1" dirty="0"/>
              <a:t>amplían nuestra concepción de lo posible, enriquecen nuestra imaginación intelectual y disminuye la seguridad dogmática que cierra el espíritu a la investigación</a:t>
            </a:r>
            <a:r>
              <a:rPr lang="es-ES" dirty="0"/>
              <a:t>; pero, ante todo</a:t>
            </a:r>
            <a:r>
              <a:rPr lang="es-ES" b="1" dirty="0"/>
              <a:t>, porque ante la grandeza del universo que la filosofía contempla, el espíritu se hace a su vez grande</a:t>
            </a:r>
            <a:r>
              <a:rPr lang="es-ES" dirty="0"/>
              <a:t>, y llega a ser capaz de la unión con el universo que constituye su supremo bien". </a:t>
            </a:r>
          </a:p>
          <a:p>
            <a:pPr marL="0" indent="0" algn="r">
              <a:buNone/>
            </a:pPr>
            <a:r>
              <a:rPr lang="es-ES" b="1" i="1" dirty="0"/>
              <a:t>(B. Russell, Los problemas de la filosofía</a:t>
            </a:r>
            <a:r>
              <a:rPr lang="es-ES" b="1" i="1" dirty="0" smtClean="0"/>
              <a:t>)</a:t>
            </a:r>
          </a:p>
          <a:p>
            <a:pPr algn="r"/>
            <a:endParaRPr lang="es-ES" b="1" i="1" dirty="0" smtClean="0"/>
          </a:p>
          <a:p>
            <a:r>
              <a:rPr lang="es-ES" b="1" i="1" dirty="0">
                <a:solidFill>
                  <a:srgbClr val="00B050"/>
                </a:solidFill>
              </a:rPr>
              <a:t>https://www.youtube.com/watch?v=xBQsb35Zafg </a:t>
            </a:r>
          </a:p>
          <a:p>
            <a:endParaRPr lang="es-ES" dirty="0"/>
          </a:p>
        </p:txBody>
      </p:sp>
    </p:spTree>
    <p:extLst>
      <p:ext uri="{BB962C8B-B14F-4D97-AF65-F5344CB8AC3E}">
        <p14:creationId xmlns:p14="http://schemas.microsoft.com/office/powerpoint/2010/main" val="331889325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Sentido de la filosofía</a:t>
            </a:r>
          </a:p>
        </p:txBody>
      </p:sp>
      <p:sp>
        <p:nvSpPr>
          <p:cNvPr id="3" name="Marcador de contenido 2"/>
          <p:cNvSpPr>
            <a:spLocks noGrp="1"/>
          </p:cNvSpPr>
          <p:nvPr>
            <p:ph idx="1"/>
          </p:nvPr>
        </p:nvSpPr>
        <p:spPr/>
        <p:txBody>
          <a:bodyPr>
            <a:normAutofit fontScale="92500" lnSpcReduction="20000"/>
          </a:bodyPr>
          <a:lstStyle/>
          <a:p>
            <a:pPr>
              <a:buNone/>
            </a:pPr>
            <a:r>
              <a:rPr lang="es-ES" sz="1800" b="1" dirty="0"/>
              <a:t>Para entender adecuadamente el sentido de la filosofía habrá que analizar sus características fundamentales, relacionándolas con las del conocimiento científico.</a:t>
            </a:r>
          </a:p>
          <a:p>
            <a:pPr>
              <a:buNone/>
            </a:pPr>
            <a:r>
              <a:rPr lang="es-ES" b="1" dirty="0">
                <a:solidFill>
                  <a:srgbClr val="FF0000"/>
                </a:solidFill>
              </a:rPr>
              <a:t>	</a:t>
            </a:r>
            <a:r>
              <a:rPr lang="es-ES" b="1" dirty="0" smtClean="0">
                <a:solidFill>
                  <a:srgbClr val="FF0000"/>
                </a:solidFill>
              </a:rPr>
              <a:t>CONOCIMIENTO </a:t>
            </a:r>
            <a:r>
              <a:rPr lang="es-ES" b="1" dirty="0">
                <a:solidFill>
                  <a:srgbClr val="FF0000"/>
                </a:solidFill>
              </a:rPr>
              <a:t>DE TODO CUANTO HAY</a:t>
            </a:r>
            <a:endParaRPr lang="es-ES" b="1" dirty="0">
              <a:solidFill>
                <a:srgbClr val="00B050"/>
              </a:solidFill>
            </a:endParaRPr>
          </a:p>
          <a:p>
            <a:pPr lvl="1"/>
            <a:r>
              <a:rPr lang="es-ES" dirty="0"/>
              <a:t>El </a:t>
            </a:r>
            <a:r>
              <a:rPr lang="es-ES" b="1" dirty="0">
                <a:solidFill>
                  <a:srgbClr val="00B050"/>
                </a:solidFill>
              </a:rPr>
              <a:t>conocimiento científico </a:t>
            </a:r>
            <a:r>
              <a:rPr lang="es-ES" dirty="0"/>
              <a:t>es </a:t>
            </a:r>
            <a:r>
              <a:rPr lang="es-ES" b="1" dirty="0">
                <a:solidFill>
                  <a:srgbClr val="FF0000"/>
                </a:solidFill>
              </a:rPr>
              <a:t>regional, sectorial. </a:t>
            </a:r>
            <a:r>
              <a:rPr lang="es-ES" b="1" dirty="0"/>
              <a:t>Se ocupa de partes, de áreas de la realidad. Se ocupa, por ejemplo, de los astros (Astronomía), de los seres orgánicos (biología), del movimiento (física), etc.</a:t>
            </a:r>
          </a:p>
          <a:p>
            <a:pPr lvl="1"/>
            <a:r>
              <a:rPr lang="es-ES" dirty="0"/>
              <a:t>Además, </a:t>
            </a:r>
            <a:r>
              <a:rPr lang="es-ES" b="1" dirty="0">
                <a:solidFill>
                  <a:srgbClr val="00B050"/>
                </a:solidFill>
              </a:rPr>
              <a:t>cada vez la ciencia está más especializada</a:t>
            </a:r>
            <a:r>
              <a:rPr lang="es-ES" dirty="0">
                <a:solidFill>
                  <a:srgbClr val="00B050"/>
                </a:solidFill>
              </a:rPr>
              <a:t>, </a:t>
            </a:r>
            <a:r>
              <a:rPr lang="es-ES" dirty="0"/>
              <a:t>lo que contribuye a que la ciencia evolucione a la velocidad que lo hace.</a:t>
            </a:r>
          </a:p>
          <a:p>
            <a:pPr lvl="1"/>
            <a:r>
              <a:rPr lang="es-ES" dirty="0"/>
              <a:t>La </a:t>
            </a:r>
            <a:r>
              <a:rPr lang="es-ES" b="1" dirty="0">
                <a:solidFill>
                  <a:srgbClr val="7030A0"/>
                </a:solidFill>
              </a:rPr>
              <a:t>filosofía</a:t>
            </a:r>
            <a:r>
              <a:rPr lang="es-ES" dirty="0"/>
              <a:t>, sin embargo, es </a:t>
            </a:r>
            <a:r>
              <a:rPr lang="es-ES" b="1" dirty="0">
                <a:solidFill>
                  <a:srgbClr val="FF0000"/>
                </a:solidFill>
              </a:rPr>
              <a:t>universal. </a:t>
            </a:r>
            <a:r>
              <a:rPr lang="es-ES" b="1" dirty="0"/>
              <a:t>No parcela la realidad</a:t>
            </a:r>
            <a:r>
              <a:rPr lang="es-ES" dirty="0"/>
              <a:t>, sino que </a:t>
            </a:r>
            <a:r>
              <a:rPr lang="es-ES" b="1" dirty="0">
                <a:solidFill>
                  <a:srgbClr val="7030A0"/>
                </a:solidFill>
              </a:rPr>
              <a:t>se preocupa por “todo cuanto hay”.</a:t>
            </a:r>
          </a:p>
          <a:p>
            <a:pPr>
              <a:buNone/>
            </a:pPr>
            <a:r>
              <a:rPr lang="es-ES" b="1" dirty="0">
                <a:solidFill>
                  <a:srgbClr val="FF0000"/>
                </a:solidFill>
              </a:rPr>
              <a:t>	</a:t>
            </a:r>
            <a:r>
              <a:rPr lang="es-ES" b="1" dirty="0" smtClean="0">
                <a:solidFill>
                  <a:srgbClr val="FF0000"/>
                </a:solidFill>
              </a:rPr>
              <a:t>CONOCIMIENTO </a:t>
            </a:r>
            <a:r>
              <a:rPr lang="es-ES" b="1" dirty="0">
                <a:solidFill>
                  <a:srgbClr val="FF0000"/>
                </a:solidFill>
              </a:rPr>
              <a:t>CRÍTICO</a:t>
            </a:r>
          </a:p>
          <a:p>
            <a:pPr lvl="1"/>
            <a:r>
              <a:rPr lang="es-ES" dirty="0"/>
              <a:t>El </a:t>
            </a:r>
            <a:r>
              <a:rPr lang="es-ES" b="1" dirty="0">
                <a:solidFill>
                  <a:srgbClr val="00B050"/>
                </a:solidFill>
              </a:rPr>
              <a:t>conocimiento científico </a:t>
            </a:r>
            <a:r>
              <a:rPr lang="es-ES" dirty="0"/>
              <a:t>es </a:t>
            </a:r>
            <a:r>
              <a:rPr lang="es-ES" b="1" dirty="0">
                <a:solidFill>
                  <a:srgbClr val="FF0000"/>
                </a:solidFill>
              </a:rPr>
              <a:t>crítico</a:t>
            </a:r>
            <a:r>
              <a:rPr lang="es-ES" dirty="0"/>
              <a:t>, aunque </a:t>
            </a:r>
            <a:r>
              <a:rPr lang="es-ES" b="1" dirty="0">
                <a:solidFill>
                  <a:srgbClr val="FF0000"/>
                </a:solidFill>
              </a:rPr>
              <a:t>limitado</a:t>
            </a:r>
            <a:r>
              <a:rPr lang="es-ES" dirty="0"/>
              <a:t>, porque </a:t>
            </a:r>
            <a:r>
              <a:rPr lang="es-ES" b="1" dirty="0"/>
              <a:t>necesita apoyarse en unas hipótesis que no somete a crítica. </a:t>
            </a:r>
            <a:r>
              <a:rPr lang="es-ES" dirty="0"/>
              <a:t>No se cuestiona si existe o no la realidad, ni si el método que utiliza permite conocer la realidad tal como es.</a:t>
            </a:r>
          </a:p>
          <a:p>
            <a:pPr lvl="1"/>
            <a:r>
              <a:rPr lang="es-ES" dirty="0"/>
              <a:t>La </a:t>
            </a:r>
            <a:r>
              <a:rPr lang="es-ES" b="1" dirty="0">
                <a:solidFill>
                  <a:srgbClr val="7030A0"/>
                </a:solidFill>
              </a:rPr>
              <a:t>filosofía</a:t>
            </a:r>
            <a:r>
              <a:rPr lang="es-ES" dirty="0"/>
              <a:t>, por su parte, tiene un nivel </a:t>
            </a:r>
            <a:r>
              <a:rPr lang="es-ES" b="1" dirty="0">
                <a:solidFill>
                  <a:srgbClr val="FF0000"/>
                </a:solidFill>
              </a:rPr>
              <a:t>crítico</a:t>
            </a:r>
            <a:r>
              <a:rPr lang="es-ES" dirty="0"/>
              <a:t> más </a:t>
            </a:r>
            <a:r>
              <a:rPr lang="es-ES" b="1" dirty="0">
                <a:solidFill>
                  <a:srgbClr val="FF0000"/>
                </a:solidFill>
              </a:rPr>
              <a:t>profundo</a:t>
            </a:r>
            <a:r>
              <a:rPr lang="es-ES" dirty="0"/>
              <a:t>, dado que </a:t>
            </a:r>
            <a:r>
              <a:rPr lang="es-ES" b="1" dirty="0">
                <a:solidFill>
                  <a:srgbClr val="7030A0"/>
                </a:solidFill>
              </a:rPr>
              <a:t>renuncia a apoyarse en ningún supuesto,</a:t>
            </a:r>
            <a:r>
              <a:rPr lang="es-ES" dirty="0"/>
              <a:t> en ninguna verdad que no haya aceptado previamente.</a:t>
            </a:r>
          </a:p>
          <a:p>
            <a:endParaRPr lang="es-ES" dirty="0"/>
          </a:p>
        </p:txBody>
      </p:sp>
    </p:spTree>
    <p:extLst>
      <p:ext uri="{BB962C8B-B14F-4D97-AF65-F5344CB8AC3E}">
        <p14:creationId xmlns:p14="http://schemas.microsoft.com/office/powerpoint/2010/main" val="228720571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Sentido de la filosofía</a:t>
            </a:r>
          </a:p>
        </p:txBody>
      </p:sp>
      <p:sp>
        <p:nvSpPr>
          <p:cNvPr id="3" name="Marcador de contenido 2"/>
          <p:cNvSpPr>
            <a:spLocks noGrp="1"/>
          </p:cNvSpPr>
          <p:nvPr>
            <p:ph idx="1"/>
          </p:nvPr>
        </p:nvSpPr>
        <p:spPr/>
        <p:txBody>
          <a:bodyPr>
            <a:normAutofit/>
          </a:bodyPr>
          <a:lstStyle/>
          <a:p>
            <a:pPr>
              <a:buNone/>
            </a:pPr>
            <a:r>
              <a:rPr lang="es-ES" b="1" dirty="0">
                <a:solidFill>
                  <a:srgbClr val="FF0000"/>
                </a:solidFill>
              </a:rPr>
              <a:t>	</a:t>
            </a:r>
            <a:r>
              <a:rPr lang="es-ES" b="1" dirty="0" smtClean="0">
                <a:solidFill>
                  <a:srgbClr val="FF0000"/>
                </a:solidFill>
              </a:rPr>
              <a:t> </a:t>
            </a:r>
            <a:r>
              <a:rPr lang="es-ES" b="1" dirty="0">
                <a:solidFill>
                  <a:srgbClr val="FF0000"/>
                </a:solidFill>
              </a:rPr>
              <a:t>CONOCIMIENTO RADICAL</a:t>
            </a:r>
            <a:endParaRPr lang="es-ES" b="1" dirty="0">
              <a:solidFill>
                <a:srgbClr val="00B050"/>
              </a:solidFill>
            </a:endParaRPr>
          </a:p>
          <a:p>
            <a:pPr lvl="1"/>
            <a:r>
              <a:rPr lang="es-ES" dirty="0"/>
              <a:t>La </a:t>
            </a:r>
            <a:r>
              <a:rPr lang="es-ES" b="1" dirty="0">
                <a:solidFill>
                  <a:srgbClr val="00B050"/>
                </a:solidFill>
              </a:rPr>
              <a:t>ciencia </a:t>
            </a:r>
            <a:r>
              <a:rPr lang="es-ES" dirty="0"/>
              <a:t>se ciñe a los </a:t>
            </a:r>
            <a:r>
              <a:rPr lang="es-ES" b="1" dirty="0">
                <a:solidFill>
                  <a:srgbClr val="FF0000"/>
                </a:solidFill>
              </a:rPr>
              <a:t>hechos. </a:t>
            </a:r>
            <a:r>
              <a:rPr lang="es-ES" dirty="0"/>
              <a:t>Los estudia tratando de </a:t>
            </a:r>
            <a:r>
              <a:rPr lang="es-ES" b="1" dirty="0"/>
              <a:t>prever lo que va a ocurrir </a:t>
            </a:r>
            <a:r>
              <a:rPr lang="es-ES" dirty="0"/>
              <a:t>y, si es posible, </a:t>
            </a:r>
            <a:r>
              <a:rPr lang="es-ES" b="1" dirty="0"/>
              <a:t>modificarlo</a:t>
            </a:r>
            <a:r>
              <a:rPr lang="es-ES" dirty="0"/>
              <a:t>. Por eso los conocimientos científicos son </a:t>
            </a:r>
            <a:r>
              <a:rPr lang="es-ES" b="1" dirty="0">
                <a:solidFill>
                  <a:srgbClr val="FF0000"/>
                </a:solidFill>
              </a:rPr>
              <a:t>aprovechables</a:t>
            </a:r>
            <a:r>
              <a:rPr lang="es-ES" dirty="0"/>
              <a:t> y su perspectiva es </a:t>
            </a:r>
            <a:r>
              <a:rPr lang="es-ES" b="1" dirty="0">
                <a:solidFill>
                  <a:srgbClr val="FF0000"/>
                </a:solidFill>
              </a:rPr>
              <a:t>superficial</a:t>
            </a:r>
            <a:r>
              <a:rPr lang="es-ES" dirty="0"/>
              <a:t>,  dado que no quiere conocer en profundidad lo que las cosas son en comparación con la filosofía.</a:t>
            </a:r>
          </a:p>
          <a:p>
            <a:pPr lvl="1"/>
            <a:r>
              <a:rPr lang="es-ES" dirty="0"/>
              <a:t>La perspectiva de la </a:t>
            </a:r>
            <a:r>
              <a:rPr lang="es-ES" b="1" dirty="0">
                <a:solidFill>
                  <a:srgbClr val="7030A0"/>
                </a:solidFill>
              </a:rPr>
              <a:t>filosofía </a:t>
            </a:r>
            <a:r>
              <a:rPr lang="es-ES" dirty="0"/>
              <a:t>al enfrentarse con la realidad es más </a:t>
            </a:r>
            <a:r>
              <a:rPr lang="es-ES" b="1" dirty="0">
                <a:solidFill>
                  <a:srgbClr val="FF0000"/>
                </a:solidFill>
              </a:rPr>
              <a:t>radical</a:t>
            </a:r>
            <a:r>
              <a:rPr lang="es-ES" b="1" dirty="0">
                <a:solidFill>
                  <a:srgbClr val="7030A0"/>
                </a:solidFill>
              </a:rPr>
              <a:t>. </a:t>
            </a:r>
            <a:r>
              <a:rPr lang="es-ES" dirty="0"/>
              <a:t>Intenta </a:t>
            </a:r>
            <a:r>
              <a:rPr lang="es-ES" b="1" dirty="0">
                <a:solidFill>
                  <a:srgbClr val="7030A0"/>
                </a:solidFill>
              </a:rPr>
              <a:t>descubrir los problemas últimos</a:t>
            </a:r>
            <a:r>
              <a:rPr lang="es-ES" dirty="0"/>
              <a:t>, indagar hasta el conocimiento más profundo.</a:t>
            </a:r>
            <a:endParaRPr lang="es-ES" b="1" dirty="0">
              <a:solidFill>
                <a:srgbClr val="7030A0"/>
              </a:solidFill>
            </a:endParaRPr>
          </a:p>
          <a:p>
            <a:pPr>
              <a:buNone/>
            </a:pPr>
            <a:r>
              <a:rPr lang="es-ES" b="1" dirty="0">
                <a:solidFill>
                  <a:srgbClr val="FF0000"/>
                </a:solidFill>
              </a:rPr>
              <a:t>	</a:t>
            </a:r>
            <a:r>
              <a:rPr lang="es-ES" b="1" dirty="0" smtClean="0">
                <a:solidFill>
                  <a:srgbClr val="FF0000"/>
                </a:solidFill>
              </a:rPr>
              <a:t>CONOCIMIENTO </a:t>
            </a:r>
            <a:r>
              <a:rPr lang="es-ES" b="1" dirty="0">
                <a:solidFill>
                  <a:srgbClr val="FF0000"/>
                </a:solidFill>
              </a:rPr>
              <a:t>FUNDADO</a:t>
            </a:r>
          </a:p>
          <a:p>
            <a:pPr lvl="1"/>
            <a:r>
              <a:rPr lang="es-ES" dirty="0"/>
              <a:t>El </a:t>
            </a:r>
            <a:r>
              <a:rPr lang="es-ES" b="1" dirty="0">
                <a:solidFill>
                  <a:srgbClr val="00B050"/>
                </a:solidFill>
              </a:rPr>
              <a:t>conocimiento científico </a:t>
            </a:r>
            <a:r>
              <a:rPr lang="es-ES" dirty="0"/>
              <a:t>posee el </a:t>
            </a:r>
            <a:r>
              <a:rPr lang="es-ES" b="1" dirty="0">
                <a:solidFill>
                  <a:srgbClr val="FF0000"/>
                </a:solidFill>
              </a:rPr>
              <a:t>rigor</a:t>
            </a:r>
            <a:r>
              <a:rPr lang="es-ES" dirty="0"/>
              <a:t> del </a:t>
            </a:r>
            <a:r>
              <a:rPr lang="es-ES" b="1" dirty="0"/>
              <a:t>razonamiento deductivo </a:t>
            </a:r>
            <a:r>
              <a:rPr lang="es-ES" dirty="0"/>
              <a:t>y además sus </a:t>
            </a:r>
            <a:r>
              <a:rPr lang="es-ES" b="1" dirty="0"/>
              <a:t>conclusiones</a:t>
            </a:r>
            <a:r>
              <a:rPr lang="es-ES" dirty="0"/>
              <a:t> se </a:t>
            </a:r>
            <a:r>
              <a:rPr lang="es-ES" b="1" dirty="0"/>
              <a:t>confirman</a:t>
            </a:r>
            <a:r>
              <a:rPr lang="es-ES" dirty="0"/>
              <a:t> por medio de </a:t>
            </a:r>
            <a:r>
              <a:rPr lang="es-ES" b="1" dirty="0"/>
              <a:t>experimentos</a:t>
            </a:r>
            <a:r>
              <a:rPr lang="es-ES" dirty="0"/>
              <a:t>.</a:t>
            </a:r>
          </a:p>
          <a:p>
            <a:pPr lvl="1"/>
            <a:r>
              <a:rPr lang="es-ES" dirty="0"/>
              <a:t>Las </a:t>
            </a:r>
            <a:r>
              <a:rPr lang="es-ES" b="1" dirty="0"/>
              <a:t>afirmaciones</a:t>
            </a:r>
            <a:r>
              <a:rPr lang="es-ES" dirty="0"/>
              <a:t> </a:t>
            </a:r>
            <a:r>
              <a:rPr lang="es-ES" b="1" dirty="0">
                <a:solidFill>
                  <a:srgbClr val="7030A0"/>
                </a:solidFill>
              </a:rPr>
              <a:t>filosóficas</a:t>
            </a:r>
            <a:r>
              <a:rPr lang="es-ES" dirty="0"/>
              <a:t>, sin embargo, </a:t>
            </a:r>
            <a:r>
              <a:rPr lang="es-ES" b="1" dirty="0"/>
              <a:t>no se pueden contrastar con la realidad </a:t>
            </a:r>
            <a:r>
              <a:rPr lang="es-ES" dirty="0"/>
              <a:t>con un experimento. Sin embargo, las </a:t>
            </a:r>
            <a:r>
              <a:rPr lang="es-ES" b="1" dirty="0"/>
              <a:t>teorías</a:t>
            </a:r>
            <a:r>
              <a:rPr lang="es-ES" dirty="0"/>
              <a:t> han de ser </a:t>
            </a:r>
            <a:r>
              <a:rPr lang="es-ES" b="1" dirty="0">
                <a:solidFill>
                  <a:srgbClr val="FF0000"/>
                </a:solidFill>
              </a:rPr>
              <a:t>fundadas</a:t>
            </a:r>
            <a:r>
              <a:rPr lang="es-ES" dirty="0"/>
              <a:t>, han de estar </a:t>
            </a:r>
            <a:r>
              <a:rPr lang="es-ES" b="1" dirty="0">
                <a:solidFill>
                  <a:srgbClr val="FF0000"/>
                </a:solidFill>
              </a:rPr>
              <a:t>basadas en argumentos, fundamentarlas</a:t>
            </a:r>
            <a:r>
              <a:rPr lang="es-ES" dirty="0">
                <a:solidFill>
                  <a:srgbClr val="FF0000"/>
                </a:solidFill>
              </a:rPr>
              <a:t>, </a:t>
            </a:r>
            <a:r>
              <a:rPr lang="es-ES" b="1" dirty="0"/>
              <a:t>dando razones sobre ellas.</a:t>
            </a:r>
          </a:p>
          <a:p>
            <a:endParaRPr lang="es-ES" dirty="0"/>
          </a:p>
        </p:txBody>
      </p:sp>
    </p:spTree>
    <p:extLst>
      <p:ext uri="{BB962C8B-B14F-4D97-AF65-F5344CB8AC3E}">
        <p14:creationId xmlns:p14="http://schemas.microsoft.com/office/powerpoint/2010/main" val="1759911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69848" y="484632"/>
            <a:ext cx="10058400" cy="926157"/>
          </a:xfrm>
        </p:spPr>
        <p:txBody>
          <a:bodyPr/>
          <a:lstStyle/>
          <a:p>
            <a:r>
              <a:rPr lang="es-ES" dirty="0"/>
              <a:t>Sentido de la filosofía</a:t>
            </a:r>
          </a:p>
        </p:txBody>
      </p:sp>
      <p:sp>
        <p:nvSpPr>
          <p:cNvPr id="3" name="Marcador de contenido 2"/>
          <p:cNvSpPr>
            <a:spLocks noGrp="1"/>
          </p:cNvSpPr>
          <p:nvPr>
            <p:ph idx="1"/>
          </p:nvPr>
        </p:nvSpPr>
        <p:spPr>
          <a:xfrm>
            <a:off x="1069848" y="1703396"/>
            <a:ext cx="10058400" cy="4050792"/>
          </a:xfrm>
        </p:spPr>
        <p:txBody>
          <a:bodyPr/>
          <a:lstStyle/>
          <a:p>
            <a:pPr>
              <a:buNone/>
            </a:pPr>
            <a:r>
              <a:rPr lang="es-ES" b="1" dirty="0">
                <a:solidFill>
                  <a:srgbClr val="FF0000"/>
                </a:solidFill>
              </a:rPr>
              <a:t>	AMOR AL SABER</a:t>
            </a:r>
          </a:p>
          <a:p>
            <a:r>
              <a:rPr lang="es-ES" dirty="0"/>
              <a:t>El </a:t>
            </a:r>
            <a:r>
              <a:rPr lang="es-ES" b="1" dirty="0">
                <a:solidFill>
                  <a:srgbClr val="00B050"/>
                </a:solidFill>
              </a:rPr>
              <a:t>conocimiento científico </a:t>
            </a:r>
            <a:r>
              <a:rPr lang="es-ES" dirty="0"/>
              <a:t>es </a:t>
            </a:r>
            <a:r>
              <a:rPr lang="es-ES" b="1" dirty="0">
                <a:solidFill>
                  <a:srgbClr val="FF0000"/>
                </a:solidFill>
              </a:rPr>
              <a:t>intersubjetivo, global y transmisible. </a:t>
            </a:r>
            <a:r>
              <a:rPr lang="es-ES" dirty="0"/>
              <a:t>Aunque también </a:t>
            </a:r>
            <a:r>
              <a:rPr lang="es-ES" b="1" dirty="0">
                <a:solidFill>
                  <a:srgbClr val="FF0000"/>
                </a:solidFill>
              </a:rPr>
              <a:t>provisional </a:t>
            </a:r>
            <a:r>
              <a:rPr lang="es-ES" dirty="0"/>
              <a:t>(las teorías científicas cambian con el tiempo).</a:t>
            </a:r>
          </a:p>
          <a:p>
            <a:r>
              <a:rPr lang="es-ES" dirty="0"/>
              <a:t>La </a:t>
            </a:r>
            <a:r>
              <a:rPr lang="es-ES" b="1" dirty="0">
                <a:solidFill>
                  <a:srgbClr val="7030A0"/>
                </a:solidFill>
              </a:rPr>
              <a:t>filosofía</a:t>
            </a:r>
            <a:r>
              <a:rPr lang="es-ES" dirty="0"/>
              <a:t> es, más que un saber, un </a:t>
            </a:r>
            <a:r>
              <a:rPr lang="es-ES" b="1" dirty="0">
                <a:solidFill>
                  <a:srgbClr val="FF0000"/>
                </a:solidFill>
              </a:rPr>
              <a:t>“amor al saber”. </a:t>
            </a:r>
            <a:r>
              <a:rPr lang="es-ES" b="1" dirty="0"/>
              <a:t>Nunca se da por satisfecha. Siempre se cuestiona. Siempre se hace preguntas.</a:t>
            </a:r>
          </a:p>
          <a:p>
            <a:pPr marL="0" indent="0">
              <a:buNone/>
            </a:pPr>
            <a:endParaRPr lang="es-ES" dirty="0"/>
          </a:p>
        </p:txBody>
      </p:sp>
      <p:graphicFrame>
        <p:nvGraphicFramePr>
          <p:cNvPr id="4" name="3 Marcador de contenido"/>
          <p:cNvGraphicFramePr>
            <a:graphicFrameLocks/>
          </p:cNvGraphicFramePr>
          <p:nvPr>
            <p:extLst>
              <p:ext uri="{D42A27DB-BD31-4B8C-83A1-F6EECF244321}">
                <p14:modId xmlns:p14="http://schemas.microsoft.com/office/powerpoint/2010/main" val="877707544"/>
              </p:ext>
            </p:extLst>
          </p:nvPr>
        </p:nvGraphicFramePr>
        <p:xfrm>
          <a:off x="1069848" y="3683725"/>
          <a:ext cx="10058400" cy="3027680"/>
        </p:xfrm>
        <a:graphic>
          <a:graphicData uri="http://schemas.openxmlformats.org/drawingml/2006/table">
            <a:tbl>
              <a:tblPr firstRow="1" bandRow="1">
                <a:tableStyleId>{5C22544A-7EE6-4342-B048-85BDC9FD1C3A}</a:tableStyleId>
              </a:tblPr>
              <a:tblGrid>
                <a:gridCol w="5029200">
                  <a:extLst>
                    <a:ext uri="{9D8B030D-6E8A-4147-A177-3AD203B41FA5}">
                      <a16:colId xmlns:a16="http://schemas.microsoft.com/office/drawing/2014/main" val="20000"/>
                    </a:ext>
                  </a:extLst>
                </a:gridCol>
                <a:gridCol w="5029200">
                  <a:extLst>
                    <a:ext uri="{9D8B030D-6E8A-4147-A177-3AD203B41FA5}">
                      <a16:colId xmlns:a16="http://schemas.microsoft.com/office/drawing/2014/main" val="20001"/>
                    </a:ext>
                  </a:extLst>
                </a:gridCol>
              </a:tblGrid>
              <a:tr h="333393">
                <a:tc>
                  <a:txBody>
                    <a:bodyPr/>
                    <a:lstStyle/>
                    <a:p>
                      <a:r>
                        <a:rPr lang="es-ES" dirty="0" smtClean="0"/>
                        <a:t>SABER</a:t>
                      </a:r>
                      <a:r>
                        <a:rPr lang="es-ES" baseline="0" dirty="0" smtClean="0"/>
                        <a:t> CIENTÍFICO</a:t>
                      </a:r>
                      <a:endParaRPr lang="es-ES" dirty="0"/>
                    </a:p>
                  </a:txBody>
                  <a:tcPr/>
                </a:tc>
                <a:tc>
                  <a:txBody>
                    <a:bodyPr/>
                    <a:lstStyle/>
                    <a:p>
                      <a:r>
                        <a:rPr lang="es-ES" dirty="0" smtClean="0"/>
                        <a:t>SABER FILOSÓFICO</a:t>
                      </a:r>
                      <a:endParaRPr lang="es-ES" dirty="0"/>
                    </a:p>
                  </a:txBody>
                  <a:tcPr/>
                </a:tc>
                <a:extLst>
                  <a:ext uri="{0D108BD9-81ED-4DB2-BD59-A6C34878D82A}">
                    <a16:rowId xmlns:a16="http://schemas.microsoft.com/office/drawing/2014/main" val="10000"/>
                  </a:ext>
                </a:extLst>
              </a:tr>
              <a:tr h="370840">
                <a:tc>
                  <a:txBody>
                    <a:bodyPr/>
                    <a:lstStyle/>
                    <a:p>
                      <a:r>
                        <a:rPr lang="es-ES" b="1" dirty="0" smtClean="0"/>
                        <a:t>Regional</a:t>
                      </a:r>
                      <a:r>
                        <a:rPr lang="es-ES" b="1" baseline="0" dirty="0" smtClean="0"/>
                        <a:t> / Sectorial </a:t>
                      </a:r>
                      <a:r>
                        <a:rPr lang="es-ES" baseline="0" dirty="0" smtClean="0"/>
                        <a:t>(Química, Biología)</a:t>
                      </a:r>
                      <a:endParaRPr lang="es-ES" dirty="0"/>
                    </a:p>
                  </a:txBody>
                  <a:tcPr/>
                </a:tc>
                <a:tc>
                  <a:txBody>
                    <a:bodyPr/>
                    <a:lstStyle/>
                    <a:p>
                      <a:r>
                        <a:rPr lang="es-ES" b="1" dirty="0" smtClean="0"/>
                        <a:t>Universal</a:t>
                      </a:r>
                      <a:r>
                        <a:rPr lang="es-ES" baseline="0" dirty="0" smtClean="0"/>
                        <a:t> (Toda la realidad)</a:t>
                      </a:r>
                      <a:endParaRPr lang="es-ES" dirty="0"/>
                    </a:p>
                  </a:txBody>
                  <a:tcPr/>
                </a:tc>
                <a:extLst>
                  <a:ext uri="{0D108BD9-81ED-4DB2-BD59-A6C34878D82A}">
                    <a16:rowId xmlns:a16="http://schemas.microsoft.com/office/drawing/2014/main" val="10001"/>
                  </a:ext>
                </a:extLst>
              </a:tr>
              <a:tr h="370840">
                <a:tc>
                  <a:txBody>
                    <a:bodyPr/>
                    <a:lstStyle/>
                    <a:p>
                      <a:r>
                        <a:rPr lang="es-ES" b="1" dirty="0" smtClean="0"/>
                        <a:t>Crítico </a:t>
                      </a:r>
                      <a:r>
                        <a:rPr lang="es-ES" dirty="0" smtClean="0"/>
                        <a:t>(limitado:</a:t>
                      </a:r>
                      <a:r>
                        <a:rPr lang="es-ES" baseline="0" dirty="0" smtClean="0"/>
                        <a:t> hipótesis)</a:t>
                      </a:r>
                      <a:endParaRPr lang="es-ES" dirty="0"/>
                    </a:p>
                  </a:txBody>
                  <a:tcPr/>
                </a:tc>
                <a:tc>
                  <a:txBody>
                    <a:bodyPr/>
                    <a:lstStyle/>
                    <a:p>
                      <a:r>
                        <a:rPr lang="es-ES" b="1" dirty="0" smtClean="0"/>
                        <a:t>Crítico</a:t>
                      </a:r>
                      <a:r>
                        <a:rPr lang="es-ES" dirty="0" smtClean="0"/>
                        <a:t> (Ilimitado, radical)</a:t>
                      </a:r>
                      <a:endParaRPr lang="es-ES" dirty="0"/>
                    </a:p>
                  </a:txBody>
                  <a:tcPr/>
                </a:tc>
                <a:extLst>
                  <a:ext uri="{0D108BD9-81ED-4DB2-BD59-A6C34878D82A}">
                    <a16:rowId xmlns:a16="http://schemas.microsoft.com/office/drawing/2014/main" val="10002"/>
                  </a:ext>
                </a:extLst>
              </a:tr>
              <a:tr h="370840">
                <a:tc>
                  <a:txBody>
                    <a:bodyPr/>
                    <a:lstStyle/>
                    <a:p>
                      <a:r>
                        <a:rPr lang="es-ES" b="1" dirty="0" smtClean="0"/>
                        <a:t>Superficial</a:t>
                      </a:r>
                      <a:r>
                        <a:rPr lang="es-ES" dirty="0" smtClean="0"/>
                        <a:t> (descripción de la realidad)</a:t>
                      </a:r>
                      <a:endParaRPr lang="es-ES" dirty="0"/>
                    </a:p>
                  </a:txBody>
                  <a:tcPr/>
                </a:tc>
                <a:tc>
                  <a:txBody>
                    <a:bodyPr/>
                    <a:lstStyle/>
                    <a:p>
                      <a:r>
                        <a:rPr lang="es-ES" b="1" dirty="0" smtClean="0"/>
                        <a:t>Radical</a:t>
                      </a:r>
                      <a:r>
                        <a:rPr lang="es-ES" b="1" baseline="0" dirty="0" smtClean="0"/>
                        <a:t> </a:t>
                      </a:r>
                      <a:r>
                        <a:rPr lang="es-ES" baseline="0" dirty="0" smtClean="0"/>
                        <a:t> (Problemas últimos, sentido de la realidad)</a:t>
                      </a:r>
                      <a:endParaRPr lang="es-ES" dirty="0"/>
                    </a:p>
                  </a:txBody>
                  <a:tcPr/>
                </a:tc>
                <a:extLst>
                  <a:ext uri="{0D108BD9-81ED-4DB2-BD59-A6C34878D82A}">
                    <a16:rowId xmlns:a16="http://schemas.microsoft.com/office/drawing/2014/main" val="10003"/>
                  </a:ext>
                </a:extLst>
              </a:tr>
              <a:tr h="370840">
                <a:tc>
                  <a:txBody>
                    <a:bodyPr/>
                    <a:lstStyle/>
                    <a:p>
                      <a:r>
                        <a:rPr lang="es-ES" b="1" dirty="0" smtClean="0"/>
                        <a:t>Rigor / Confirmación /Experimentación</a:t>
                      </a:r>
                      <a:endParaRPr lang="es-ES" b="1" dirty="0"/>
                    </a:p>
                  </a:txBody>
                  <a:tcPr/>
                </a:tc>
                <a:tc>
                  <a:txBody>
                    <a:bodyPr/>
                    <a:lstStyle/>
                    <a:p>
                      <a:r>
                        <a:rPr lang="es-ES" b="1" dirty="0" smtClean="0"/>
                        <a:t>Conocimiento fundado </a:t>
                      </a:r>
                      <a:r>
                        <a:rPr lang="es-ES" dirty="0" smtClean="0"/>
                        <a:t>(no demostrable, pero fundamentado)</a:t>
                      </a:r>
                      <a:endParaRPr lang="es-ES" dirty="0"/>
                    </a:p>
                  </a:txBody>
                  <a:tcPr/>
                </a:tc>
                <a:extLst>
                  <a:ext uri="{0D108BD9-81ED-4DB2-BD59-A6C34878D82A}">
                    <a16:rowId xmlns:a16="http://schemas.microsoft.com/office/drawing/2014/main" val="10004"/>
                  </a:ext>
                </a:extLst>
              </a:tr>
              <a:tr h="370840">
                <a:tc>
                  <a:txBody>
                    <a:bodyPr/>
                    <a:lstStyle/>
                    <a:p>
                      <a:r>
                        <a:rPr lang="es-ES" b="1" dirty="0" smtClean="0"/>
                        <a:t>Global, Transmisible, Intersubjetivo,</a:t>
                      </a:r>
                      <a:r>
                        <a:rPr lang="es-ES" b="1" baseline="0" dirty="0" smtClean="0"/>
                        <a:t> Provisional</a:t>
                      </a:r>
                      <a:endParaRPr lang="es-ES" b="1" dirty="0"/>
                    </a:p>
                  </a:txBody>
                  <a:tcPr/>
                </a:tc>
                <a:tc>
                  <a:txBody>
                    <a:bodyPr/>
                    <a:lstStyle/>
                    <a:p>
                      <a:r>
                        <a:rPr lang="es-ES" b="1" dirty="0" smtClean="0"/>
                        <a:t>Amor al saber</a:t>
                      </a:r>
                      <a:endParaRPr lang="es-ES" b="1" dirty="0"/>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7654649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texto</a:t>
            </a:r>
            <a:endParaRPr lang="es-ES" dirty="0"/>
          </a:p>
        </p:txBody>
      </p:sp>
      <p:sp>
        <p:nvSpPr>
          <p:cNvPr id="3" name="Marcador de contenido 2"/>
          <p:cNvSpPr>
            <a:spLocks noGrp="1"/>
          </p:cNvSpPr>
          <p:nvPr>
            <p:ph idx="1"/>
          </p:nvPr>
        </p:nvSpPr>
        <p:spPr/>
        <p:txBody>
          <a:bodyPr/>
          <a:lstStyle/>
          <a:p>
            <a:r>
              <a:rPr lang="es-ES" dirty="0"/>
              <a:t>“La </a:t>
            </a:r>
            <a:r>
              <a:rPr lang="es-ES" b="1" dirty="0"/>
              <a:t>minoría de edad </a:t>
            </a:r>
            <a:r>
              <a:rPr lang="es-ES" dirty="0"/>
              <a:t>estriba en la incapacidad de servirse del propio entendimiento, sin la dirección de otro. Uno mismo es culpable de esta minoría de edad, cuando la causa de ella no yace en un defecto del entendimiento, sino en la falta de decisión y ánimo de servirse con independencia de él, sin la conducción de otro. </a:t>
            </a:r>
            <a:r>
              <a:rPr lang="es-ES" b="1" dirty="0"/>
              <a:t>¡</a:t>
            </a:r>
            <a:r>
              <a:rPr lang="es-ES" b="1" dirty="0" err="1"/>
              <a:t>Sapere</a:t>
            </a:r>
            <a:r>
              <a:rPr lang="es-ES" b="1" dirty="0"/>
              <a:t> </a:t>
            </a:r>
            <a:r>
              <a:rPr lang="es-ES" b="1" dirty="0" err="1"/>
              <a:t>aude</a:t>
            </a:r>
            <a:r>
              <a:rPr lang="es-ES" b="1" dirty="0"/>
              <a:t>! ¡Ten valor de servirte de tu propio entendimiento! </a:t>
            </a:r>
            <a:r>
              <a:rPr lang="es-ES" dirty="0"/>
              <a:t>(...). La mayoría de los hombres, a pesar de que la naturaleza los ha librado desde tiempo atrás de conducción ajena, permanecen con gusto bajo ella a lo largo de su vida, debido a la </a:t>
            </a:r>
            <a:r>
              <a:rPr lang="es-ES" b="1" dirty="0"/>
              <a:t>pereza</a:t>
            </a:r>
            <a:r>
              <a:rPr lang="es-ES" dirty="0"/>
              <a:t> y la </a:t>
            </a:r>
            <a:r>
              <a:rPr lang="es-ES" b="1" dirty="0"/>
              <a:t>cobardía</a:t>
            </a:r>
            <a:r>
              <a:rPr lang="es-ES" dirty="0"/>
              <a:t>. Por eso les es muy </a:t>
            </a:r>
            <a:r>
              <a:rPr lang="es-ES" b="1" dirty="0"/>
              <a:t>fácil a los otros erigirse en tutores</a:t>
            </a:r>
            <a:r>
              <a:rPr lang="es-ES" dirty="0"/>
              <a:t>. ¡Es tan cómodo ser menor de edad! </a:t>
            </a:r>
            <a:r>
              <a:rPr lang="es-ES" b="1" dirty="0"/>
              <a:t>Si tengo un libro que piensa por mí, un pastor que reemplaza mi conciencia moral, un médico que juzga acerca de mi dieta</a:t>
            </a:r>
            <a:r>
              <a:rPr lang="es-ES" dirty="0"/>
              <a:t>, y así sucesivamente, </a:t>
            </a:r>
            <a:r>
              <a:rPr lang="es-ES" b="1" dirty="0"/>
              <a:t>no necesitaré del propio esfuerzo</a:t>
            </a:r>
            <a:r>
              <a:rPr lang="es-ES" dirty="0"/>
              <a:t>. </a:t>
            </a:r>
            <a:r>
              <a:rPr lang="es-ES" b="1" dirty="0"/>
              <a:t>Con sólo poder pagar, no tengo necesidad de pensar</a:t>
            </a:r>
            <a:r>
              <a:rPr lang="es-ES" dirty="0"/>
              <a:t>: otro tomará mi puesto en tan fastidiosa tarea […]</a:t>
            </a:r>
          </a:p>
          <a:p>
            <a:endParaRPr lang="es-ES" dirty="0"/>
          </a:p>
        </p:txBody>
      </p:sp>
    </p:spTree>
    <p:extLst>
      <p:ext uri="{BB962C8B-B14F-4D97-AF65-F5344CB8AC3E}">
        <p14:creationId xmlns:p14="http://schemas.microsoft.com/office/powerpoint/2010/main" val="4497609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757646" y="653143"/>
            <a:ext cx="10370602" cy="5519057"/>
          </a:xfrm>
        </p:spPr>
        <p:txBody>
          <a:bodyPr>
            <a:normAutofit/>
          </a:bodyPr>
          <a:lstStyle/>
          <a:p>
            <a:pPr>
              <a:buNone/>
            </a:pPr>
            <a:r>
              <a:rPr lang="es-ES" dirty="0"/>
              <a:t> […]Por eso, </a:t>
            </a:r>
            <a:r>
              <a:rPr lang="es-ES" b="1" dirty="0"/>
              <a:t>sólo son pocos los que por esfuerzo del propio espíritu, logran salir de la minoría de edad </a:t>
            </a:r>
            <a:r>
              <a:rPr lang="es-ES" dirty="0"/>
              <a:t>y andar, sin embargo, con seguro paso. Pero, en cambio, es posible que el público se ilustre a sí mismo, siempre que se lo deje en libertad; incluso, casi es inevitable. En efecto, </a:t>
            </a:r>
            <a:r>
              <a:rPr lang="es-ES" b="1" dirty="0"/>
              <a:t>siempre se encontrarán algunos hombres que piensen por sí mismos</a:t>
            </a:r>
            <a:r>
              <a:rPr lang="es-ES" dirty="0"/>
              <a:t>, hasta entre los tutores instituidos por la confusa masa. Ellos, después de haber rechazado el yugo de la minoría de edad, ensancharán el espíritu de una estimación racional del propio valor y de la vocación que todo hombre tiene: la de pensar por sí mismo. (...) </a:t>
            </a:r>
            <a:r>
              <a:rPr lang="es-ES" b="1" dirty="0"/>
              <a:t>Quizá por una revolución sea posible producir la caída del despotismo personal o de alguna opresión interesada y ambiciosa; pero jamás se logrará por este camino la verdadera reforma del modo de pensar, sino que surgirán nuevos prejuicios que, como los antiguos, servirán de andaderas para la mayor parte de la masa, privada de pensamiento</a:t>
            </a:r>
            <a:r>
              <a:rPr lang="es-ES" dirty="0"/>
              <a:t>.” </a:t>
            </a:r>
          </a:p>
          <a:p>
            <a:pPr algn="r">
              <a:buNone/>
            </a:pPr>
            <a:r>
              <a:rPr lang="es-ES" b="1" i="1" dirty="0"/>
              <a:t>(Kant, Respuesta a la pregunta: ¿Qué es la Ilustración?)</a:t>
            </a:r>
            <a:endParaRPr lang="es-ES" dirty="0"/>
          </a:p>
        </p:txBody>
      </p:sp>
    </p:spTree>
    <p:extLst>
      <p:ext uri="{BB962C8B-B14F-4D97-AF65-F5344CB8AC3E}">
        <p14:creationId xmlns:p14="http://schemas.microsoft.com/office/powerpoint/2010/main" val="42146029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NECESIDAD DE LA FILOSOFÍA</a:t>
            </a:r>
          </a:p>
        </p:txBody>
      </p:sp>
      <p:sp>
        <p:nvSpPr>
          <p:cNvPr id="3" name="Marcador de contenido 2"/>
          <p:cNvSpPr>
            <a:spLocks noGrp="1"/>
          </p:cNvSpPr>
          <p:nvPr>
            <p:ph idx="1"/>
          </p:nvPr>
        </p:nvSpPr>
        <p:spPr/>
        <p:txBody>
          <a:bodyPr/>
          <a:lstStyle/>
          <a:p>
            <a:pPr>
              <a:buNone/>
            </a:pPr>
            <a:r>
              <a:rPr lang="es-ES" b="1" dirty="0">
                <a:solidFill>
                  <a:srgbClr val="FF0000"/>
                </a:solidFill>
              </a:rPr>
              <a:t>LA FILOSOFIA: TAREA IMPRESCINDIBLE</a:t>
            </a:r>
            <a:endParaRPr lang="es-ES" b="1" dirty="0">
              <a:solidFill>
                <a:srgbClr val="00B050"/>
              </a:solidFill>
            </a:endParaRPr>
          </a:p>
          <a:p>
            <a:pPr>
              <a:buNone/>
            </a:pPr>
            <a:r>
              <a:rPr lang="es-ES" dirty="0"/>
              <a:t>La reflexión filosófica es una tarea necesaria por varias razones:</a:t>
            </a:r>
            <a:endParaRPr lang="es-ES" b="1" dirty="0"/>
          </a:p>
          <a:p>
            <a:pPr>
              <a:buNone/>
            </a:pPr>
            <a:r>
              <a:rPr lang="es-ES" b="1" dirty="0">
                <a:solidFill>
                  <a:srgbClr val="00B050"/>
                </a:solidFill>
              </a:rPr>
              <a:t>FILOSOFÍA Y LIBERTAD: </a:t>
            </a:r>
          </a:p>
          <a:p>
            <a:pPr lvl="1"/>
            <a:r>
              <a:rPr lang="es-ES" dirty="0"/>
              <a:t>El </a:t>
            </a:r>
            <a:r>
              <a:rPr lang="es-ES" b="1" dirty="0">
                <a:solidFill>
                  <a:srgbClr val="7030A0"/>
                </a:solidFill>
              </a:rPr>
              <a:t>ser humano no posee un lote de respuestas programadas de antemano </a:t>
            </a:r>
            <a:r>
              <a:rPr lang="es-ES" dirty="0"/>
              <a:t>por su naturaleza, como les ocurre a los demás animales.</a:t>
            </a:r>
          </a:p>
          <a:p>
            <a:pPr lvl="1"/>
            <a:r>
              <a:rPr lang="es-ES" dirty="0"/>
              <a:t>Necesita continuamente </a:t>
            </a:r>
            <a:r>
              <a:rPr lang="es-ES" b="1" dirty="0">
                <a:solidFill>
                  <a:srgbClr val="7030A0"/>
                </a:solidFill>
              </a:rPr>
              <a:t>decidir cómo va a realizar su libertad, </a:t>
            </a:r>
            <a:r>
              <a:rPr lang="es-ES" dirty="0"/>
              <a:t>cómo va a vivir su vida.</a:t>
            </a:r>
          </a:p>
          <a:p>
            <a:pPr lvl="1"/>
            <a:r>
              <a:rPr lang="es-ES" dirty="0"/>
              <a:t>La racionalidad filosófica es la única </a:t>
            </a:r>
            <a:r>
              <a:rPr lang="es-ES" b="1" dirty="0">
                <a:solidFill>
                  <a:srgbClr val="7030A0"/>
                </a:solidFill>
              </a:rPr>
              <a:t>capaz de orientar racionalmente la existencia humana,</a:t>
            </a:r>
            <a:r>
              <a:rPr lang="es-ES" dirty="0"/>
              <a:t> dado que </a:t>
            </a:r>
            <a:r>
              <a:rPr lang="es-ES" b="1" dirty="0">
                <a:solidFill>
                  <a:srgbClr val="00B050"/>
                </a:solidFill>
              </a:rPr>
              <a:t>es la razón la que le define como humano.</a:t>
            </a:r>
          </a:p>
          <a:p>
            <a:endParaRPr lang="es-ES" dirty="0"/>
          </a:p>
        </p:txBody>
      </p:sp>
      <p:pic>
        <p:nvPicPr>
          <p:cNvPr id="4" name="4 Imagen" descr="libertad_bote.jpg"/>
          <p:cNvPicPr>
            <a:picLocks noChangeAspect="1"/>
          </p:cNvPicPr>
          <p:nvPr/>
        </p:nvPicPr>
        <p:blipFill>
          <a:blip r:embed="rId2"/>
          <a:stretch>
            <a:fillRect/>
          </a:stretch>
        </p:blipFill>
        <p:spPr>
          <a:xfrm>
            <a:off x="4392479" y="4911633"/>
            <a:ext cx="2876226" cy="1729389"/>
          </a:xfrm>
          <a:prstGeom prst="rect">
            <a:avLst/>
          </a:prstGeom>
        </p:spPr>
      </p:pic>
    </p:spTree>
    <p:extLst>
      <p:ext uri="{BB962C8B-B14F-4D97-AF65-F5344CB8AC3E}">
        <p14:creationId xmlns:p14="http://schemas.microsoft.com/office/powerpoint/2010/main" val="2125152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69848" y="484632"/>
            <a:ext cx="9929078" cy="1218765"/>
          </a:xfrm>
        </p:spPr>
        <p:txBody>
          <a:bodyPr/>
          <a:lstStyle/>
          <a:p>
            <a:r>
              <a:rPr lang="es-ES" dirty="0"/>
              <a:t>NECESIDAD DE LA FILOSOFÍA</a:t>
            </a:r>
          </a:p>
        </p:txBody>
      </p:sp>
      <p:sp>
        <p:nvSpPr>
          <p:cNvPr id="3" name="Marcador de contenido 2"/>
          <p:cNvSpPr>
            <a:spLocks noGrp="1"/>
          </p:cNvSpPr>
          <p:nvPr>
            <p:ph idx="1"/>
          </p:nvPr>
        </p:nvSpPr>
        <p:spPr>
          <a:xfrm>
            <a:off x="1069848" y="1703397"/>
            <a:ext cx="10058400" cy="4050792"/>
          </a:xfrm>
        </p:spPr>
        <p:txBody>
          <a:bodyPr/>
          <a:lstStyle/>
          <a:p>
            <a:pPr>
              <a:buNone/>
            </a:pPr>
            <a:r>
              <a:rPr lang="es-ES" b="1" dirty="0">
                <a:solidFill>
                  <a:srgbClr val="00B050"/>
                </a:solidFill>
              </a:rPr>
              <a:t>FILOSOFÍA Y CIENCIA</a:t>
            </a:r>
          </a:p>
          <a:p>
            <a:pPr lvl="1"/>
            <a:r>
              <a:rPr lang="es-ES" dirty="0"/>
              <a:t>La </a:t>
            </a:r>
            <a:r>
              <a:rPr lang="es-ES" b="1" dirty="0">
                <a:solidFill>
                  <a:srgbClr val="7030A0"/>
                </a:solidFill>
              </a:rPr>
              <a:t>reflexión filosófica</a:t>
            </a:r>
            <a:r>
              <a:rPr lang="es-ES" dirty="0"/>
              <a:t>, al no dar nada por supuesto, se convierte en </a:t>
            </a:r>
            <a:r>
              <a:rPr lang="es-ES" b="1" dirty="0">
                <a:solidFill>
                  <a:srgbClr val="7030A0"/>
                </a:solidFill>
              </a:rPr>
              <a:t>imprescindible para realizar la crítica de los supuestos / axiomas de las ciencias </a:t>
            </a:r>
            <a:r>
              <a:rPr lang="es-ES" dirty="0"/>
              <a:t>y de </a:t>
            </a:r>
            <a:r>
              <a:rPr lang="es-ES" b="1" dirty="0">
                <a:solidFill>
                  <a:srgbClr val="00B050"/>
                </a:solidFill>
              </a:rPr>
              <a:t>reflexionar sobre los problemas éticos que de ellas derivan</a:t>
            </a:r>
            <a:r>
              <a:rPr lang="es-ES" dirty="0"/>
              <a:t> (Desarrollo genético, clonación…)</a:t>
            </a:r>
          </a:p>
          <a:p>
            <a:pPr lvl="1">
              <a:buNone/>
            </a:pPr>
            <a:endParaRPr lang="es-ES" dirty="0"/>
          </a:p>
          <a:p>
            <a:pPr lvl="1"/>
            <a:r>
              <a:rPr lang="es-ES" dirty="0"/>
              <a:t>La </a:t>
            </a:r>
            <a:r>
              <a:rPr lang="es-ES" b="1" dirty="0">
                <a:solidFill>
                  <a:srgbClr val="7030A0"/>
                </a:solidFill>
              </a:rPr>
              <a:t>filosofía y la ciencia mantienen una estrecha relación. </a:t>
            </a:r>
          </a:p>
          <a:p>
            <a:pPr lvl="2"/>
            <a:r>
              <a:rPr lang="es-ES" sz="1800" dirty="0"/>
              <a:t>La </a:t>
            </a:r>
            <a:r>
              <a:rPr lang="es-ES" sz="1800" b="1" dirty="0"/>
              <a:t>filosofía reflexiona sobre los límites y avances de la ciencia</a:t>
            </a:r>
            <a:r>
              <a:rPr lang="es-ES" sz="1800" dirty="0"/>
              <a:t>,  el valor de sus descubrimientos, etc.</a:t>
            </a:r>
          </a:p>
          <a:p>
            <a:pPr lvl="2"/>
            <a:r>
              <a:rPr lang="es-ES" sz="1800" dirty="0"/>
              <a:t>La </a:t>
            </a:r>
            <a:r>
              <a:rPr lang="es-ES" sz="1800" b="1" dirty="0"/>
              <a:t>ciencia es el punto de partida sobre el que se apoya el filósofo </a:t>
            </a:r>
            <a:r>
              <a:rPr lang="es-ES" sz="1800" dirty="0"/>
              <a:t>para elaborar su pensamiento.</a:t>
            </a:r>
          </a:p>
          <a:p>
            <a:endParaRPr lang="es-ES" dirty="0"/>
          </a:p>
        </p:txBody>
      </p:sp>
      <p:pic>
        <p:nvPicPr>
          <p:cNvPr id="4" name="3 Imagen" descr="ciencia.gif"/>
          <p:cNvPicPr>
            <a:picLocks noChangeAspect="1"/>
          </p:cNvPicPr>
          <p:nvPr/>
        </p:nvPicPr>
        <p:blipFill>
          <a:blip r:embed="rId2"/>
          <a:stretch>
            <a:fillRect/>
          </a:stretch>
        </p:blipFill>
        <p:spPr>
          <a:xfrm>
            <a:off x="2231905" y="4754951"/>
            <a:ext cx="7212541" cy="1998475"/>
          </a:xfrm>
          <a:prstGeom prst="rect">
            <a:avLst/>
          </a:prstGeom>
        </p:spPr>
      </p:pic>
    </p:spTree>
    <p:extLst>
      <p:ext uri="{BB962C8B-B14F-4D97-AF65-F5344CB8AC3E}">
        <p14:creationId xmlns:p14="http://schemas.microsoft.com/office/powerpoint/2010/main" val="13407658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69848" y="484632"/>
            <a:ext cx="10058400" cy="1318042"/>
          </a:xfrm>
        </p:spPr>
        <p:txBody>
          <a:bodyPr/>
          <a:lstStyle/>
          <a:p>
            <a:r>
              <a:rPr lang="es-ES" dirty="0"/>
              <a:t>NECESIDAD DE LA FILOSOFÍA</a:t>
            </a:r>
          </a:p>
        </p:txBody>
      </p:sp>
      <p:sp>
        <p:nvSpPr>
          <p:cNvPr id="3" name="Marcador de contenido 2"/>
          <p:cNvSpPr>
            <a:spLocks noGrp="1"/>
          </p:cNvSpPr>
          <p:nvPr>
            <p:ph idx="1"/>
          </p:nvPr>
        </p:nvSpPr>
        <p:spPr>
          <a:xfrm>
            <a:off x="1069848" y="1802674"/>
            <a:ext cx="10058400" cy="4050792"/>
          </a:xfrm>
        </p:spPr>
        <p:txBody>
          <a:bodyPr/>
          <a:lstStyle/>
          <a:p>
            <a:pPr>
              <a:buNone/>
            </a:pPr>
            <a:r>
              <a:rPr lang="es-ES" sz="2200" b="1" dirty="0">
                <a:solidFill>
                  <a:srgbClr val="00B050"/>
                </a:solidFill>
              </a:rPr>
              <a:t>FILOSOFÍA Y PODER</a:t>
            </a:r>
          </a:p>
          <a:p>
            <a:pPr lvl="1"/>
            <a:r>
              <a:rPr lang="es-ES" dirty="0"/>
              <a:t>A lo largo de la historia el </a:t>
            </a:r>
            <a:r>
              <a:rPr lang="es-ES" b="1" dirty="0">
                <a:solidFill>
                  <a:srgbClr val="7030A0"/>
                </a:solidFill>
              </a:rPr>
              <a:t>poder establecido (político/económico…) </a:t>
            </a:r>
            <a:r>
              <a:rPr lang="es-ES" dirty="0"/>
              <a:t>siempre ha pretendido </a:t>
            </a:r>
            <a:r>
              <a:rPr lang="es-ES" b="1" dirty="0">
                <a:solidFill>
                  <a:srgbClr val="7030A0"/>
                </a:solidFill>
              </a:rPr>
              <a:t>dirigir la vida de los ciudadanos.</a:t>
            </a:r>
          </a:p>
          <a:p>
            <a:pPr lvl="1"/>
            <a:r>
              <a:rPr lang="es-ES" dirty="0"/>
              <a:t>Para ello se ha servido de la </a:t>
            </a:r>
            <a:r>
              <a:rPr lang="es-ES" b="1" dirty="0">
                <a:solidFill>
                  <a:srgbClr val="FF0000"/>
                </a:solidFill>
              </a:rPr>
              <a:t>ideología</a:t>
            </a:r>
            <a:r>
              <a:rPr lang="es-ES" dirty="0"/>
              <a:t> –que siempre ha tratado de </a:t>
            </a:r>
            <a:r>
              <a:rPr lang="es-ES" b="1" dirty="0"/>
              <a:t>manipular-</a:t>
            </a:r>
            <a:r>
              <a:rPr lang="es-ES" dirty="0"/>
              <a:t> y, llegado el caso, de la </a:t>
            </a:r>
            <a:r>
              <a:rPr lang="es-ES" b="1" dirty="0">
                <a:solidFill>
                  <a:srgbClr val="FF0000"/>
                </a:solidFill>
              </a:rPr>
              <a:t>fuerza</a:t>
            </a:r>
            <a:r>
              <a:rPr lang="es-ES" dirty="0"/>
              <a:t>.</a:t>
            </a:r>
          </a:p>
          <a:p>
            <a:pPr lvl="1"/>
            <a:r>
              <a:rPr lang="es-ES" b="1" dirty="0">
                <a:solidFill>
                  <a:srgbClr val="7030A0"/>
                </a:solidFill>
              </a:rPr>
              <a:t>En el mundo actual</a:t>
            </a:r>
            <a:r>
              <a:rPr lang="es-ES" dirty="0"/>
              <a:t>, el </a:t>
            </a:r>
            <a:r>
              <a:rPr lang="es-ES" b="1" dirty="0">
                <a:solidFill>
                  <a:srgbClr val="7030A0"/>
                </a:solidFill>
              </a:rPr>
              <a:t>intento del poder por dirigir la vida de los ciudadanos </a:t>
            </a:r>
            <a:r>
              <a:rPr lang="es-ES" dirty="0"/>
              <a:t>es tan grande como en cualquier otra época histórica,  con </a:t>
            </a:r>
            <a:r>
              <a:rPr lang="es-ES" b="1" dirty="0">
                <a:solidFill>
                  <a:srgbClr val="00B050"/>
                </a:solidFill>
              </a:rPr>
              <a:t>medios incluso más sofisticados </a:t>
            </a:r>
            <a:r>
              <a:rPr lang="es-ES" b="1" dirty="0">
                <a:solidFill>
                  <a:srgbClr val="0070C0"/>
                </a:solidFill>
              </a:rPr>
              <a:t>(prensa, radio, televisión, internet…)</a:t>
            </a:r>
          </a:p>
          <a:p>
            <a:pPr lvl="1"/>
            <a:r>
              <a:rPr lang="es-ES" dirty="0"/>
              <a:t>La </a:t>
            </a:r>
            <a:r>
              <a:rPr lang="es-ES" b="1" dirty="0">
                <a:solidFill>
                  <a:srgbClr val="7030A0"/>
                </a:solidFill>
              </a:rPr>
              <a:t>filosofía</a:t>
            </a:r>
            <a:r>
              <a:rPr lang="es-ES" dirty="0"/>
              <a:t> puede </a:t>
            </a:r>
            <a:r>
              <a:rPr lang="es-ES" b="1" dirty="0">
                <a:solidFill>
                  <a:srgbClr val="7030A0"/>
                </a:solidFill>
              </a:rPr>
              <a:t>servir para desmontar </a:t>
            </a:r>
            <a:r>
              <a:rPr lang="es-ES" dirty="0"/>
              <a:t>y </a:t>
            </a:r>
            <a:r>
              <a:rPr lang="es-ES" b="1" dirty="0">
                <a:solidFill>
                  <a:srgbClr val="00B050"/>
                </a:solidFill>
              </a:rPr>
              <a:t>ver el efecto manipulador de la ideología </a:t>
            </a:r>
            <a:r>
              <a:rPr lang="es-ES" dirty="0"/>
              <a:t>que los diversos poderes (económicos, políticos…) pueden estar intentando inculcar a los ciudadanos.</a:t>
            </a:r>
          </a:p>
          <a:p>
            <a:endParaRPr lang="es-ES" dirty="0"/>
          </a:p>
        </p:txBody>
      </p:sp>
      <p:pic>
        <p:nvPicPr>
          <p:cNvPr id="4" name="4 Imagen" descr="Nazismo.jpg"/>
          <p:cNvPicPr>
            <a:picLocks noChangeAspect="1"/>
          </p:cNvPicPr>
          <p:nvPr/>
        </p:nvPicPr>
        <p:blipFill>
          <a:blip r:embed="rId2"/>
          <a:stretch>
            <a:fillRect/>
          </a:stretch>
        </p:blipFill>
        <p:spPr>
          <a:xfrm>
            <a:off x="4180985" y="4872856"/>
            <a:ext cx="3836125" cy="1961219"/>
          </a:xfrm>
          <a:prstGeom prst="rect">
            <a:avLst/>
          </a:prstGeom>
        </p:spPr>
      </p:pic>
    </p:spTree>
    <p:extLst>
      <p:ext uri="{BB962C8B-B14F-4D97-AF65-F5344CB8AC3E}">
        <p14:creationId xmlns:p14="http://schemas.microsoft.com/office/powerpoint/2010/main" val="41807083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ACTIVIDADES</a:t>
            </a:r>
          </a:p>
        </p:txBody>
      </p:sp>
      <p:sp>
        <p:nvSpPr>
          <p:cNvPr id="3" name="Marcador de contenido 2"/>
          <p:cNvSpPr>
            <a:spLocks noGrp="1"/>
          </p:cNvSpPr>
          <p:nvPr>
            <p:ph idx="1"/>
          </p:nvPr>
        </p:nvSpPr>
        <p:spPr/>
        <p:txBody>
          <a:bodyPr/>
          <a:lstStyle/>
          <a:p>
            <a:r>
              <a:rPr lang="es-ES" b="1" dirty="0">
                <a:solidFill>
                  <a:srgbClr val="00B050"/>
                </a:solidFill>
              </a:rPr>
              <a:t>Libro PRÁCTICA:  </a:t>
            </a:r>
            <a:r>
              <a:rPr lang="es-ES" b="1" dirty="0">
                <a:solidFill>
                  <a:srgbClr val="FF0000"/>
                </a:solidFill>
              </a:rPr>
              <a:t>Página 010: </a:t>
            </a:r>
            <a:r>
              <a:rPr lang="es-ES" b="1" dirty="0">
                <a:solidFill>
                  <a:srgbClr val="7030A0"/>
                </a:solidFill>
              </a:rPr>
              <a:t>Actividad 5 </a:t>
            </a:r>
            <a:r>
              <a:rPr lang="es-ES" b="1" dirty="0"/>
              <a:t>(+4)</a:t>
            </a:r>
          </a:p>
          <a:p>
            <a:pPr>
              <a:buNone/>
            </a:pPr>
            <a:r>
              <a:rPr lang="es-ES" b="1" dirty="0">
                <a:solidFill>
                  <a:srgbClr val="00B050"/>
                </a:solidFill>
              </a:rPr>
              <a:t>			          </a:t>
            </a:r>
            <a:r>
              <a:rPr lang="es-ES" b="1" dirty="0">
                <a:solidFill>
                  <a:srgbClr val="FF0000"/>
                </a:solidFill>
              </a:rPr>
              <a:t>Página 013: </a:t>
            </a:r>
            <a:r>
              <a:rPr lang="es-ES" b="1" dirty="0">
                <a:solidFill>
                  <a:srgbClr val="7030A0"/>
                </a:solidFill>
              </a:rPr>
              <a:t>DOS TIPOS DE VERDAD: Actividades 1-5. </a:t>
            </a:r>
          </a:p>
          <a:p>
            <a:pPr lvl="8">
              <a:buNone/>
            </a:pPr>
            <a:r>
              <a:rPr lang="es-ES" sz="2000" b="1" dirty="0">
                <a:solidFill>
                  <a:srgbClr val="FF0000"/>
                </a:solidFill>
              </a:rPr>
              <a:t>   Página 015</a:t>
            </a:r>
            <a:r>
              <a:rPr lang="es-ES" b="1" dirty="0"/>
              <a:t>: </a:t>
            </a:r>
            <a:r>
              <a:rPr lang="es-ES" sz="2000" b="1" dirty="0">
                <a:solidFill>
                  <a:srgbClr val="7030A0"/>
                </a:solidFill>
              </a:rPr>
              <a:t>Actividades 1 y 2</a:t>
            </a:r>
          </a:p>
          <a:p>
            <a:pPr lvl="8">
              <a:buNone/>
            </a:pPr>
            <a:endParaRPr lang="es-ES" sz="2000" b="1" dirty="0">
              <a:solidFill>
                <a:srgbClr val="7030A0"/>
              </a:solidFill>
            </a:endParaRPr>
          </a:p>
          <a:p>
            <a:pPr lvl="8">
              <a:buNone/>
            </a:pPr>
            <a:r>
              <a:rPr lang="es-ES" sz="2000" b="1"/>
              <a:t>*Video: Filosofía en 8 bits: ¿Ciencia=Verdad?</a:t>
            </a:r>
          </a:p>
          <a:p>
            <a:endParaRPr lang="es-ES"/>
          </a:p>
        </p:txBody>
      </p:sp>
    </p:spTree>
    <p:extLst>
      <p:ext uri="{BB962C8B-B14F-4D97-AF65-F5344CB8AC3E}">
        <p14:creationId xmlns:p14="http://schemas.microsoft.com/office/powerpoint/2010/main" val="25765613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1" y="484632"/>
            <a:ext cx="11338559" cy="1004534"/>
          </a:xfrm>
        </p:spPr>
        <p:txBody>
          <a:bodyPr>
            <a:normAutofit fontScale="90000"/>
          </a:bodyPr>
          <a:lstStyle/>
          <a:p>
            <a:r>
              <a:rPr lang="es-ES" sz="5300" dirty="0"/>
              <a:t>LA RACIONALIDAD HASTA LA REVOLUCIÓN CIENTÍFICA</a:t>
            </a:r>
            <a:r>
              <a:rPr lang="es-ES" dirty="0"/>
              <a:t/>
            </a:r>
            <a:br>
              <a:rPr lang="es-ES" dirty="0"/>
            </a:br>
            <a:endParaRPr lang="es-ES" dirty="0"/>
          </a:p>
        </p:txBody>
      </p:sp>
      <p:sp>
        <p:nvSpPr>
          <p:cNvPr id="3" name="Marcador de contenido 2"/>
          <p:cNvSpPr>
            <a:spLocks noGrp="1"/>
          </p:cNvSpPr>
          <p:nvPr>
            <p:ph idx="1"/>
          </p:nvPr>
        </p:nvSpPr>
        <p:spPr>
          <a:xfrm>
            <a:off x="594360" y="1194434"/>
            <a:ext cx="11201400" cy="5486400"/>
          </a:xfrm>
        </p:spPr>
        <p:txBody>
          <a:bodyPr>
            <a:noAutofit/>
          </a:bodyPr>
          <a:lstStyle/>
          <a:p>
            <a:pPr marL="182880" lvl="1">
              <a:spcBef>
                <a:spcPts val="1200"/>
              </a:spcBef>
              <a:spcAft>
                <a:spcPts val="0"/>
              </a:spcAft>
            </a:pPr>
            <a:r>
              <a:rPr lang="es-ES" sz="2300" dirty="0" smtClean="0"/>
              <a:t>En </a:t>
            </a:r>
            <a:r>
              <a:rPr lang="es-ES" sz="2300" dirty="0"/>
              <a:t>el </a:t>
            </a:r>
            <a:r>
              <a:rPr lang="es-ES" sz="2300" b="1" dirty="0"/>
              <a:t>siglo VI </a:t>
            </a:r>
            <a:r>
              <a:rPr lang="es-ES" sz="2300" b="1" dirty="0" err="1"/>
              <a:t>a.c</a:t>
            </a:r>
            <a:r>
              <a:rPr lang="es-ES" sz="2300" b="1" dirty="0"/>
              <a:t> </a:t>
            </a:r>
            <a:r>
              <a:rPr lang="es-ES" sz="2300" dirty="0"/>
              <a:t>la </a:t>
            </a:r>
            <a:r>
              <a:rPr lang="es-ES" sz="2300" b="1" dirty="0">
                <a:solidFill>
                  <a:srgbClr val="7030A0"/>
                </a:solidFill>
              </a:rPr>
              <a:t>distinción entre filosofía y ciencia no era tan precisa </a:t>
            </a:r>
            <a:r>
              <a:rPr lang="es-ES" sz="2300" dirty="0"/>
              <a:t>como lo es en la actualidad.</a:t>
            </a:r>
          </a:p>
          <a:p>
            <a:pPr marL="182880" lvl="1">
              <a:spcBef>
                <a:spcPts val="1200"/>
              </a:spcBef>
              <a:spcAft>
                <a:spcPts val="0"/>
              </a:spcAft>
            </a:pPr>
            <a:r>
              <a:rPr lang="es-ES" sz="2300" dirty="0"/>
              <a:t>Los </a:t>
            </a:r>
            <a:r>
              <a:rPr lang="es-ES" sz="2300" b="1" dirty="0">
                <a:solidFill>
                  <a:srgbClr val="7030A0"/>
                </a:solidFill>
              </a:rPr>
              <a:t>primeros filósofos </a:t>
            </a:r>
            <a:r>
              <a:rPr lang="es-ES" sz="2300" dirty="0"/>
              <a:t>fueron también los </a:t>
            </a:r>
            <a:r>
              <a:rPr lang="es-ES" sz="2300" b="1" dirty="0">
                <a:solidFill>
                  <a:srgbClr val="00B050"/>
                </a:solidFill>
              </a:rPr>
              <a:t>primeros científicos</a:t>
            </a:r>
            <a:r>
              <a:rPr lang="es-ES" sz="2300" dirty="0"/>
              <a:t>:</a:t>
            </a:r>
          </a:p>
          <a:p>
            <a:pPr marL="731520" lvl="3">
              <a:spcBef>
                <a:spcPts val="1200"/>
              </a:spcBef>
              <a:spcAft>
                <a:spcPts val="0"/>
              </a:spcAft>
            </a:pPr>
            <a:r>
              <a:rPr lang="es-ES" sz="2300" b="1" u="sng" dirty="0"/>
              <a:t>Tales de Mileto</a:t>
            </a:r>
            <a:r>
              <a:rPr lang="es-ES" sz="2300" dirty="0"/>
              <a:t>, además de ser el </a:t>
            </a:r>
            <a:r>
              <a:rPr lang="es-ES" sz="2300" b="1" dirty="0"/>
              <a:t>primer filósofo conocido</a:t>
            </a:r>
            <a:r>
              <a:rPr lang="es-ES" sz="2300" dirty="0"/>
              <a:t>, predijo un </a:t>
            </a:r>
            <a:r>
              <a:rPr lang="es-ES" sz="2300" b="1" dirty="0"/>
              <a:t>eclipse de sol </a:t>
            </a:r>
            <a:r>
              <a:rPr lang="es-ES" sz="2300" dirty="0"/>
              <a:t>y cultivó las </a:t>
            </a:r>
            <a:r>
              <a:rPr lang="es-ES" sz="2300" b="1" dirty="0"/>
              <a:t>matemáticas</a:t>
            </a:r>
            <a:r>
              <a:rPr lang="es-ES" sz="2300" dirty="0"/>
              <a:t> –como se puede ver por el teorema que lleva su nombre-.</a:t>
            </a:r>
          </a:p>
          <a:p>
            <a:r>
              <a:rPr lang="es-ES" sz="2300" dirty="0"/>
              <a:t>La </a:t>
            </a:r>
            <a:r>
              <a:rPr lang="es-ES" sz="2300" b="1" dirty="0">
                <a:solidFill>
                  <a:srgbClr val="FF0000"/>
                </a:solidFill>
              </a:rPr>
              <a:t>diferencia</a:t>
            </a:r>
            <a:r>
              <a:rPr lang="es-ES" sz="2300" dirty="0"/>
              <a:t> fundamental entre la filosofía y la ciencia radicaba en el </a:t>
            </a:r>
            <a:r>
              <a:rPr lang="es-ES" sz="2300" b="1" dirty="0">
                <a:solidFill>
                  <a:srgbClr val="FF0000"/>
                </a:solidFill>
              </a:rPr>
              <a:t>objeto que estudiaban</a:t>
            </a:r>
            <a:r>
              <a:rPr lang="es-ES" sz="2300" dirty="0"/>
              <a:t>:</a:t>
            </a:r>
          </a:p>
          <a:p>
            <a:pPr lvl="1"/>
            <a:r>
              <a:rPr lang="es-ES" sz="2300" dirty="0"/>
              <a:t>La</a:t>
            </a:r>
            <a:r>
              <a:rPr lang="es-ES" sz="2800" dirty="0"/>
              <a:t> </a:t>
            </a:r>
            <a:r>
              <a:rPr lang="es-ES" sz="2800" b="1" dirty="0">
                <a:solidFill>
                  <a:srgbClr val="7030A0"/>
                </a:solidFill>
              </a:rPr>
              <a:t>filosofía</a:t>
            </a:r>
            <a:r>
              <a:rPr lang="es-ES" sz="2800" dirty="0"/>
              <a:t> </a:t>
            </a:r>
            <a:r>
              <a:rPr lang="es-ES" sz="2300" dirty="0"/>
              <a:t>se ocupaba de la </a:t>
            </a:r>
            <a:r>
              <a:rPr lang="es-ES" sz="2300" b="1" dirty="0">
                <a:solidFill>
                  <a:srgbClr val="FF0000"/>
                </a:solidFill>
              </a:rPr>
              <a:t>totalidad, </a:t>
            </a:r>
            <a:r>
              <a:rPr lang="es-ES" sz="2300" dirty="0"/>
              <a:t>de la </a:t>
            </a:r>
            <a:r>
              <a:rPr lang="es-ES" sz="2300" b="1" dirty="0"/>
              <a:t>realidad como un todo</a:t>
            </a:r>
            <a:r>
              <a:rPr lang="es-ES" sz="2300" dirty="0"/>
              <a:t>.</a:t>
            </a:r>
          </a:p>
          <a:p>
            <a:pPr lvl="1"/>
            <a:r>
              <a:rPr lang="es-ES" sz="2300" dirty="0"/>
              <a:t>Las </a:t>
            </a:r>
            <a:r>
              <a:rPr lang="es-ES" sz="2300" b="1" dirty="0">
                <a:solidFill>
                  <a:srgbClr val="00B050"/>
                </a:solidFill>
              </a:rPr>
              <a:t>ciencias</a:t>
            </a:r>
            <a:r>
              <a:rPr lang="es-ES" sz="2300" dirty="0"/>
              <a:t> se ocupaban de </a:t>
            </a:r>
            <a:r>
              <a:rPr lang="es-ES" sz="2300" b="1" dirty="0">
                <a:solidFill>
                  <a:srgbClr val="FF0000"/>
                </a:solidFill>
              </a:rPr>
              <a:t>áreas específicas</a:t>
            </a:r>
            <a:r>
              <a:rPr lang="es-ES" sz="2300" dirty="0"/>
              <a:t>, de </a:t>
            </a:r>
            <a:r>
              <a:rPr lang="es-ES" sz="2300" b="1" dirty="0"/>
              <a:t>parcelas de realidad</a:t>
            </a:r>
            <a:r>
              <a:rPr lang="es-ES" sz="2300" dirty="0"/>
              <a:t>: los números, las figuras geométricas, los astros, etc.</a:t>
            </a:r>
          </a:p>
          <a:p>
            <a:r>
              <a:rPr lang="es-ES" sz="2300" dirty="0"/>
              <a:t>Sin embargo, el </a:t>
            </a:r>
            <a:r>
              <a:rPr lang="es-ES" sz="2300" b="1" dirty="0">
                <a:solidFill>
                  <a:srgbClr val="FF0000"/>
                </a:solidFill>
              </a:rPr>
              <a:t>instrumento utilizado </a:t>
            </a:r>
            <a:r>
              <a:rPr lang="es-ES" sz="2300" dirty="0"/>
              <a:t>para estudiar estos objetos diferentes </a:t>
            </a:r>
            <a:r>
              <a:rPr lang="es-ES" sz="2300" b="1" dirty="0">
                <a:solidFill>
                  <a:srgbClr val="FF0000"/>
                </a:solidFill>
              </a:rPr>
              <a:t>era el mismo</a:t>
            </a:r>
            <a:r>
              <a:rPr lang="es-ES" sz="2300" dirty="0"/>
              <a:t>:  </a:t>
            </a:r>
            <a:r>
              <a:rPr lang="es-ES" sz="2300" b="1" dirty="0">
                <a:solidFill>
                  <a:srgbClr val="FF0000"/>
                </a:solidFill>
              </a:rPr>
              <a:t>la razón</a:t>
            </a:r>
            <a:r>
              <a:rPr lang="es-ES" sz="2300" dirty="0"/>
              <a:t>, sin tener en cuenta los sentidos (dado que se pensaban que no eran de fiar</a:t>
            </a:r>
            <a:r>
              <a:rPr lang="es-ES" sz="2300" dirty="0" smtClean="0"/>
              <a:t>).        Valoración negativa de la percepción sensible</a:t>
            </a:r>
            <a:endParaRPr lang="es-ES" sz="2300" dirty="0"/>
          </a:p>
        </p:txBody>
      </p:sp>
      <p:pic>
        <p:nvPicPr>
          <p:cNvPr id="5" name="Imagen 4"/>
          <p:cNvPicPr>
            <a:picLocks noChangeAspect="1"/>
          </p:cNvPicPr>
          <p:nvPr/>
        </p:nvPicPr>
        <p:blipFill>
          <a:blip r:embed="rId2"/>
          <a:stretch>
            <a:fillRect/>
          </a:stretch>
        </p:blipFill>
        <p:spPr>
          <a:xfrm>
            <a:off x="0" y="2331719"/>
            <a:ext cx="1145401" cy="1285875"/>
          </a:xfrm>
          <a:prstGeom prst="rect">
            <a:avLst/>
          </a:prstGeom>
        </p:spPr>
      </p:pic>
      <p:cxnSp>
        <p:nvCxnSpPr>
          <p:cNvPr id="7" name="Conector recto de flecha 6"/>
          <p:cNvCxnSpPr/>
          <p:nvPr/>
        </p:nvCxnSpPr>
        <p:spPr>
          <a:xfrm>
            <a:off x="3611880" y="6309360"/>
            <a:ext cx="5334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CuadroTexto 7"/>
          <p:cNvSpPr txBox="1"/>
          <p:nvPr/>
        </p:nvSpPr>
        <p:spPr>
          <a:xfrm>
            <a:off x="6019800" y="3108960"/>
            <a:ext cx="5288280" cy="369332"/>
          </a:xfrm>
          <a:prstGeom prst="rect">
            <a:avLst/>
          </a:prstGeom>
          <a:noFill/>
        </p:spPr>
        <p:txBody>
          <a:bodyPr wrap="square" rtlCol="0">
            <a:spAutoFit/>
          </a:bodyPr>
          <a:lstStyle/>
          <a:p>
            <a:r>
              <a:rPr lang="es-ES" dirty="0"/>
              <a:t>https://www.youtube.com/watch?v=ifjbo-RyfNE</a:t>
            </a:r>
          </a:p>
        </p:txBody>
      </p:sp>
      <p:cxnSp>
        <p:nvCxnSpPr>
          <p:cNvPr id="10" name="Conector recto de flecha 9"/>
          <p:cNvCxnSpPr/>
          <p:nvPr/>
        </p:nvCxnSpPr>
        <p:spPr>
          <a:xfrm>
            <a:off x="5501640" y="3293626"/>
            <a:ext cx="51816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032743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09897" y="484632"/>
            <a:ext cx="10972799" cy="1304979"/>
          </a:xfrm>
        </p:spPr>
        <p:txBody>
          <a:bodyPr>
            <a:normAutofit fontScale="90000"/>
          </a:bodyPr>
          <a:lstStyle/>
          <a:p>
            <a:r>
              <a:rPr lang="es-ES" sz="4900" dirty="0"/>
              <a:t>LA RACIONALIDAD HASTA LA REVOLUCIÓN CIENTÍFICA</a:t>
            </a:r>
            <a:r>
              <a:rPr lang="es-ES" dirty="0"/>
              <a:t/>
            </a:r>
            <a:br>
              <a:rPr lang="es-ES" dirty="0"/>
            </a:br>
            <a:endParaRPr lang="es-ES" dirty="0"/>
          </a:p>
        </p:txBody>
      </p:sp>
      <p:sp>
        <p:nvSpPr>
          <p:cNvPr id="3" name="Marcador de contenido 2"/>
          <p:cNvSpPr>
            <a:spLocks noGrp="1"/>
          </p:cNvSpPr>
          <p:nvPr>
            <p:ph idx="1"/>
          </p:nvPr>
        </p:nvSpPr>
        <p:spPr>
          <a:xfrm>
            <a:off x="966651" y="1789611"/>
            <a:ext cx="10161597" cy="4382589"/>
          </a:xfrm>
        </p:spPr>
        <p:txBody>
          <a:bodyPr/>
          <a:lstStyle/>
          <a:p>
            <a:pPr marL="182880" lvl="1">
              <a:spcBef>
                <a:spcPts val="1200"/>
              </a:spcBef>
              <a:spcAft>
                <a:spcPts val="0"/>
              </a:spcAft>
            </a:pPr>
            <a:r>
              <a:rPr lang="es-ES" sz="2000" dirty="0"/>
              <a:t>Las </a:t>
            </a:r>
            <a:r>
              <a:rPr lang="es-ES" sz="2000" b="1" dirty="0">
                <a:solidFill>
                  <a:srgbClr val="00B050"/>
                </a:solidFill>
              </a:rPr>
              <a:t>relaciones entre la ciencia y la filosofía </a:t>
            </a:r>
            <a:r>
              <a:rPr lang="es-ES" sz="2000" dirty="0"/>
              <a:t>se mantuvieron </a:t>
            </a:r>
            <a:r>
              <a:rPr lang="es-ES" sz="2000" b="1" dirty="0"/>
              <a:t>dentro de esas mismas líneas hasta la </a:t>
            </a:r>
            <a:r>
              <a:rPr lang="es-ES" sz="2000" dirty="0"/>
              <a:t>llamada </a:t>
            </a:r>
            <a:r>
              <a:rPr lang="es-ES" sz="2000" b="1" dirty="0">
                <a:solidFill>
                  <a:srgbClr val="FF0000"/>
                </a:solidFill>
              </a:rPr>
              <a:t>“revolución científica” </a:t>
            </a:r>
            <a:r>
              <a:rPr lang="es-ES" sz="2000" b="1" dirty="0"/>
              <a:t>(siglos XVI-XVIII)</a:t>
            </a:r>
            <a:r>
              <a:rPr lang="es-ES" sz="2000" dirty="0"/>
              <a:t>, es decir, de </a:t>
            </a:r>
            <a:r>
              <a:rPr lang="es-ES" sz="2000" dirty="0" smtClean="0"/>
              <a:t>Copérnico a Newton.</a:t>
            </a:r>
            <a:endParaRPr lang="es-ES" sz="2000" dirty="0"/>
          </a:p>
          <a:p>
            <a:pPr marL="182880" lvl="1">
              <a:spcBef>
                <a:spcPts val="1200"/>
              </a:spcBef>
              <a:spcAft>
                <a:spcPts val="0"/>
              </a:spcAft>
            </a:pPr>
            <a:r>
              <a:rPr lang="es-ES" sz="2000" dirty="0"/>
              <a:t>A partir de esta época, para estudiar la naturaleza </a:t>
            </a:r>
            <a:r>
              <a:rPr lang="es-ES" sz="2000" b="1" dirty="0"/>
              <a:t>se comenzó a utilizar </a:t>
            </a:r>
            <a:r>
              <a:rPr lang="es-ES" sz="2000" b="1" dirty="0">
                <a:solidFill>
                  <a:srgbClr val="FF0000"/>
                </a:solidFill>
              </a:rPr>
              <a:t>el “método experimental”, </a:t>
            </a:r>
            <a:r>
              <a:rPr lang="es-ES" sz="2000" dirty="0"/>
              <a:t>utilizando la </a:t>
            </a:r>
            <a:r>
              <a:rPr lang="es-ES" sz="2000" b="1" dirty="0">
                <a:solidFill>
                  <a:srgbClr val="00B050"/>
                </a:solidFill>
              </a:rPr>
              <a:t>observación, tratando de explicar racionalmente los hechos observados </a:t>
            </a:r>
            <a:r>
              <a:rPr lang="es-ES" sz="2000" dirty="0"/>
              <a:t>(frente a la desconfianza </a:t>
            </a:r>
            <a:r>
              <a:rPr lang="es-ES" sz="2000" dirty="0" smtClean="0"/>
              <a:t>en </a:t>
            </a:r>
            <a:r>
              <a:rPr lang="es-ES" sz="2000" dirty="0"/>
              <a:t>los sentidos de los griegos</a:t>
            </a:r>
            <a:r>
              <a:rPr lang="es-ES" sz="2000" dirty="0" smtClean="0"/>
              <a:t>)</a:t>
            </a:r>
          </a:p>
          <a:p>
            <a:pPr marL="182880" lvl="1">
              <a:spcBef>
                <a:spcPts val="1200"/>
              </a:spcBef>
              <a:spcAft>
                <a:spcPts val="0"/>
              </a:spcAft>
            </a:pPr>
            <a:endParaRPr lang="es-ES" sz="2000" dirty="0" smtClean="0"/>
          </a:p>
          <a:p>
            <a:pPr marL="182880" lvl="1">
              <a:spcBef>
                <a:spcPts val="1200"/>
              </a:spcBef>
              <a:spcAft>
                <a:spcPts val="0"/>
              </a:spcAft>
            </a:pPr>
            <a:endParaRPr lang="es-ES" dirty="0"/>
          </a:p>
          <a:p>
            <a:pPr marL="0" indent="0">
              <a:buNone/>
            </a:pPr>
            <a:r>
              <a:rPr lang="es-ES" sz="2800" b="1" dirty="0" smtClean="0">
                <a:solidFill>
                  <a:srgbClr val="7030A0"/>
                </a:solidFill>
              </a:rPr>
              <a:t>CAMBIO EN LA CONCEPCIÓN DE RACIONALIDAD</a:t>
            </a:r>
          </a:p>
        </p:txBody>
      </p:sp>
    </p:spTree>
    <p:extLst>
      <p:ext uri="{BB962C8B-B14F-4D97-AF65-F5344CB8AC3E}">
        <p14:creationId xmlns:p14="http://schemas.microsoft.com/office/powerpoint/2010/main" val="2310881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83771" y="822960"/>
            <a:ext cx="10620104" cy="1298448"/>
          </a:xfrm>
        </p:spPr>
        <p:txBody>
          <a:bodyPr>
            <a:normAutofit fontScale="90000"/>
          </a:bodyPr>
          <a:lstStyle/>
          <a:p>
            <a:r>
              <a:rPr lang="es-ES" dirty="0"/>
              <a:t>LA RACIONALIDAD </a:t>
            </a:r>
            <a:r>
              <a:rPr lang="es-ES" dirty="0" smtClean="0"/>
              <a:t>tras </a:t>
            </a:r>
            <a:r>
              <a:rPr lang="es-ES" dirty="0"/>
              <a:t>LA REVOLUCIÓN CIENTÍFICA</a:t>
            </a:r>
            <a:br>
              <a:rPr lang="es-ES" dirty="0"/>
            </a:br>
            <a:endParaRPr lang="es-ES" dirty="0"/>
          </a:p>
        </p:txBody>
      </p:sp>
      <p:sp>
        <p:nvSpPr>
          <p:cNvPr id="3" name="Marcador de contenido 2"/>
          <p:cNvSpPr>
            <a:spLocks noGrp="1"/>
          </p:cNvSpPr>
          <p:nvPr>
            <p:ph idx="1"/>
          </p:nvPr>
        </p:nvSpPr>
        <p:spPr/>
        <p:txBody>
          <a:bodyPr/>
          <a:lstStyle/>
          <a:p>
            <a:pPr marL="0" indent="0">
              <a:buNone/>
            </a:pPr>
            <a:r>
              <a:rPr lang="es-ES" b="1" u="sng" dirty="0">
                <a:solidFill>
                  <a:srgbClr val="FF0000"/>
                </a:solidFill>
              </a:rPr>
              <a:t>CONSECUENCIAS:</a:t>
            </a:r>
          </a:p>
          <a:p>
            <a:pPr>
              <a:buFontTx/>
              <a:buChar char="-"/>
            </a:pPr>
            <a:r>
              <a:rPr lang="es-ES" b="1" dirty="0">
                <a:solidFill>
                  <a:srgbClr val="00B050"/>
                </a:solidFill>
              </a:rPr>
              <a:t>Desconfianza en las “intuiciones”</a:t>
            </a:r>
            <a:r>
              <a:rPr lang="es-ES" dirty="0"/>
              <a:t> para interpretar la realidad.</a:t>
            </a:r>
          </a:p>
          <a:p>
            <a:pPr>
              <a:buFontTx/>
              <a:buChar char="-"/>
            </a:pPr>
            <a:r>
              <a:rPr lang="es-ES" dirty="0"/>
              <a:t>Se incrementa el </a:t>
            </a:r>
            <a:r>
              <a:rPr lang="es-ES" b="1" dirty="0">
                <a:solidFill>
                  <a:srgbClr val="00B050"/>
                </a:solidFill>
              </a:rPr>
              <a:t>valor de la observación</a:t>
            </a:r>
            <a:r>
              <a:rPr lang="es-ES" dirty="0"/>
              <a:t>. Se pasa de sistemas especulativos a hipótesis de trabajo sujetas a revisión continua y basadas en la observación.</a:t>
            </a:r>
          </a:p>
          <a:p>
            <a:pPr>
              <a:buFontTx/>
              <a:buChar char="-"/>
            </a:pPr>
            <a:r>
              <a:rPr lang="es-ES" dirty="0" smtClean="0"/>
              <a:t>Nuevo </a:t>
            </a:r>
            <a:r>
              <a:rPr lang="es-ES" dirty="0" smtClean="0">
                <a:solidFill>
                  <a:srgbClr val="00B050"/>
                </a:solidFill>
              </a:rPr>
              <a:t>criterio de verdad</a:t>
            </a:r>
            <a:r>
              <a:rPr lang="es-ES" dirty="0" smtClean="0"/>
              <a:t>.</a:t>
            </a:r>
          </a:p>
          <a:p>
            <a:pPr>
              <a:buFontTx/>
              <a:buChar char="-"/>
            </a:pPr>
            <a:r>
              <a:rPr lang="es-ES" dirty="0" smtClean="0"/>
              <a:t>Se pasa de la deducción (desde Parménides) a la </a:t>
            </a:r>
            <a:r>
              <a:rPr lang="es-ES" b="1" dirty="0" smtClean="0">
                <a:solidFill>
                  <a:srgbClr val="00B050"/>
                </a:solidFill>
              </a:rPr>
              <a:t>inducción</a:t>
            </a:r>
            <a:r>
              <a:rPr lang="es-ES" dirty="0" smtClean="0"/>
              <a:t>. </a:t>
            </a:r>
          </a:p>
          <a:p>
            <a:pPr>
              <a:buFontTx/>
              <a:buChar char="-"/>
            </a:pPr>
            <a:r>
              <a:rPr lang="es-ES" dirty="0" smtClean="0"/>
              <a:t>La expresión de </a:t>
            </a:r>
            <a:r>
              <a:rPr lang="es-ES" b="1" dirty="0" smtClean="0">
                <a:solidFill>
                  <a:srgbClr val="00B050"/>
                </a:solidFill>
              </a:rPr>
              <a:t>la realidad se matematiza</a:t>
            </a:r>
            <a:r>
              <a:rPr lang="es-ES" dirty="0" smtClean="0"/>
              <a:t>. La ciencia moderna necesita predecir con exactitud los fenómenos.</a:t>
            </a:r>
          </a:p>
          <a:p>
            <a:pPr>
              <a:buFontTx/>
              <a:buChar char="-"/>
            </a:pPr>
            <a:r>
              <a:rPr lang="es-ES" dirty="0" smtClean="0"/>
              <a:t>Las </a:t>
            </a:r>
            <a:r>
              <a:rPr lang="es-ES" b="1" dirty="0" smtClean="0">
                <a:solidFill>
                  <a:srgbClr val="00B050"/>
                </a:solidFill>
              </a:rPr>
              <a:t>ramas del conocimiento se independizan</a:t>
            </a:r>
            <a:r>
              <a:rPr lang="es-ES" dirty="0" smtClean="0"/>
              <a:t>, aunque mantienen relación.</a:t>
            </a:r>
            <a:endParaRPr lang="es-ES" dirty="0"/>
          </a:p>
        </p:txBody>
      </p:sp>
    </p:spTree>
    <p:extLst>
      <p:ext uri="{BB962C8B-B14F-4D97-AF65-F5344CB8AC3E}">
        <p14:creationId xmlns:p14="http://schemas.microsoft.com/office/powerpoint/2010/main" val="27000167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la filosofía a través de su historia</a:t>
            </a:r>
          </a:p>
        </p:txBody>
      </p:sp>
      <p:sp>
        <p:nvSpPr>
          <p:cNvPr id="3" name="Marcador de contenido 2"/>
          <p:cNvSpPr>
            <a:spLocks noGrp="1"/>
          </p:cNvSpPr>
          <p:nvPr>
            <p:ph idx="1"/>
          </p:nvPr>
        </p:nvSpPr>
        <p:spPr/>
        <p:txBody>
          <a:bodyPr/>
          <a:lstStyle/>
          <a:p>
            <a:pPr lvl="1">
              <a:buNone/>
            </a:pPr>
            <a:r>
              <a:rPr lang="es-ES" b="1" dirty="0">
                <a:solidFill>
                  <a:srgbClr val="FF0000"/>
                </a:solidFill>
              </a:rPr>
              <a:t>ACTIVIDAD</a:t>
            </a:r>
            <a:r>
              <a:rPr lang="es-ES" b="1" dirty="0" smtClean="0">
                <a:solidFill>
                  <a:srgbClr val="FF0000"/>
                </a:solidFill>
              </a:rPr>
              <a:t>:</a:t>
            </a:r>
          </a:p>
          <a:p>
            <a:pPr lvl="1">
              <a:buNone/>
            </a:pPr>
            <a:endParaRPr lang="es-ES" b="1" dirty="0">
              <a:solidFill>
                <a:srgbClr val="FF0000"/>
              </a:solidFill>
            </a:endParaRPr>
          </a:p>
          <a:p>
            <a:pPr lvl="1">
              <a:buNone/>
            </a:pPr>
            <a:endParaRPr lang="es-ES" b="1" dirty="0">
              <a:solidFill>
                <a:srgbClr val="FF0000"/>
              </a:solidFill>
            </a:endParaRPr>
          </a:p>
          <a:p>
            <a:pPr marL="617220" lvl="1" indent="-342900">
              <a:buAutoNum type="alphaUcParenR"/>
            </a:pPr>
            <a:r>
              <a:rPr lang="es-ES" b="1" dirty="0">
                <a:solidFill>
                  <a:srgbClr val="7030A0"/>
                </a:solidFill>
              </a:rPr>
              <a:t>Lee y subraya </a:t>
            </a:r>
            <a:r>
              <a:rPr lang="es-ES" b="1" dirty="0">
                <a:solidFill>
                  <a:srgbClr val="00B050"/>
                </a:solidFill>
              </a:rPr>
              <a:t>los contenidos más importantes del </a:t>
            </a:r>
            <a:r>
              <a:rPr lang="es-ES" b="1" dirty="0">
                <a:solidFill>
                  <a:srgbClr val="FF0000"/>
                </a:solidFill>
              </a:rPr>
              <a:t>punto 03</a:t>
            </a:r>
            <a:r>
              <a:rPr lang="es-ES" b="1" dirty="0">
                <a:solidFill>
                  <a:srgbClr val="00B050"/>
                </a:solidFill>
              </a:rPr>
              <a:t>: La filosofía a través de su historia </a:t>
            </a:r>
            <a:r>
              <a:rPr lang="es-ES" b="1" dirty="0">
                <a:solidFill>
                  <a:srgbClr val="FF0000"/>
                </a:solidFill>
              </a:rPr>
              <a:t>(Páginas 013-015</a:t>
            </a:r>
            <a:r>
              <a:rPr lang="es-ES" b="1" dirty="0" smtClean="0">
                <a:solidFill>
                  <a:srgbClr val="FF0000"/>
                </a:solidFill>
              </a:rPr>
              <a:t>)</a:t>
            </a:r>
            <a:endParaRPr lang="es-ES" b="1" dirty="0">
              <a:solidFill>
                <a:srgbClr val="FF0000"/>
              </a:solidFill>
            </a:endParaRPr>
          </a:p>
          <a:p>
            <a:pPr marL="617220" lvl="1" indent="-342900">
              <a:buAutoNum type="alphaUcParenR"/>
            </a:pPr>
            <a:endParaRPr lang="es-ES" dirty="0"/>
          </a:p>
          <a:p>
            <a:pPr marL="617220" lvl="1" indent="-342900">
              <a:buAutoNum type="alphaUcParenR"/>
            </a:pPr>
            <a:r>
              <a:rPr lang="es-ES" b="1" dirty="0">
                <a:solidFill>
                  <a:srgbClr val="7030A0"/>
                </a:solidFill>
              </a:rPr>
              <a:t>Elabora un breve esquema/resumen </a:t>
            </a:r>
            <a:r>
              <a:rPr lang="es-ES" b="1" dirty="0">
                <a:solidFill>
                  <a:srgbClr val="00B050"/>
                </a:solidFill>
              </a:rPr>
              <a:t>de los contenidos en tu cuaderno.</a:t>
            </a:r>
          </a:p>
          <a:p>
            <a:endParaRPr lang="es-ES" dirty="0"/>
          </a:p>
        </p:txBody>
      </p:sp>
    </p:spTree>
    <p:extLst>
      <p:ext uri="{BB962C8B-B14F-4D97-AF65-F5344CB8AC3E}">
        <p14:creationId xmlns:p14="http://schemas.microsoft.com/office/powerpoint/2010/main" val="15586546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Actividad grupal</a:t>
            </a:r>
            <a:endParaRPr lang="es-ES" dirty="0"/>
          </a:p>
        </p:txBody>
      </p:sp>
      <p:sp>
        <p:nvSpPr>
          <p:cNvPr id="3" name="Marcador de contenido 2"/>
          <p:cNvSpPr>
            <a:spLocks noGrp="1"/>
          </p:cNvSpPr>
          <p:nvPr>
            <p:ph idx="1"/>
          </p:nvPr>
        </p:nvSpPr>
        <p:spPr/>
        <p:txBody>
          <a:bodyPr>
            <a:normAutofit lnSpcReduction="10000"/>
          </a:bodyPr>
          <a:lstStyle/>
          <a:p>
            <a:r>
              <a:rPr lang="es-ES" sz="2400" dirty="0" smtClean="0"/>
              <a:t>5 grupos: </a:t>
            </a:r>
            <a:r>
              <a:rPr lang="es-ES" sz="2400" dirty="0" smtClean="0">
                <a:solidFill>
                  <a:srgbClr val="FF0000"/>
                </a:solidFill>
              </a:rPr>
              <a:t>exposición</a:t>
            </a:r>
            <a:r>
              <a:rPr lang="es-ES" sz="2400" dirty="0" smtClean="0"/>
              <a:t> de una de las etapas filosóficas resumida.</a:t>
            </a:r>
          </a:p>
          <a:p>
            <a:r>
              <a:rPr lang="es-ES" sz="2400" dirty="0" smtClean="0"/>
              <a:t>Cada grupo expondrá en </a:t>
            </a:r>
            <a:r>
              <a:rPr lang="es-ES" sz="2400" dirty="0" smtClean="0">
                <a:solidFill>
                  <a:srgbClr val="FF0000"/>
                </a:solidFill>
              </a:rPr>
              <a:t>10-15 </a:t>
            </a:r>
            <a:r>
              <a:rPr lang="es-ES" sz="2400" dirty="0" smtClean="0"/>
              <a:t>minutos su tema, con </a:t>
            </a:r>
            <a:r>
              <a:rPr lang="es-ES" sz="2400" dirty="0" smtClean="0">
                <a:solidFill>
                  <a:srgbClr val="FF0000"/>
                </a:solidFill>
              </a:rPr>
              <a:t>información adicional a la del libro, ejemplos y turnos de preguntas.</a:t>
            </a:r>
          </a:p>
          <a:p>
            <a:r>
              <a:rPr lang="es-ES" sz="2400" dirty="0" smtClean="0"/>
              <a:t>Todos los miembros del grupo deben tener la </a:t>
            </a:r>
            <a:r>
              <a:rPr lang="es-ES" sz="2400" dirty="0" smtClean="0">
                <a:solidFill>
                  <a:srgbClr val="FF0000"/>
                </a:solidFill>
              </a:rPr>
              <a:t>misma importancia</a:t>
            </a:r>
            <a:r>
              <a:rPr lang="es-ES" sz="2400" dirty="0" smtClean="0"/>
              <a:t> en la presentación.</a:t>
            </a:r>
          </a:p>
          <a:p>
            <a:r>
              <a:rPr lang="es-ES" sz="2400" dirty="0" smtClean="0"/>
              <a:t>Se debe utilizar </a:t>
            </a:r>
            <a:r>
              <a:rPr lang="es-ES" sz="2400" dirty="0" smtClean="0">
                <a:solidFill>
                  <a:srgbClr val="FF0000"/>
                </a:solidFill>
              </a:rPr>
              <a:t>material de apoyo</a:t>
            </a:r>
            <a:r>
              <a:rPr lang="es-ES" sz="2400" dirty="0" smtClean="0"/>
              <a:t> (</a:t>
            </a:r>
            <a:r>
              <a:rPr lang="es-ES" sz="2400" dirty="0" err="1" smtClean="0"/>
              <a:t>power</a:t>
            </a:r>
            <a:r>
              <a:rPr lang="es-ES" sz="2400" dirty="0" smtClean="0"/>
              <a:t> </a:t>
            </a:r>
            <a:r>
              <a:rPr lang="es-ES" sz="2400" dirty="0" err="1" smtClean="0"/>
              <a:t>point</a:t>
            </a:r>
            <a:r>
              <a:rPr lang="es-ES" sz="2400" dirty="0" smtClean="0"/>
              <a:t>…)</a:t>
            </a:r>
          </a:p>
          <a:p>
            <a:r>
              <a:rPr lang="es-ES" sz="2400" dirty="0" smtClean="0"/>
              <a:t>Se debe realizar una </a:t>
            </a:r>
            <a:r>
              <a:rPr lang="es-ES" sz="2400" dirty="0" smtClean="0">
                <a:solidFill>
                  <a:srgbClr val="FF0000"/>
                </a:solidFill>
              </a:rPr>
              <a:t>línea del tiempo </a:t>
            </a:r>
            <a:r>
              <a:rPr lang="es-ES" sz="2400" dirty="0" smtClean="0"/>
              <a:t>conjunta.</a:t>
            </a:r>
            <a:endParaRPr lang="es-ES" sz="2400" dirty="0" smtClean="0"/>
          </a:p>
          <a:p>
            <a:endParaRPr lang="es-ES" sz="2400" dirty="0"/>
          </a:p>
          <a:p>
            <a:pPr marL="0" indent="0">
              <a:buNone/>
            </a:pPr>
            <a:r>
              <a:rPr lang="es-ES" sz="2400" b="1" dirty="0" smtClean="0">
                <a:solidFill>
                  <a:srgbClr val="00B050"/>
                </a:solidFill>
              </a:rPr>
              <a:t>LA CORRECTA REALIZACIÓN DE LA ACTIVIDAD SUPONDRÁ ELIMINACIÓN DE MATERIA PARA EL EXAMEN.</a:t>
            </a:r>
          </a:p>
          <a:p>
            <a:endParaRPr lang="es-ES" dirty="0" smtClean="0"/>
          </a:p>
          <a:p>
            <a:endParaRPr lang="es-ES" dirty="0" smtClean="0"/>
          </a:p>
          <a:p>
            <a:endParaRPr lang="es-ES" dirty="0" smtClean="0"/>
          </a:p>
        </p:txBody>
      </p:sp>
    </p:spTree>
    <p:extLst>
      <p:ext uri="{BB962C8B-B14F-4D97-AF65-F5344CB8AC3E}">
        <p14:creationId xmlns:p14="http://schemas.microsoft.com/office/powerpoint/2010/main" val="31968673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AUTORES IMPORTANTES (I)</a:t>
            </a:r>
          </a:p>
        </p:txBody>
      </p:sp>
      <p:sp>
        <p:nvSpPr>
          <p:cNvPr id="3" name="Marcador de contenido 2"/>
          <p:cNvSpPr>
            <a:spLocks noGrp="1"/>
          </p:cNvSpPr>
          <p:nvPr>
            <p:ph idx="1"/>
          </p:nvPr>
        </p:nvSpPr>
        <p:spPr/>
        <p:txBody>
          <a:bodyPr>
            <a:normAutofit/>
          </a:bodyPr>
          <a:lstStyle/>
          <a:p>
            <a:r>
              <a:rPr lang="es-ES" dirty="0"/>
              <a:t>Filosofía </a:t>
            </a:r>
            <a:r>
              <a:rPr lang="es-ES" dirty="0" smtClean="0"/>
              <a:t>antigua                                    </a:t>
            </a:r>
            <a:endParaRPr lang="es-ES" dirty="0">
              <a:solidFill>
                <a:srgbClr val="FF0000"/>
              </a:solidFill>
            </a:endParaRPr>
          </a:p>
          <a:p>
            <a:pPr marL="0" indent="0">
              <a:buNone/>
            </a:pPr>
            <a:r>
              <a:rPr lang="es-ES" dirty="0" smtClean="0">
                <a:solidFill>
                  <a:srgbClr val="002060"/>
                </a:solidFill>
              </a:rPr>
              <a:t>(</a:t>
            </a:r>
            <a:r>
              <a:rPr lang="es-ES" dirty="0">
                <a:solidFill>
                  <a:srgbClr val="002060"/>
                </a:solidFill>
              </a:rPr>
              <a:t>S. VI </a:t>
            </a:r>
            <a:r>
              <a:rPr lang="es-ES" dirty="0" err="1">
                <a:solidFill>
                  <a:srgbClr val="002060"/>
                </a:solidFill>
              </a:rPr>
              <a:t>a.c.</a:t>
            </a:r>
            <a:r>
              <a:rPr lang="es-ES" dirty="0">
                <a:solidFill>
                  <a:srgbClr val="002060"/>
                </a:solidFill>
              </a:rPr>
              <a:t> – S. IV </a:t>
            </a:r>
            <a:r>
              <a:rPr lang="es-ES" dirty="0" err="1">
                <a:solidFill>
                  <a:srgbClr val="002060"/>
                </a:solidFill>
              </a:rPr>
              <a:t>d.c</a:t>
            </a:r>
            <a:r>
              <a:rPr lang="es-ES" dirty="0" err="1" smtClean="0">
                <a:solidFill>
                  <a:srgbClr val="002060"/>
                </a:solidFill>
              </a:rPr>
              <a:t>.</a:t>
            </a:r>
            <a:r>
              <a:rPr lang="es-ES" dirty="0" smtClean="0">
                <a:solidFill>
                  <a:srgbClr val="002060"/>
                </a:solidFill>
              </a:rPr>
              <a:t>)</a:t>
            </a:r>
            <a:endParaRPr lang="es-ES" dirty="0">
              <a:solidFill>
                <a:srgbClr val="FF0000"/>
              </a:solidFill>
            </a:endParaRPr>
          </a:p>
          <a:p>
            <a:pPr marL="0" indent="0">
              <a:buNone/>
            </a:pPr>
            <a:endParaRPr lang="es-ES" dirty="0" smtClean="0"/>
          </a:p>
          <a:p>
            <a:pPr marL="0" indent="0">
              <a:buNone/>
            </a:pPr>
            <a:endParaRPr lang="es-ES" dirty="0"/>
          </a:p>
          <a:p>
            <a:pPr marL="0" indent="0">
              <a:buNone/>
            </a:pPr>
            <a:endParaRPr lang="es-ES" dirty="0" smtClean="0"/>
          </a:p>
          <a:p>
            <a:r>
              <a:rPr lang="es-ES" dirty="0" smtClean="0"/>
              <a:t>Filosofía </a:t>
            </a:r>
            <a:r>
              <a:rPr lang="es-ES" dirty="0"/>
              <a:t>Medieval </a:t>
            </a:r>
          </a:p>
          <a:p>
            <a:pPr marL="0" indent="0">
              <a:buNone/>
            </a:pPr>
            <a:r>
              <a:rPr lang="es-ES" dirty="0"/>
              <a:t>     </a:t>
            </a:r>
            <a:r>
              <a:rPr lang="es-ES" dirty="0">
                <a:solidFill>
                  <a:srgbClr val="002060"/>
                </a:solidFill>
              </a:rPr>
              <a:t>(S. V - XV </a:t>
            </a:r>
            <a:r>
              <a:rPr lang="es-ES" dirty="0" err="1">
                <a:solidFill>
                  <a:srgbClr val="002060"/>
                </a:solidFill>
              </a:rPr>
              <a:t>d.c</a:t>
            </a:r>
            <a:r>
              <a:rPr lang="es-ES" dirty="0" err="1" smtClean="0">
                <a:solidFill>
                  <a:srgbClr val="002060"/>
                </a:solidFill>
              </a:rPr>
              <a:t>.</a:t>
            </a:r>
            <a:r>
              <a:rPr lang="es-ES" dirty="0" smtClean="0">
                <a:solidFill>
                  <a:srgbClr val="002060"/>
                </a:solidFill>
              </a:rPr>
              <a:t>)</a:t>
            </a:r>
            <a:endParaRPr lang="es-ES" dirty="0">
              <a:solidFill>
                <a:srgbClr val="002060"/>
              </a:solidFill>
            </a:endParaRPr>
          </a:p>
        </p:txBody>
      </p:sp>
      <p:sp>
        <p:nvSpPr>
          <p:cNvPr id="4" name="Abrir llave 3"/>
          <p:cNvSpPr/>
          <p:nvPr/>
        </p:nvSpPr>
        <p:spPr>
          <a:xfrm>
            <a:off x="4036423" y="2299062"/>
            <a:ext cx="1058091" cy="1293223"/>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ln w="0"/>
              <a:solidFill>
                <a:schemeClr val="accent1"/>
              </a:solidFill>
              <a:effectLst>
                <a:outerShdw blurRad="38100" dist="25400" dir="5400000" algn="ctr" rotWithShape="0">
                  <a:srgbClr val="6E747A">
                    <a:alpha val="43000"/>
                  </a:srgbClr>
                </a:outerShdw>
              </a:effectLst>
            </a:endParaRPr>
          </a:p>
        </p:txBody>
      </p:sp>
      <p:sp>
        <p:nvSpPr>
          <p:cNvPr id="5" name="Abrir llave 4"/>
          <p:cNvSpPr/>
          <p:nvPr/>
        </p:nvSpPr>
        <p:spPr>
          <a:xfrm>
            <a:off x="3940628" y="4045131"/>
            <a:ext cx="1058091" cy="1293223"/>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6" name="CuadroTexto 5"/>
          <p:cNvSpPr txBox="1"/>
          <p:nvPr/>
        </p:nvSpPr>
        <p:spPr>
          <a:xfrm>
            <a:off x="5679809" y="2114957"/>
            <a:ext cx="2961564" cy="1477328"/>
          </a:xfrm>
          <a:prstGeom prst="rect">
            <a:avLst/>
          </a:prstGeom>
          <a:noFill/>
        </p:spPr>
        <p:txBody>
          <a:bodyPr wrap="square" rtlCol="0">
            <a:spAutoFit/>
          </a:bodyPr>
          <a:lstStyle/>
          <a:p>
            <a:r>
              <a:rPr lang="es-ES" dirty="0" smtClean="0"/>
              <a:t>      </a:t>
            </a:r>
            <a:r>
              <a:rPr lang="es-ES" dirty="0" smtClean="0">
                <a:solidFill>
                  <a:srgbClr val="FF0000"/>
                </a:solidFill>
              </a:rPr>
              <a:t>Platón </a:t>
            </a:r>
          </a:p>
          <a:p>
            <a:r>
              <a:rPr lang="es-ES" dirty="0" smtClean="0"/>
              <a:t>(427-347 </a:t>
            </a:r>
            <a:r>
              <a:rPr lang="es-ES" dirty="0" err="1" smtClean="0"/>
              <a:t>a.c.</a:t>
            </a:r>
            <a:r>
              <a:rPr lang="es-ES" dirty="0" smtClean="0"/>
              <a:t>)</a:t>
            </a:r>
          </a:p>
          <a:p>
            <a:endParaRPr lang="es-ES" dirty="0" smtClean="0"/>
          </a:p>
          <a:p>
            <a:r>
              <a:rPr lang="es-ES" dirty="0" smtClean="0"/>
              <a:t>  </a:t>
            </a:r>
            <a:r>
              <a:rPr lang="es-ES" dirty="0" smtClean="0">
                <a:solidFill>
                  <a:srgbClr val="FF0000"/>
                </a:solidFill>
              </a:rPr>
              <a:t>Aristóteles</a:t>
            </a:r>
            <a:r>
              <a:rPr lang="es-ES" dirty="0" smtClean="0"/>
              <a:t> </a:t>
            </a:r>
          </a:p>
          <a:p>
            <a:r>
              <a:rPr lang="es-ES" dirty="0" smtClean="0"/>
              <a:t>(384-322 </a:t>
            </a:r>
            <a:r>
              <a:rPr lang="es-ES" dirty="0" err="1" smtClean="0"/>
              <a:t>a.c.</a:t>
            </a:r>
            <a:r>
              <a:rPr lang="es-ES" dirty="0" smtClean="0"/>
              <a:t>)</a:t>
            </a:r>
            <a:endParaRPr lang="es-ES" dirty="0"/>
          </a:p>
        </p:txBody>
      </p:sp>
      <p:sp>
        <p:nvSpPr>
          <p:cNvPr id="7" name="CuadroTexto 6"/>
          <p:cNvSpPr txBox="1"/>
          <p:nvPr/>
        </p:nvSpPr>
        <p:spPr>
          <a:xfrm>
            <a:off x="5570627" y="3914502"/>
            <a:ext cx="3179928" cy="1754326"/>
          </a:xfrm>
          <a:prstGeom prst="rect">
            <a:avLst/>
          </a:prstGeom>
          <a:noFill/>
        </p:spPr>
        <p:txBody>
          <a:bodyPr wrap="square" rtlCol="0">
            <a:spAutoFit/>
          </a:bodyPr>
          <a:lstStyle/>
          <a:p>
            <a:r>
              <a:rPr lang="es-ES" dirty="0" smtClean="0">
                <a:solidFill>
                  <a:srgbClr val="FF0000"/>
                </a:solidFill>
              </a:rPr>
              <a:t>San Agustín de Hipona </a:t>
            </a:r>
          </a:p>
          <a:p>
            <a:r>
              <a:rPr lang="es-ES" dirty="0"/>
              <a:t> </a:t>
            </a:r>
            <a:r>
              <a:rPr lang="es-ES" dirty="0" smtClean="0"/>
              <a:t>      (354-430 </a:t>
            </a:r>
            <a:r>
              <a:rPr lang="es-ES" dirty="0" err="1" smtClean="0"/>
              <a:t>d.c.</a:t>
            </a:r>
            <a:r>
              <a:rPr lang="es-ES" dirty="0" smtClean="0"/>
              <a:t>) </a:t>
            </a:r>
          </a:p>
          <a:p>
            <a:endParaRPr lang="es-ES" dirty="0"/>
          </a:p>
          <a:p>
            <a:r>
              <a:rPr lang="es-ES" dirty="0" smtClean="0">
                <a:solidFill>
                  <a:srgbClr val="FF0000"/>
                </a:solidFill>
              </a:rPr>
              <a:t>Santo Tomás de Aquino</a:t>
            </a:r>
          </a:p>
          <a:p>
            <a:r>
              <a:rPr lang="es-ES" dirty="0"/>
              <a:t> </a:t>
            </a:r>
            <a:r>
              <a:rPr lang="es-ES" dirty="0" smtClean="0"/>
              <a:t>     (1225-1274 </a:t>
            </a:r>
            <a:r>
              <a:rPr lang="es-ES" dirty="0" err="1" smtClean="0"/>
              <a:t>d.c.</a:t>
            </a:r>
            <a:r>
              <a:rPr lang="es-ES" dirty="0" smtClean="0"/>
              <a:t>)</a:t>
            </a:r>
          </a:p>
          <a:p>
            <a:endParaRPr lang="es-ES" dirty="0">
              <a:solidFill>
                <a:srgbClr val="FF0000"/>
              </a:solidFill>
            </a:endParaRPr>
          </a:p>
        </p:txBody>
      </p:sp>
      <p:pic>
        <p:nvPicPr>
          <p:cNvPr id="8" name="Imagen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99864" y="1723849"/>
            <a:ext cx="1618010" cy="1265564"/>
          </a:xfrm>
          <a:prstGeom prst="rect">
            <a:avLst/>
          </a:prstGeom>
        </p:spPr>
      </p:pic>
      <p:pic>
        <p:nvPicPr>
          <p:cNvPr id="9" name="Imagen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99864" y="2645090"/>
            <a:ext cx="1046537" cy="1302939"/>
          </a:xfrm>
          <a:prstGeom prst="rect">
            <a:avLst/>
          </a:prstGeom>
        </p:spPr>
      </p:pic>
      <p:pic>
        <p:nvPicPr>
          <p:cNvPr id="10" name="Imagen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08393" y="3373815"/>
            <a:ext cx="996082" cy="1424350"/>
          </a:xfrm>
          <a:prstGeom prst="rect">
            <a:avLst/>
          </a:prstGeom>
        </p:spPr>
      </p:pic>
      <p:pic>
        <p:nvPicPr>
          <p:cNvPr id="11" name="Imagen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189806" y="4635342"/>
            <a:ext cx="713190" cy="1173629"/>
          </a:xfrm>
          <a:prstGeom prst="rect">
            <a:avLst/>
          </a:prstGeom>
        </p:spPr>
      </p:pic>
    </p:spTree>
    <p:extLst>
      <p:ext uri="{BB962C8B-B14F-4D97-AF65-F5344CB8AC3E}">
        <p14:creationId xmlns:p14="http://schemas.microsoft.com/office/powerpoint/2010/main" val="2577795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AUTORES IMPORTANTES (II)</a:t>
            </a:r>
          </a:p>
        </p:txBody>
      </p:sp>
      <p:sp>
        <p:nvSpPr>
          <p:cNvPr id="3" name="Marcador de contenido 2"/>
          <p:cNvSpPr>
            <a:spLocks noGrp="1"/>
          </p:cNvSpPr>
          <p:nvPr>
            <p:ph idx="1"/>
          </p:nvPr>
        </p:nvSpPr>
        <p:spPr/>
        <p:txBody>
          <a:bodyPr/>
          <a:lstStyle/>
          <a:p>
            <a:endParaRPr lang="es-ES" dirty="0" smtClean="0"/>
          </a:p>
          <a:p>
            <a:endParaRPr lang="es-ES" dirty="0"/>
          </a:p>
          <a:p>
            <a:endParaRPr lang="es-ES" dirty="0" smtClean="0"/>
          </a:p>
          <a:p>
            <a:endParaRPr lang="es-ES" dirty="0"/>
          </a:p>
          <a:p>
            <a:r>
              <a:rPr lang="es-ES" dirty="0" smtClean="0"/>
              <a:t>Filosofía </a:t>
            </a:r>
            <a:r>
              <a:rPr lang="es-ES" dirty="0"/>
              <a:t>Moderna</a:t>
            </a:r>
          </a:p>
          <a:p>
            <a:pPr marL="0" indent="0">
              <a:buNone/>
            </a:pPr>
            <a:r>
              <a:rPr lang="es-ES" dirty="0"/>
              <a:t>     </a:t>
            </a:r>
            <a:r>
              <a:rPr lang="es-ES" dirty="0">
                <a:solidFill>
                  <a:srgbClr val="002060"/>
                </a:solidFill>
              </a:rPr>
              <a:t>(S. XVI-XVIII)</a:t>
            </a:r>
          </a:p>
          <a:p>
            <a:pPr marL="0" indent="0">
              <a:buNone/>
            </a:pPr>
            <a:endParaRPr lang="es-ES" dirty="0"/>
          </a:p>
        </p:txBody>
      </p:sp>
      <p:sp>
        <p:nvSpPr>
          <p:cNvPr id="4" name="CuadroTexto 3"/>
          <p:cNvSpPr txBox="1"/>
          <p:nvPr/>
        </p:nvSpPr>
        <p:spPr>
          <a:xfrm>
            <a:off x="5431810" y="2447486"/>
            <a:ext cx="3562065" cy="3416320"/>
          </a:xfrm>
          <a:prstGeom prst="rect">
            <a:avLst/>
          </a:prstGeom>
          <a:noFill/>
        </p:spPr>
        <p:txBody>
          <a:bodyPr wrap="square" rtlCol="0">
            <a:spAutoFit/>
          </a:bodyPr>
          <a:lstStyle/>
          <a:p>
            <a:r>
              <a:rPr lang="es-ES" dirty="0" smtClean="0">
                <a:solidFill>
                  <a:srgbClr val="FF0000"/>
                </a:solidFill>
              </a:rPr>
              <a:t>René Descartes </a:t>
            </a:r>
          </a:p>
          <a:p>
            <a:r>
              <a:rPr lang="es-ES" dirty="0">
                <a:solidFill>
                  <a:srgbClr val="002060"/>
                </a:solidFill>
              </a:rPr>
              <a:t> </a:t>
            </a:r>
            <a:r>
              <a:rPr lang="es-ES" dirty="0" smtClean="0">
                <a:solidFill>
                  <a:srgbClr val="002060"/>
                </a:solidFill>
              </a:rPr>
              <a:t> (1596-1650)</a:t>
            </a:r>
          </a:p>
          <a:p>
            <a:endParaRPr lang="es-ES" dirty="0" smtClean="0"/>
          </a:p>
          <a:p>
            <a:r>
              <a:rPr lang="es-ES" dirty="0" smtClean="0"/>
              <a:t> </a:t>
            </a:r>
            <a:r>
              <a:rPr lang="es-ES" dirty="0" smtClean="0">
                <a:solidFill>
                  <a:srgbClr val="FF0000"/>
                </a:solidFill>
              </a:rPr>
              <a:t>David </a:t>
            </a:r>
            <a:r>
              <a:rPr lang="es-ES" dirty="0" err="1" smtClean="0">
                <a:solidFill>
                  <a:srgbClr val="FF0000"/>
                </a:solidFill>
              </a:rPr>
              <a:t>Hume</a:t>
            </a:r>
            <a:endParaRPr lang="es-ES" dirty="0">
              <a:solidFill>
                <a:srgbClr val="FF0000"/>
              </a:solidFill>
            </a:endParaRPr>
          </a:p>
          <a:p>
            <a:r>
              <a:rPr lang="es-ES" dirty="0" smtClean="0"/>
              <a:t> </a:t>
            </a:r>
            <a:r>
              <a:rPr lang="es-ES" dirty="0" smtClean="0">
                <a:solidFill>
                  <a:srgbClr val="002060"/>
                </a:solidFill>
              </a:rPr>
              <a:t>(1711-1776)</a:t>
            </a:r>
          </a:p>
          <a:p>
            <a:endParaRPr lang="es-ES" dirty="0" smtClean="0"/>
          </a:p>
          <a:p>
            <a:r>
              <a:rPr lang="es-ES" dirty="0" smtClean="0">
                <a:solidFill>
                  <a:srgbClr val="FF0000"/>
                </a:solidFill>
              </a:rPr>
              <a:t>Jean-Jacques Rousseau </a:t>
            </a:r>
          </a:p>
          <a:p>
            <a:r>
              <a:rPr lang="es-ES" dirty="0"/>
              <a:t> </a:t>
            </a:r>
            <a:r>
              <a:rPr lang="es-ES" dirty="0" smtClean="0"/>
              <a:t>   </a:t>
            </a:r>
            <a:r>
              <a:rPr lang="es-ES" dirty="0" smtClean="0">
                <a:solidFill>
                  <a:srgbClr val="002060"/>
                </a:solidFill>
              </a:rPr>
              <a:t>(1712-1778)</a:t>
            </a:r>
          </a:p>
          <a:p>
            <a:endParaRPr lang="es-ES" dirty="0" smtClean="0"/>
          </a:p>
          <a:p>
            <a:r>
              <a:rPr lang="es-ES" dirty="0" smtClean="0">
                <a:solidFill>
                  <a:srgbClr val="FF0000"/>
                </a:solidFill>
              </a:rPr>
              <a:t>Immanuel Kant </a:t>
            </a:r>
          </a:p>
          <a:p>
            <a:r>
              <a:rPr lang="es-ES" dirty="0"/>
              <a:t> </a:t>
            </a:r>
            <a:r>
              <a:rPr lang="es-ES" dirty="0" smtClean="0"/>
              <a:t> </a:t>
            </a:r>
            <a:r>
              <a:rPr lang="es-ES" dirty="0" smtClean="0">
                <a:solidFill>
                  <a:srgbClr val="002060"/>
                </a:solidFill>
              </a:rPr>
              <a:t>(1724-1804)</a:t>
            </a:r>
          </a:p>
          <a:p>
            <a:endParaRPr lang="es-ES" dirty="0"/>
          </a:p>
        </p:txBody>
      </p:sp>
      <p:sp>
        <p:nvSpPr>
          <p:cNvPr id="5" name="Abrir llave 4"/>
          <p:cNvSpPr/>
          <p:nvPr/>
        </p:nvSpPr>
        <p:spPr>
          <a:xfrm>
            <a:off x="3775166" y="2586446"/>
            <a:ext cx="1345474" cy="2913017"/>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pic>
        <p:nvPicPr>
          <p:cNvPr id="6" name="Imagen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61160" y="1916555"/>
            <a:ext cx="1132715" cy="1146412"/>
          </a:xfrm>
          <a:prstGeom prst="rect">
            <a:avLst/>
          </a:prstGeom>
        </p:spPr>
      </p:pic>
      <p:pic>
        <p:nvPicPr>
          <p:cNvPr id="7" name="Imagen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85411" y="3090399"/>
            <a:ext cx="874592" cy="1065247"/>
          </a:xfrm>
          <a:prstGeom prst="rect">
            <a:avLst/>
          </a:prstGeom>
        </p:spPr>
      </p:pic>
      <p:pic>
        <p:nvPicPr>
          <p:cNvPr id="8" name="Imagen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01141" y="3623022"/>
            <a:ext cx="973113" cy="1237462"/>
          </a:xfrm>
          <a:prstGeom prst="rect">
            <a:avLst/>
          </a:prstGeom>
        </p:spPr>
      </p:pic>
      <p:pic>
        <p:nvPicPr>
          <p:cNvPr id="9" name="Imagen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60003" y="5016590"/>
            <a:ext cx="1075008" cy="1097141"/>
          </a:xfrm>
          <a:prstGeom prst="rect">
            <a:avLst/>
          </a:prstGeom>
        </p:spPr>
      </p:pic>
    </p:spTree>
    <p:extLst>
      <p:ext uri="{BB962C8B-B14F-4D97-AF65-F5344CB8AC3E}">
        <p14:creationId xmlns:p14="http://schemas.microsoft.com/office/powerpoint/2010/main" val="24386440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AUTORES IMPORTANTES (iii)</a:t>
            </a:r>
          </a:p>
        </p:txBody>
      </p:sp>
      <p:sp>
        <p:nvSpPr>
          <p:cNvPr id="3" name="Marcador de contenido 2"/>
          <p:cNvSpPr>
            <a:spLocks noGrp="1"/>
          </p:cNvSpPr>
          <p:nvPr>
            <p:ph idx="1"/>
          </p:nvPr>
        </p:nvSpPr>
        <p:spPr/>
        <p:txBody>
          <a:bodyPr/>
          <a:lstStyle/>
          <a:p>
            <a:endParaRPr lang="es-ES" dirty="0" smtClean="0"/>
          </a:p>
          <a:p>
            <a:endParaRPr lang="es-ES" dirty="0"/>
          </a:p>
          <a:p>
            <a:endParaRPr lang="es-ES" dirty="0" smtClean="0"/>
          </a:p>
          <a:p>
            <a:endParaRPr lang="es-ES" dirty="0"/>
          </a:p>
          <a:p>
            <a:r>
              <a:rPr lang="es-ES" dirty="0"/>
              <a:t>Filosofía Contemporánea </a:t>
            </a:r>
          </a:p>
          <a:p>
            <a:pPr marL="0" indent="0">
              <a:buNone/>
            </a:pPr>
            <a:r>
              <a:rPr lang="es-ES" dirty="0"/>
              <a:t>           </a:t>
            </a:r>
            <a:r>
              <a:rPr lang="es-ES" dirty="0">
                <a:solidFill>
                  <a:srgbClr val="002060"/>
                </a:solidFill>
              </a:rPr>
              <a:t>(S. XVIII-</a:t>
            </a:r>
            <a:r>
              <a:rPr lang="es-ES" dirty="0" err="1">
                <a:solidFill>
                  <a:srgbClr val="002060"/>
                </a:solidFill>
              </a:rPr>
              <a:t>act</a:t>
            </a:r>
            <a:r>
              <a:rPr lang="es-ES" dirty="0">
                <a:solidFill>
                  <a:srgbClr val="002060"/>
                </a:solidFill>
              </a:rPr>
              <a:t>)</a:t>
            </a:r>
          </a:p>
          <a:p>
            <a:endParaRPr lang="es-ES" dirty="0" smtClean="0"/>
          </a:p>
        </p:txBody>
      </p:sp>
      <p:sp>
        <p:nvSpPr>
          <p:cNvPr id="4" name="CuadroTexto 3"/>
          <p:cNvSpPr txBox="1"/>
          <p:nvPr/>
        </p:nvSpPr>
        <p:spPr>
          <a:xfrm>
            <a:off x="6099048" y="2760023"/>
            <a:ext cx="4394580" cy="3139321"/>
          </a:xfrm>
          <a:prstGeom prst="rect">
            <a:avLst/>
          </a:prstGeom>
          <a:noFill/>
        </p:spPr>
        <p:txBody>
          <a:bodyPr wrap="square" rtlCol="0">
            <a:spAutoFit/>
          </a:bodyPr>
          <a:lstStyle/>
          <a:p>
            <a:r>
              <a:rPr lang="es-ES" dirty="0" smtClean="0">
                <a:solidFill>
                  <a:srgbClr val="FF0000"/>
                </a:solidFill>
              </a:rPr>
              <a:t>Karl Marx </a:t>
            </a:r>
          </a:p>
          <a:p>
            <a:r>
              <a:rPr lang="es-ES" dirty="0" smtClean="0">
                <a:solidFill>
                  <a:srgbClr val="002060"/>
                </a:solidFill>
              </a:rPr>
              <a:t>(1818-1883)</a:t>
            </a:r>
          </a:p>
          <a:p>
            <a:endParaRPr lang="es-ES" dirty="0"/>
          </a:p>
          <a:p>
            <a:r>
              <a:rPr lang="es-ES" dirty="0" smtClean="0">
                <a:solidFill>
                  <a:srgbClr val="FF0000"/>
                </a:solidFill>
              </a:rPr>
              <a:t>Friedrich Nietzsche</a:t>
            </a:r>
          </a:p>
          <a:p>
            <a:r>
              <a:rPr lang="es-ES" dirty="0" smtClean="0"/>
              <a:t> </a:t>
            </a:r>
            <a:r>
              <a:rPr lang="es-ES" dirty="0" smtClean="0">
                <a:solidFill>
                  <a:srgbClr val="002060"/>
                </a:solidFill>
              </a:rPr>
              <a:t>(1844-1900)</a:t>
            </a:r>
          </a:p>
          <a:p>
            <a:endParaRPr lang="es-ES" dirty="0"/>
          </a:p>
          <a:p>
            <a:r>
              <a:rPr lang="es-ES" dirty="0" smtClean="0">
                <a:solidFill>
                  <a:srgbClr val="FF0000"/>
                </a:solidFill>
              </a:rPr>
              <a:t>José Ortega y Gasset </a:t>
            </a:r>
          </a:p>
          <a:p>
            <a:r>
              <a:rPr lang="es-ES" dirty="0" smtClean="0">
                <a:solidFill>
                  <a:srgbClr val="002060"/>
                </a:solidFill>
              </a:rPr>
              <a:t>(1883-1955)</a:t>
            </a:r>
          </a:p>
          <a:p>
            <a:endParaRPr lang="es-ES" dirty="0"/>
          </a:p>
          <a:p>
            <a:r>
              <a:rPr lang="es-ES" dirty="0" smtClean="0">
                <a:solidFill>
                  <a:srgbClr val="FF0000"/>
                </a:solidFill>
              </a:rPr>
              <a:t>Ludwig Wittgenstein </a:t>
            </a:r>
          </a:p>
          <a:p>
            <a:r>
              <a:rPr lang="es-ES" dirty="0" smtClean="0">
                <a:solidFill>
                  <a:srgbClr val="002060"/>
                </a:solidFill>
              </a:rPr>
              <a:t>(1889-1951)</a:t>
            </a:r>
            <a:endParaRPr lang="es-ES" dirty="0">
              <a:solidFill>
                <a:srgbClr val="002060"/>
              </a:solidFill>
            </a:endParaRPr>
          </a:p>
        </p:txBody>
      </p:sp>
      <p:pic>
        <p:nvPicPr>
          <p:cNvPr id="5" name="Imagen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78627" y="2176172"/>
            <a:ext cx="996439" cy="1167702"/>
          </a:xfrm>
          <a:prstGeom prst="rect">
            <a:avLst/>
          </a:prstGeom>
        </p:spPr>
      </p:pic>
      <p:sp>
        <p:nvSpPr>
          <p:cNvPr id="6" name="Abrir llave 5"/>
          <p:cNvSpPr/>
          <p:nvPr/>
        </p:nvSpPr>
        <p:spPr>
          <a:xfrm>
            <a:off x="4280486" y="2917271"/>
            <a:ext cx="1227909" cy="2824823"/>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pic>
        <p:nvPicPr>
          <p:cNvPr id="7" name="Imagen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82638" y="3138893"/>
            <a:ext cx="1389410" cy="1041512"/>
          </a:xfrm>
          <a:prstGeom prst="rect">
            <a:avLst/>
          </a:prstGeom>
        </p:spPr>
      </p:pic>
      <p:pic>
        <p:nvPicPr>
          <p:cNvPr id="8" name="Imagen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38427" y="4180404"/>
            <a:ext cx="900752" cy="1218205"/>
          </a:xfrm>
          <a:prstGeom prst="rect">
            <a:avLst/>
          </a:prstGeom>
        </p:spPr>
      </p:pic>
      <p:pic>
        <p:nvPicPr>
          <p:cNvPr id="9" name="Imagen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608193" y="5160467"/>
            <a:ext cx="864947" cy="1163253"/>
          </a:xfrm>
          <a:prstGeom prst="rect">
            <a:avLst/>
          </a:prstGeom>
        </p:spPr>
      </p:pic>
    </p:spTree>
    <p:extLst>
      <p:ext uri="{BB962C8B-B14F-4D97-AF65-F5344CB8AC3E}">
        <p14:creationId xmlns:p14="http://schemas.microsoft.com/office/powerpoint/2010/main" val="252290007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ipo de madera">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docProps/app.xml><?xml version="1.0" encoding="utf-8"?>
<Properties xmlns="http://schemas.openxmlformats.org/officeDocument/2006/extended-properties" xmlns:vt="http://schemas.openxmlformats.org/officeDocument/2006/docPropsVTypes">
  <Template>TM03090434[[fn=Madera]]</Template>
  <TotalTime>356</TotalTime>
  <Words>1639</Words>
  <Application>Microsoft Office PowerPoint</Application>
  <PresentationFormat>Panorámica</PresentationFormat>
  <Paragraphs>162</Paragraphs>
  <Slides>19</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19</vt:i4>
      </vt:variant>
    </vt:vector>
  </HeadingPairs>
  <TitlesOfParts>
    <vt:vector size="23" baseType="lpstr">
      <vt:lpstr>Rockwell</vt:lpstr>
      <vt:lpstr>Rockwell Condensed</vt:lpstr>
      <vt:lpstr>Wingdings</vt:lpstr>
      <vt:lpstr>Tipo de madera</vt:lpstr>
      <vt:lpstr>El pensamiento filosófico</vt:lpstr>
      <vt:lpstr>LA RACIONALIDAD HASTA LA REVOLUCIÓN CIENTÍFICA </vt:lpstr>
      <vt:lpstr>LA RACIONALIDAD HASTA LA REVOLUCIÓN CIENTÍFICA </vt:lpstr>
      <vt:lpstr>LA RACIONALIDAD tras LA REVOLUCIÓN CIENTÍFICA </vt:lpstr>
      <vt:lpstr>la filosofía a través de su historia</vt:lpstr>
      <vt:lpstr>Actividad grupal</vt:lpstr>
      <vt:lpstr>AUTORES IMPORTANTES (I)</vt:lpstr>
      <vt:lpstr>AUTORES IMPORTANTES (II)</vt:lpstr>
      <vt:lpstr>AUTORES IMPORTANTES (iii)</vt:lpstr>
      <vt:lpstr>texto</vt:lpstr>
      <vt:lpstr>Sentido de la filosofía</vt:lpstr>
      <vt:lpstr>Sentido de la filosofía</vt:lpstr>
      <vt:lpstr>Sentido de la filosofía</vt:lpstr>
      <vt:lpstr>texto</vt:lpstr>
      <vt:lpstr>Presentación de PowerPoint</vt:lpstr>
      <vt:lpstr>NECESIDAD DE LA FILOSOFÍA</vt:lpstr>
      <vt:lpstr>NECESIDAD DE LA FILOSOFÍA</vt:lpstr>
      <vt:lpstr>NECESIDAD DE LA FILOSOFÍA</vt:lpstr>
      <vt:lpstr>ACTIVIDADES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 pensamiento filosófico</dc:title>
  <dc:creator>Mireya Ferrer de Oya</dc:creator>
  <cp:lastModifiedBy>Mireya Ferrer de Oya</cp:lastModifiedBy>
  <cp:revision>22</cp:revision>
  <dcterms:created xsi:type="dcterms:W3CDTF">2017-09-18T15:00:42Z</dcterms:created>
  <dcterms:modified xsi:type="dcterms:W3CDTF">2018-09-19T07:53:40Z</dcterms:modified>
</cp:coreProperties>
</file>