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2" d="100"/>
          <a:sy n="42" d="100"/>
        </p:scale>
        <p:origin x="66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9/19/2018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9/19/2018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A16AA21-1863-4931-97CB-99D0A168701B}" type="datetimeFigureOut">
              <a:rPr lang="en-US" dirty="0"/>
              <a:t>9/19/2018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772C379-9A7C-4C87-A116-CBE9F58B04C5}" type="datetimeFigureOut">
              <a:rPr lang="en-US" dirty="0"/>
              <a:t>9/19/2018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9/19/2018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El pensamiento arcaico</a:t>
            </a:r>
            <a:endParaRPr lang="es-ES" dirty="0"/>
          </a:p>
        </p:txBody>
      </p:sp>
      <p:sp>
        <p:nvSpPr>
          <p:cNvPr id="3" name="Subtítulo 2"/>
          <p:cNvSpPr>
            <a:spLocks noGrp="1"/>
          </p:cNvSpPr>
          <p:nvPr>
            <p:ph type="subTitle" idx="1"/>
          </p:nvPr>
        </p:nvSpPr>
        <p:spPr/>
        <p:txBody>
          <a:bodyPr/>
          <a:lstStyle/>
          <a:p>
            <a:r>
              <a:rPr lang="es-ES" dirty="0" smtClean="0"/>
              <a:t>Unidad 1, epígrafe 1</a:t>
            </a:r>
            <a:endParaRPr lang="es-ES" dirty="0"/>
          </a:p>
        </p:txBody>
      </p:sp>
    </p:spTree>
    <p:extLst>
      <p:ext uri="{BB962C8B-B14F-4D97-AF65-F5344CB8AC3E}">
        <p14:creationId xmlns:p14="http://schemas.microsoft.com/office/powerpoint/2010/main" val="3309580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realidad como enigma</a:t>
            </a:r>
            <a:endParaRPr lang="es-ES" dirty="0"/>
          </a:p>
        </p:txBody>
      </p:sp>
      <p:sp>
        <p:nvSpPr>
          <p:cNvPr id="3" name="Marcador de contenido 2"/>
          <p:cNvSpPr>
            <a:spLocks noGrp="1"/>
          </p:cNvSpPr>
          <p:nvPr>
            <p:ph idx="1"/>
          </p:nvPr>
        </p:nvSpPr>
        <p:spPr/>
        <p:txBody>
          <a:bodyPr/>
          <a:lstStyle/>
          <a:p>
            <a:r>
              <a:rPr lang="es-ES" dirty="0" smtClean="0"/>
              <a:t>El ser humano vive en un </a:t>
            </a:r>
            <a:r>
              <a:rPr lang="es-ES" sz="2800" b="1" dirty="0" smtClean="0">
                <a:solidFill>
                  <a:schemeClr val="accent1">
                    <a:lumMod val="75000"/>
                  </a:schemeClr>
                </a:solidFill>
              </a:rPr>
              <a:t>mundo</a:t>
            </a:r>
            <a:r>
              <a:rPr lang="es-ES" dirty="0" smtClean="0"/>
              <a:t> ya </a:t>
            </a:r>
            <a:r>
              <a:rPr lang="es-ES" b="1" dirty="0" smtClean="0"/>
              <a:t>dado</a:t>
            </a:r>
            <a:r>
              <a:rPr lang="es-ES" dirty="0" smtClean="0"/>
              <a:t>, que es </a:t>
            </a:r>
            <a:r>
              <a:rPr lang="es-ES" b="1" dirty="0" smtClean="0"/>
              <a:t>anterior</a:t>
            </a:r>
            <a:r>
              <a:rPr lang="es-ES" dirty="0" smtClean="0"/>
              <a:t> a él y en el que las </a:t>
            </a:r>
            <a:r>
              <a:rPr lang="es-ES" b="1" dirty="0" smtClean="0"/>
              <a:t>realidades</a:t>
            </a:r>
            <a:r>
              <a:rPr lang="es-ES" dirty="0" smtClean="0"/>
              <a:t> se producen sin que él las haya previsto          </a:t>
            </a:r>
            <a:r>
              <a:rPr lang="es-ES" sz="2800" b="1" dirty="0" smtClean="0">
                <a:solidFill>
                  <a:schemeClr val="accent1">
                    <a:lumMod val="75000"/>
                  </a:schemeClr>
                </a:solidFill>
              </a:rPr>
              <a:t>independiente de su voluntad.</a:t>
            </a:r>
          </a:p>
          <a:p>
            <a:pPr marL="0" indent="0">
              <a:buNone/>
            </a:pPr>
            <a:endParaRPr lang="es-ES" sz="2800" b="1" dirty="0" smtClean="0">
              <a:solidFill>
                <a:schemeClr val="accent1">
                  <a:lumMod val="75000"/>
                </a:schemeClr>
              </a:solidFill>
            </a:endParaRPr>
          </a:p>
          <a:p>
            <a:pPr marL="0" indent="0">
              <a:buNone/>
            </a:pPr>
            <a:r>
              <a:rPr lang="es-ES" sz="2800" b="1" dirty="0">
                <a:solidFill>
                  <a:schemeClr val="accent1">
                    <a:lumMod val="75000"/>
                  </a:schemeClr>
                </a:solidFill>
              </a:rPr>
              <a:t> </a:t>
            </a:r>
            <a:r>
              <a:rPr lang="es-ES" sz="2800" b="1" dirty="0" smtClean="0">
                <a:solidFill>
                  <a:schemeClr val="accent1">
                    <a:lumMod val="75000"/>
                  </a:schemeClr>
                </a:solidFill>
              </a:rPr>
              <a:t>          </a:t>
            </a:r>
            <a:r>
              <a:rPr lang="es-ES" dirty="0" smtClean="0"/>
              <a:t>para poder </a:t>
            </a:r>
            <a:r>
              <a:rPr lang="es-ES" sz="2800" b="1" dirty="0" smtClean="0">
                <a:solidFill>
                  <a:schemeClr val="accent1">
                    <a:lumMod val="75000"/>
                  </a:schemeClr>
                </a:solidFill>
              </a:rPr>
              <a:t>sobrevivir </a:t>
            </a:r>
            <a:r>
              <a:rPr lang="es-ES" dirty="0" smtClean="0"/>
              <a:t>necesita </a:t>
            </a:r>
            <a:r>
              <a:rPr lang="es-ES" sz="2800" b="1" dirty="0" smtClean="0">
                <a:solidFill>
                  <a:schemeClr val="accent1">
                    <a:lumMod val="75000"/>
                  </a:schemeClr>
                </a:solidFill>
              </a:rPr>
              <a:t>conocer el mundo </a:t>
            </a:r>
            <a:r>
              <a:rPr lang="es-ES" dirty="0" smtClean="0"/>
              <a:t>en el que vive             </a:t>
            </a:r>
            <a:r>
              <a:rPr lang="es-ES" b="1" dirty="0" smtClean="0"/>
              <a:t>predicción</a:t>
            </a:r>
            <a:r>
              <a:rPr lang="es-ES" dirty="0" smtClean="0"/>
              <a:t>/</a:t>
            </a:r>
            <a:r>
              <a:rPr lang="es-ES" b="1" dirty="0" smtClean="0"/>
              <a:t>anticipación</a:t>
            </a:r>
            <a:r>
              <a:rPr lang="es-ES" dirty="0" smtClean="0"/>
              <a:t>.</a:t>
            </a:r>
          </a:p>
          <a:p>
            <a:pPr marL="0" indent="0">
              <a:buNone/>
            </a:pPr>
            <a:endParaRPr lang="es-ES" dirty="0"/>
          </a:p>
        </p:txBody>
      </p:sp>
      <p:cxnSp>
        <p:nvCxnSpPr>
          <p:cNvPr id="5" name="Conector recto de flecha 4"/>
          <p:cNvCxnSpPr/>
          <p:nvPr/>
        </p:nvCxnSpPr>
        <p:spPr>
          <a:xfrm>
            <a:off x="7458891" y="2769326"/>
            <a:ext cx="5355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Flecha curvada hacia la derecha 5"/>
          <p:cNvSpPr/>
          <p:nvPr/>
        </p:nvSpPr>
        <p:spPr>
          <a:xfrm>
            <a:off x="1214845" y="3297719"/>
            <a:ext cx="653143" cy="1104464"/>
          </a:xfrm>
          <a:prstGeom prst="curv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solidFill>
                <a:schemeClr val="tx1"/>
              </a:solidFill>
            </a:endParaRPr>
          </a:p>
        </p:txBody>
      </p:sp>
      <p:cxnSp>
        <p:nvCxnSpPr>
          <p:cNvPr id="7" name="Conector recto de flecha 6"/>
          <p:cNvCxnSpPr/>
          <p:nvPr/>
        </p:nvCxnSpPr>
        <p:spPr>
          <a:xfrm>
            <a:off x="1759130" y="4567645"/>
            <a:ext cx="5355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Imagen 7"/>
          <p:cNvPicPr>
            <a:picLocks noChangeAspect="1"/>
          </p:cNvPicPr>
          <p:nvPr/>
        </p:nvPicPr>
        <p:blipFill rotWithShape="1">
          <a:blip r:embed="rId2"/>
          <a:srcRect l="2905" t="5062" b="4997"/>
          <a:stretch/>
        </p:blipFill>
        <p:spPr>
          <a:xfrm>
            <a:off x="6002383" y="4724834"/>
            <a:ext cx="2619104" cy="2095284"/>
          </a:xfrm>
          <a:prstGeom prst="rect">
            <a:avLst/>
          </a:prstGeom>
        </p:spPr>
      </p:pic>
      <p:pic>
        <p:nvPicPr>
          <p:cNvPr id="10" name="Imagen 9"/>
          <p:cNvPicPr>
            <a:picLocks noChangeAspect="1"/>
          </p:cNvPicPr>
          <p:nvPr/>
        </p:nvPicPr>
        <p:blipFill>
          <a:blip r:embed="rId3"/>
          <a:stretch>
            <a:fillRect/>
          </a:stretch>
        </p:blipFill>
        <p:spPr>
          <a:xfrm>
            <a:off x="1416094" y="4834318"/>
            <a:ext cx="2619375" cy="1743075"/>
          </a:xfrm>
          <a:prstGeom prst="rect">
            <a:avLst/>
          </a:prstGeom>
        </p:spPr>
      </p:pic>
    </p:spTree>
    <p:extLst>
      <p:ext uri="{BB962C8B-B14F-4D97-AF65-F5344CB8AC3E}">
        <p14:creationId xmlns:p14="http://schemas.microsoft.com/office/powerpoint/2010/main" val="2297864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La realidad como enigma</a:t>
            </a:r>
          </a:p>
        </p:txBody>
      </p:sp>
      <p:sp>
        <p:nvSpPr>
          <p:cNvPr id="3" name="Marcador de contenido 2"/>
          <p:cNvSpPr>
            <a:spLocks noGrp="1"/>
          </p:cNvSpPr>
          <p:nvPr>
            <p:ph idx="1"/>
          </p:nvPr>
        </p:nvSpPr>
        <p:spPr/>
        <p:txBody>
          <a:bodyPr/>
          <a:lstStyle/>
          <a:p>
            <a:r>
              <a:rPr lang="es-ES" sz="2800" b="1" dirty="0" smtClean="0">
                <a:solidFill>
                  <a:schemeClr val="accent1">
                    <a:lumMod val="75000"/>
                  </a:schemeClr>
                </a:solidFill>
              </a:rPr>
              <a:t>No </a:t>
            </a:r>
            <a:r>
              <a:rPr lang="es-ES" dirty="0"/>
              <a:t>todos los seres humanos se encuentran con el </a:t>
            </a:r>
            <a:r>
              <a:rPr lang="es-ES" sz="2800" b="1" dirty="0">
                <a:solidFill>
                  <a:schemeClr val="accent1">
                    <a:lumMod val="75000"/>
                  </a:schemeClr>
                </a:solidFill>
              </a:rPr>
              <a:t>mismo </a:t>
            </a:r>
            <a:r>
              <a:rPr lang="es-ES" sz="2800" b="1" dirty="0" smtClean="0">
                <a:solidFill>
                  <a:schemeClr val="accent1">
                    <a:lumMod val="75000"/>
                  </a:schemeClr>
                </a:solidFill>
              </a:rPr>
              <a:t>mundo</a:t>
            </a:r>
            <a:r>
              <a:rPr lang="es-ES" sz="2800" b="1" dirty="0">
                <a:solidFill>
                  <a:schemeClr val="accent1">
                    <a:lumMod val="75000"/>
                  </a:schemeClr>
                </a:solidFill>
              </a:rPr>
              <a:t> </a:t>
            </a:r>
            <a:r>
              <a:rPr lang="es-ES" sz="2800" b="1" dirty="0" smtClean="0">
                <a:solidFill>
                  <a:schemeClr val="accent1">
                    <a:lumMod val="75000"/>
                  </a:schemeClr>
                </a:solidFill>
              </a:rPr>
              <a:t>     </a:t>
            </a:r>
            <a:r>
              <a:rPr lang="es-ES" dirty="0" smtClean="0"/>
              <a:t>Dependiendo del </a:t>
            </a:r>
            <a:r>
              <a:rPr lang="es-ES" sz="2800" b="1" dirty="0" smtClean="0">
                <a:solidFill>
                  <a:schemeClr val="accent1">
                    <a:lumMod val="75000"/>
                  </a:schemeClr>
                </a:solidFill>
              </a:rPr>
              <a:t>lugar </a:t>
            </a:r>
            <a:r>
              <a:rPr lang="es-ES" dirty="0" smtClean="0"/>
              <a:t>y de la </a:t>
            </a:r>
            <a:r>
              <a:rPr lang="es-ES" sz="2800" b="1" dirty="0" smtClean="0">
                <a:solidFill>
                  <a:schemeClr val="accent1">
                    <a:lumMod val="75000"/>
                  </a:schemeClr>
                </a:solidFill>
              </a:rPr>
              <a:t>época histórica</a:t>
            </a:r>
            <a:r>
              <a:rPr lang="es-ES" dirty="0" smtClean="0"/>
              <a:t>, el mundo será muy diferente.</a:t>
            </a:r>
          </a:p>
          <a:p>
            <a:r>
              <a:rPr lang="es-ES" dirty="0" smtClean="0"/>
              <a:t>Los humanos primitivos vivían en la </a:t>
            </a:r>
            <a:r>
              <a:rPr lang="es-ES" sz="2800" b="1" dirty="0" smtClean="0">
                <a:solidFill>
                  <a:schemeClr val="accent1">
                    <a:lumMod val="75000"/>
                  </a:schemeClr>
                </a:solidFill>
              </a:rPr>
              <a:t>naturaleza         </a:t>
            </a:r>
            <a:r>
              <a:rPr lang="es-ES" dirty="0" smtClean="0"/>
              <a:t>algo extraño, hostil.</a:t>
            </a:r>
            <a:endParaRPr lang="es-ES" dirty="0"/>
          </a:p>
          <a:p>
            <a:r>
              <a:rPr lang="es-ES" dirty="0" smtClean="0"/>
              <a:t>Tanto acontecimientos como las cosas se les presentaba como algo </a:t>
            </a:r>
            <a:r>
              <a:rPr lang="es-ES" sz="2800" b="1" dirty="0" smtClean="0">
                <a:solidFill>
                  <a:schemeClr val="accent1">
                    <a:lumMod val="75000"/>
                  </a:schemeClr>
                </a:solidFill>
              </a:rPr>
              <a:t>misterioso</a:t>
            </a:r>
            <a:r>
              <a:rPr lang="es-ES" dirty="0" smtClean="0"/>
              <a:t>.</a:t>
            </a:r>
          </a:p>
          <a:p>
            <a:endParaRPr lang="es-ES" dirty="0"/>
          </a:p>
          <a:p>
            <a:pPr marL="0" indent="0">
              <a:buNone/>
            </a:pPr>
            <a:r>
              <a:rPr lang="es-ES" dirty="0" smtClean="0"/>
              <a:t>        Necesidad de </a:t>
            </a:r>
          </a:p>
          <a:p>
            <a:pPr marL="0" indent="0">
              <a:buNone/>
            </a:pPr>
            <a:r>
              <a:rPr lang="es-ES" sz="2800" b="1" dirty="0" smtClean="0">
                <a:solidFill>
                  <a:schemeClr val="accent1">
                    <a:lumMod val="75000"/>
                  </a:schemeClr>
                </a:solidFill>
              </a:rPr>
              <a:t>Desentrañar</a:t>
            </a:r>
            <a:r>
              <a:rPr lang="es-ES" dirty="0" smtClean="0"/>
              <a:t> el misterio.</a:t>
            </a:r>
            <a:endParaRPr lang="es-ES" dirty="0"/>
          </a:p>
        </p:txBody>
      </p:sp>
      <p:pic>
        <p:nvPicPr>
          <p:cNvPr id="4" name="Imagen 3"/>
          <p:cNvPicPr>
            <a:picLocks noChangeAspect="1"/>
          </p:cNvPicPr>
          <p:nvPr/>
        </p:nvPicPr>
        <p:blipFill rotWithShape="1">
          <a:blip r:embed="rId2"/>
          <a:srcRect t="3012" r="2144" b="12972"/>
          <a:stretch/>
        </p:blipFill>
        <p:spPr>
          <a:xfrm>
            <a:off x="4797117" y="4314155"/>
            <a:ext cx="6331131" cy="1885477"/>
          </a:xfrm>
          <a:prstGeom prst="rect">
            <a:avLst/>
          </a:prstGeom>
        </p:spPr>
      </p:pic>
      <p:cxnSp>
        <p:nvCxnSpPr>
          <p:cNvPr id="6" name="Conector recto de flecha 5"/>
          <p:cNvCxnSpPr/>
          <p:nvPr/>
        </p:nvCxnSpPr>
        <p:spPr>
          <a:xfrm>
            <a:off x="9993086" y="2364377"/>
            <a:ext cx="770708"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a:off x="7471954" y="3605349"/>
            <a:ext cx="5747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heurón 8"/>
          <p:cNvSpPr/>
          <p:nvPr/>
        </p:nvSpPr>
        <p:spPr>
          <a:xfrm rot="5400000">
            <a:off x="1951156" y="4663441"/>
            <a:ext cx="613954" cy="300445"/>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212982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La realidad como enigma</a:t>
            </a:r>
          </a:p>
        </p:txBody>
      </p:sp>
      <p:sp>
        <p:nvSpPr>
          <p:cNvPr id="3" name="Marcador de contenido 2"/>
          <p:cNvSpPr>
            <a:spLocks noGrp="1"/>
          </p:cNvSpPr>
          <p:nvPr>
            <p:ph idx="1"/>
          </p:nvPr>
        </p:nvSpPr>
        <p:spPr/>
        <p:txBody>
          <a:bodyPr/>
          <a:lstStyle/>
          <a:p>
            <a:r>
              <a:rPr lang="es-ES" dirty="0" smtClean="0"/>
              <a:t>En la </a:t>
            </a:r>
            <a:r>
              <a:rPr lang="es-ES" sz="2800" b="1" dirty="0" smtClean="0">
                <a:solidFill>
                  <a:schemeClr val="accent1">
                    <a:lumMod val="75000"/>
                  </a:schemeClr>
                </a:solidFill>
              </a:rPr>
              <a:t>actualidad</a:t>
            </a:r>
            <a:r>
              <a:rPr lang="es-ES" dirty="0" smtClean="0"/>
              <a:t> nos resulta un tanto incompresible esta necesidad de orientarse en la naturaleza del hombre primitivo.</a:t>
            </a:r>
          </a:p>
          <a:p>
            <a:endParaRPr lang="es-ES" dirty="0"/>
          </a:p>
          <a:p>
            <a:pPr marL="0" indent="0">
              <a:buNone/>
            </a:pPr>
            <a:r>
              <a:rPr lang="es-ES" dirty="0"/>
              <a:t> </a:t>
            </a:r>
            <a:r>
              <a:rPr lang="es-ES" dirty="0" smtClean="0"/>
              <a:t>                     Las </a:t>
            </a:r>
            <a:r>
              <a:rPr lang="es-ES" sz="2800" b="1" dirty="0" smtClean="0">
                <a:solidFill>
                  <a:schemeClr val="accent1">
                    <a:lumMod val="75000"/>
                  </a:schemeClr>
                </a:solidFill>
              </a:rPr>
              <a:t>producciones técnicas </a:t>
            </a:r>
            <a:r>
              <a:rPr lang="es-ES" dirty="0" smtClean="0"/>
              <a:t>han interpuesto entre ellos y la naturaleza un </a:t>
            </a:r>
            <a:r>
              <a:rPr lang="es-ES" sz="2800" b="1" dirty="0" smtClean="0">
                <a:solidFill>
                  <a:schemeClr val="accent1">
                    <a:lumMod val="75000"/>
                  </a:schemeClr>
                </a:solidFill>
              </a:rPr>
              <a:t>medio artificial</a:t>
            </a:r>
            <a:r>
              <a:rPr lang="es-ES" dirty="0"/>
              <a:t> </a:t>
            </a:r>
            <a:r>
              <a:rPr lang="es-ES" dirty="0" smtClean="0"/>
              <a:t>                  </a:t>
            </a:r>
            <a:r>
              <a:rPr lang="es-ES" b="1" u="sng" dirty="0" smtClean="0"/>
              <a:t>cambio</a:t>
            </a:r>
            <a:r>
              <a:rPr lang="es-ES" dirty="0" smtClean="0"/>
              <a:t> en el modo de relacionarse: ahora se relacionan con ese medio y con la naturaleza misma.</a:t>
            </a:r>
          </a:p>
          <a:p>
            <a:pPr marL="0" indent="0">
              <a:buNone/>
            </a:pPr>
            <a:endParaRPr lang="es-ES" dirty="0"/>
          </a:p>
        </p:txBody>
      </p:sp>
      <p:sp>
        <p:nvSpPr>
          <p:cNvPr id="4" name="Flecha curvada hacia la derecha 3"/>
          <p:cNvSpPr/>
          <p:nvPr/>
        </p:nvSpPr>
        <p:spPr>
          <a:xfrm>
            <a:off x="1789611" y="2834640"/>
            <a:ext cx="548640" cy="875211"/>
          </a:xfrm>
          <a:prstGeom prst="curv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solidFill>
                <a:schemeClr val="tx1"/>
              </a:solidFill>
            </a:endParaRPr>
          </a:p>
        </p:txBody>
      </p:sp>
      <p:cxnSp>
        <p:nvCxnSpPr>
          <p:cNvPr id="6" name="Conector recto de flecha 5"/>
          <p:cNvCxnSpPr/>
          <p:nvPr/>
        </p:nvCxnSpPr>
        <p:spPr>
          <a:xfrm>
            <a:off x="5576533" y="3984171"/>
            <a:ext cx="10450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a:blip r:embed="rId2"/>
          <a:stretch>
            <a:fillRect/>
          </a:stretch>
        </p:blipFill>
        <p:spPr>
          <a:xfrm>
            <a:off x="436381" y="4892625"/>
            <a:ext cx="3533775" cy="1647825"/>
          </a:xfrm>
          <a:prstGeom prst="rect">
            <a:avLst/>
          </a:prstGeom>
        </p:spPr>
      </p:pic>
      <p:pic>
        <p:nvPicPr>
          <p:cNvPr id="8" name="Imagen 7"/>
          <p:cNvPicPr>
            <a:picLocks noChangeAspect="1"/>
          </p:cNvPicPr>
          <p:nvPr/>
        </p:nvPicPr>
        <p:blipFill>
          <a:blip r:embed="rId3"/>
          <a:stretch>
            <a:fillRect/>
          </a:stretch>
        </p:blipFill>
        <p:spPr>
          <a:xfrm>
            <a:off x="4100784" y="5762379"/>
            <a:ext cx="3802244" cy="542454"/>
          </a:xfrm>
          <a:prstGeom prst="rect">
            <a:avLst/>
          </a:prstGeom>
        </p:spPr>
      </p:pic>
      <p:pic>
        <p:nvPicPr>
          <p:cNvPr id="9" name="Imagen 8"/>
          <p:cNvPicPr>
            <a:picLocks noChangeAspect="1"/>
          </p:cNvPicPr>
          <p:nvPr/>
        </p:nvPicPr>
        <p:blipFill>
          <a:blip r:embed="rId4"/>
          <a:stretch>
            <a:fillRect/>
          </a:stretch>
        </p:blipFill>
        <p:spPr>
          <a:xfrm>
            <a:off x="8536495" y="4663439"/>
            <a:ext cx="2109651" cy="2109651"/>
          </a:xfrm>
          <a:prstGeom prst="rect">
            <a:avLst/>
          </a:prstGeom>
        </p:spPr>
      </p:pic>
      <p:sp>
        <p:nvSpPr>
          <p:cNvPr id="10" name="CuadroTexto 9"/>
          <p:cNvSpPr txBox="1"/>
          <p:nvPr/>
        </p:nvSpPr>
        <p:spPr>
          <a:xfrm>
            <a:off x="4963886" y="5290457"/>
            <a:ext cx="1541417" cy="400110"/>
          </a:xfrm>
          <a:prstGeom prst="rect">
            <a:avLst/>
          </a:prstGeom>
          <a:noFill/>
        </p:spPr>
        <p:txBody>
          <a:bodyPr wrap="square" rtlCol="0">
            <a:spAutoFit/>
          </a:bodyPr>
          <a:lstStyle/>
          <a:p>
            <a:r>
              <a:rPr lang="es-ES" sz="2000" b="1" dirty="0" smtClean="0">
                <a:solidFill>
                  <a:schemeClr val="accent2">
                    <a:lumMod val="60000"/>
                    <a:lumOff val="40000"/>
                  </a:schemeClr>
                </a:solidFill>
                <a:effectLst>
                  <a:outerShdw blurRad="38100" dist="38100" dir="2700000" algn="tl">
                    <a:srgbClr val="000000">
                      <a:alpha val="43137"/>
                    </a:srgbClr>
                  </a:outerShdw>
                </a:effectLst>
              </a:rPr>
              <a:t>TÉCNICA</a:t>
            </a:r>
            <a:endParaRPr lang="es-ES" sz="2000" b="1" dirty="0">
              <a:solidFill>
                <a:schemeClr val="accent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5259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 ser humano como enigma</a:t>
            </a:r>
            <a:endParaRPr lang="es-ES" dirty="0"/>
          </a:p>
        </p:txBody>
      </p:sp>
      <p:sp>
        <p:nvSpPr>
          <p:cNvPr id="3" name="Marcador de contenido 2"/>
          <p:cNvSpPr>
            <a:spLocks noGrp="1"/>
          </p:cNvSpPr>
          <p:nvPr>
            <p:ph idx="1"/>
          </p:nvPr>
        </p:nvSpPr>
        <p:spPr>
          <a:xfrm>
            <a:off x="640080" y="1698171"/>
            <a:ext cx="10488168" cy="4474029"/>
          </a:xfrm>
        </p:spPr>
        <p:txBody>
          <a:bodyPr>
            <a:normAutofit fontScale="92500" lnSpcReduction="10000"/>
          </a:bodyPr>
          <a:lstStyle/>
          <a:p>
            <a:r>
              <a:rPr lang="es-ES" b="1" dirty="0" smtClean="0">
                <a:solidFill>
                  <a:srgbClr val="FF0000"/>
                </a:solidFill>
              </a:rPr>
              <a:t>ACTIVIDAD      relación con lo anterior.</a:t>
            </a:r>
          </a:p>
          <a:p>
            <a:r>
              <a:rPr lang="es-ES" b="1" dirty="0" smtClean="0"/>
              <a:t>SER HUMANO </a:t>
            </a:r>
            <a:r>
              <a:rPr lang="es-ES" dirty="0" smtClean="0"/>
              <a:t>OBLIGADO A ELEGIR                    NECESIDAD DE FIJARSE </a:t>
            </a:r>
            <a:r>
              <a:rPr lang="es-ES" b="1" dirty="0" smtClean="0"/>
              <a:t>METAS</a:t>
            </a:r>
            <a:endParaRPr lang="es-ES" dirty="0"/>
          </a:p>
          <a:p>
            <a:r>
              <a:rPr lang="es-ES" b="1" dirty="0" smtClean="0">
                <a:solidFill>
                  <a:srgbClr val="00B050"/>
                </a:solidFill>
              </a:rPr>
              <a:t>Ortega y Gasset</a:t>
            </a:r>
            <a:r>
              <a:rPr lang="es-ES" dirty="0" smtClean="0"/>
              <a:t>: </a:t>
            </a:r>
          </a:p>
          <a:p>
            <a:pPr>
              <a:buFontTx/>
              <a:buChar char="-"/>
            </a:pPr>
            <a:r>
              <a:rPr lang="es-ES" u="sng" dirty="0" smtClean="0">
                <a:solidFill>
                  <a:srgbClr val="FF0000"/>
                </a:solidFill>
              </a:rPr>
              <a:t>Vida individual: </a:t>
            </a:r>
            <a:r>
              <a:rPr lang="es-ES" dirty="0" smtClean="0"/>
              <a:t>Cada </a:t>
            </a:r>
            <a:r>
              <a:rPr lang="es-ES" dirty="0"/>
              <a:t>hombre tiene, que decidir en cada instante lo que va </a:t>
            </a:r>
            <a:r>
              <a:rPr lang="es-ES" dirty="0" smtClean="0"/>
              <a:t>hacer. </a:t>
            </a:r>
            <a:r>
              <a:rPr lang="es-ES" dirty="0"/>
              <a:t>Esta decisión es intransferible: nadie puede sustituirme en la faena de decidirme, de decidir mi vida. Lo decisivo, pues, en el hombre es ese </a:t>
            </a:r>
            <a:r>
              <a:rPr lang="es-ES" b="1" dirty="0">
                <a:solidFill>
                  <a:srgbClr val="00B050"/>
                </a:solidFill>
              </a:rPr>
              <a:t>proyecto vital </a:t>
            </a:r>
            <a:r>
              <a:rPr lang="es-ES" dirty="0"/>
              <a:t>de las cosas que rodean como posibilidades. Entonces la vida es, por tanto, el órgano mismo de la comprensión; y por esto se puede decir que la razón es la vida </a:t>
            </a:r>
            <a:r>
              <a:rPr lang="es-ES" dirty="0" smtClean="0"/>
              <a:t>humana</a:t>
            </a:r>
          </a:p>
          <a:p>
            <a:pPr>
              <a:buFontTx/>
              <a:buChar char="-"/>
            </a:pPr>
            <a:r>
              <a:rPr lang="es-ES" u="sng" dirty="0" smtClean="0">
                <a:solidFill>
                  <a:srgbClr val="FF0000"/>
                </a:solidFill>
              </a:rPr>
              <a:t>Vida social: </a:t>
            </a:r>
            <a:r>
              <a:rPr lang="es-ES" dirty="0"/>
              <a:t>La razón vital se vuelve historia porque el hombre mismo es histórico, pues lo que el hombre ha sido constituye el componente esencial de lo que es y por lo mismo de lo que será. Por esto la vida humana tiene una dimensión social porque hombre interactúa con otros hombres, esto le da un carácter social, que forman mis circunstancias, como un ingrediente mío, pues vivir es convivir, de tal forma que mi vida individual se da el hecho radical de la convivencia</a:t>
            </a:r>
            <a:r>
              <a:rPr lang="es-ES" dirty="0" smtClean="0"/>
              <a:t>.</a:t>
            </a:r>
          </a:p>
          <a:p>
            <a:r>
              <a:rPr lang="es-ES" dirty="0" smtClean="0"/>
              <a:t>Lectura texto </a:t>
            </a:r>
            <a:r>
              <a:rPr lang="es-ES" b="1" dirty="0" err="1" smtClean="0">
                <a:solidFill>
                  <a:srgbClr val="FF0000"/>
                </a:solidFill>
              </a:rPr>
              <a:t>Mosterín</a:t>
            </a:r>
            <a:r>
              <a:rPr lang="es-ES" b="1" dirty="0" smtClean="0">
                <a:solidFill>
                  <a:srgbClr val="FF0000"/>
                </a:solidFill>
              </a:rPr>
              <a:t>.</a:t>
            </a:r>
          </a:p>
        </p:txBody>
      </p:sp>
      <p:cxnSp>
        <p:nvCxnSpPr>
          <p:cNvPr id="5" name="Conector recto de flecha 4"/>
          <p:cNvCxnSpPr/>
          <p:nvPr/>
        </p:nvCxnSpPr>
        <p:spPr>
          <a:xfrm flipV="1">
            <a:off x="5093208" y="2233748"/>
            <a:ext cx="1005840"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026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fe, la imaginación y el valor de la tradición</a:t>
            </a:r>
            <a:endParaRPr lang="es-ES" dirty="0"/>
          </a:p>
        </p:txBody>
      </p:sp>
      <p:sp>
        <p:nvSpPr>
          <p:cNvPr id="3" name="Marcador de contenido 2"/>
          <p:cNvSpPr>
            <a:spLocks noGrp="1"/>
          </p:cNvSpPr>
          <p:nvPr>
            <p:ph idx="1"/>
          </p:nvPr>
        </p:nvSpPr>
        <p:spPr/>
        <p:txBody>
          <a:bodyPr/>
          <a:lstStyle/>
          <a:p>
            <a:r>
              <a:rPr lang="es-ES" sz="2800" b="1" dirty="0" smtClean="0">
                <a:solidFill>
                  <a:srgbClr val="00B050"/>
                </a:solidFill>
              </a:rPr>
              <a:t>Ser humano           </a:t>
            </a:r>
            <a:r>
              <a:rPr lang="es-ES" dirty="0" smtClean="0"/>
              <a:t>necesidad de </a:t>
            </a:r>
            <a:r>
              <a:rPr lang="es-ES" b="1" dirty="0" smtClean="0"/>
              <a:t>conocer</a:t>
            </a:r>
            <a:r>
              <a:rPr lang="es-ES" dirty="0" smtClean="0"/>
              <a:t> el mundo y a sí mismo.</a:t>
            </a:r>
          </a:p>
          <a:p>
            <a:pPr marL="0" indent="0">
              <a:buNone/>
            </a:pPr>
            <a:r>
              <a:rPr lang="es-ES" dirty="0" smtClean="0"/>
              <a:t>Los </a:t>
            </a:r>
            <a:r>
              <a:rPr lang="es-ES" b="1" u="sng" dirty="0" smtClean="0">
                <a:solidFill>
                  <a:srgbClr val="FF0000"/>
                </a:solidFill>
              </a:rPr>
              <a:t>instrumentos</a:t>
            </a:r>
            <a:r>
              <a:rPr lang="es-ES" dirty="0" smtClean="0"/>
              <a:t> para conseguirlo han ido cambiando.</a:t>
            </a:r>
          </a:p>
          <a:p>
            <a:pPr marL="0" indent="0">
              <a:buNone/>
            </a:pPr>
            <a:r>
              <a:rPr lang="es-ES" dirty="0" smtClean="0"/>
              <a:t>Hace aprox. </a:t>
            </a:r>
            <a:r>
              <a:rPr lang="es-ES" b="1" dirty="0" smtClean="0"/>
              <a:t>2.500</a:t>
            </a:r>
            <a:r>
              <a:rPr lang="es-ES" dirty="0" smtClean="0"/>
              <a:t> años se confiaba en:</a:t>
            </a:r>
          </a:p>
          <a:p>
            <a:pPr marL="0" indent="0">
              <a:buNone/>
            </a:pPr>
            <a:r>
              <a:rPr lang="es-ES" dirty="0" smtClean="0"/>
              <a:t>- La </a:t>
            </a:r>
            <a:r>
              <a:rPr lang="es-ES" dirty="0" smtClean="0">
                <a:solidFill>
                  <a:srgbClr val="FF0000"/>
                </a:solidFill>
              </a:rPr>
              <a:t>fe</a:t>
            </a:r>
            <a:r>
              <a:rPr lang="es-ES" dirty="0" smtClean="0"/>
              <a:t>: confianza; tener fe en alguien es confiar en él.</a:t>
            </a:r>
          </a:p>
          <a:p>
            <a:pPr marL="0" indent="0">
              <a:buNone/>
            </a:pPr>
            <a:r>
              <a:rPr lang="es-ES" dirty="0" smtClean="0"/>
              <a:t>- La </a:t>
            </a:r>
            <a:r>
              <a:rPr lang="es-ES" dirty="0" smtClean="0">
                <a:solidFill>
                  <a:srgbClr val="FF0000"/>
                </a:solidFill>
              </a:rPr>
              <a:t>imaginación</a:t>
            </a:r>
            <a:r>
              <a:rPr lang="es-ES" dirty="0" smtClean="0"/>
              <a:t>: capacidad de los seres humanos para, a partir de la realidad percibida, ir más allá de la realidad.</a:t>
            </a:r>
          </a:p>
          <a:p>
            <a:pPr>
              <a:buFontTx/>
              <a:buChar char="-"/>
            </a:pPr>
            <a:r>
              <a:rPr lang="es-ES" dirty="0" smtClean="0"/>
              <a:t>Y el </a:t>
            </a:r>
            <a:r>
              <a:rPr lang="es-ES" dirty="0" smtClean="0">
                <a:solidFill>
                  <a:srgbClr val="FF0000"/>
                </a:solidFill>
              </a:rPr>
              <a:t>valor de la tradición</a:t>
            </a:r>
            <a:r>
              <a:rPr lang="es-ES" dirty="0" smtClean="0"/>
              <a:t>: la tradición se valora cuando las afirmaciones que realizan los integrantes de una sociedad se fundamentan en que los antepasados pensaban de esa manera.</a:t>
            </a:r>
          </a:p>
          <a:p>
            <a:pPr marL="0" indent="0">
              <a:buNone/>
            </a:pPr>
            <a:r>
              <a:rPr lang="es-ES" dirty="0"/>
              <a:t> </a:t>
            </a:r>
            <a:r>
              <a:rPr lang="es-ES" dirty="0" smtClean="0"/>
              <a:t>                     Creación del </a:t>
            </a:r>
            <a:r>
              <a:rPr lang="es-ES" sz="2800" b="1" u="sng" dirty="0" smtClean="0">
                <a:solidFill>
                  <a:srgbClr val="00B050"/>
                </a:solidFill>
              </a:rPr>
              <a:t>MITO</a:t>
            </a:r>
            <a:r>
              <a:rPr lang="es-ES" sz="2800" b="1" dirty="0" smtClean="0">
                <a:solidFill>
                  <a:srgbClr val="00B050"/>
                </a:solidFill>
              </a:rPr>
              <a:t> </a:t>
            </a:r>
            <a:r>
              <a:rPr lang="es-ES" b="1" dirty="0" smtClean="0"/>
              <a:t>(PENSAMIENTO ARCAICO)</a:t>
            </a:r>
          </a:p>
          <a:p>
            <a:pPr marL="0" indent="0">
              <a:buNone/>
            </a:pPr>
            <a:endParaRPr lang="es-ES" dirty="0" smtClean="0"/>
          </a:p>
        </p:txBody>
      </p:sp>
      <p:cxnSp>
        <p:nvCxnSpPr>
          <p:cNvPr id="5" name="Conector recto de flecha 4"/>
          <p:cNvCxnSpPr/>
          <p:nvPr/>
        </p:nvCxnSpPr>
        <p:spPr>
          <a:xfrm>
            <a:off x="3487783" y="2390503"/>
            <a:ext cx="7707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Flecha derecha 8"/>
          <p:cNvSpPr/>
          <p:nvPr/>
        </p:nvSpPr>
        <p:spPr>
          <a:xfrm>
            <a:off x="1384663" y="5643155"/>
            <a:ext cx="1005840" cy="313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07952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RASGOS DISTINTIVOS DEL PENSAMIENTO ARCAICO</a:t>
            </a:r>
            <a:endParaRPr lang="es-ES" dirty="0"/>
          </a:p>
        </p:txBody>
      </p:sp>
      <p:sp>
        <p:nvSpPr>
          <p:cNvPr id="3" name="Marcador de contenido 2"/>
          <p:cNvSpPr>
            <a:spLocks noGrp="1"/>
          </p:cNvSpPr>
          <p:nvPr>
            <p:ph idx="1"/>
          </p:nvPr>
        </p:nvSpPr>
        <p:spPr>
          <a:xfrm>
            <a:off x="1069847" y="2121408"/>
            <a:ext cx="10320963" cy="4488398"/>
          </a:xfrm>
        </p:spPr>
        <p:txBody>
          <a:bodyPr>
            <a:normAutofit/>
          </a:bodyPr>
          <a:lstStyle/>
          <a:p>
            <a:r>
              <a:rPr lang="es-ES" dirty="0" smtClean="0"/>
              <a:t>Pensamiento </a:t>
            </a:r>
            <a:r>
              <a:rPr lang="es-ES" sz="2800" b="1" dirty="0" smtClean="0">
                <a:solidFill>
                  <a:srgbClr val="FF0000"/>
                </a:solidFill>
              </a:rPr>
              <a:t>infundado</a:t>
            </a:r>
            <a:r>
              <a:rPr lang="es-ES" dirty="0" smtClean="0"/>
              <a:t>: se limitaban a hacer </a:t>
            </a:r>
            <a:r>
              <a:rPr lang="es-ES" b="1" dirty="0" smtClean="0"/>
              <a:t>afirmaciones</a:t>
            </a:r>
            <a:r>
              <a:rPr lang="es-ES" dirty="0" smtClean="0"/>
              <a:t> pero sin fundamentarlas. No había forma de probar la verdad o falsedad de las afirmaciones.</a:t>
            </a:r>
            <a:endParaRPr lang="es-ES" dirty="0"/>
          </a:p>
          <a:p>
            <a:r>
              <a:rPr lang="es-ES" dirty="0" smtClean="0"/>
              <a:t>Pensamiento</a:t>
            </a:r>
            <a:r>
              <a:rPr lang="es-ES" sz="2800" b="1" dirty="0" smtClean="0">
                <a:solidFill>
                  <a:srgbClr val="FF0000"/>
                </a:solidFill>
              </a:rPr>
              <a:t> acrítico</a:t>
            </a:r>
            <a:r>
              <a:rPr lang="es-ES" dirty="0" smtClean="0"/>
              <a:t>: no daba razones de sí mismo, no daba razones de su propia metodología, no se planteaba la adecuación de las herramientas, etc. Falta de cuestionamiento sobre si su contenido es verdadero o no.</a:t>
            </a:r>
          </a:p>
          <a:p>
            <a:r>
              <a:rPr lang="es-ES" dirty="0" smtClean="0"/>
              <a:t>Pensamiento de carácter </a:t>
            </a:r>
            <a:r>
              <a:rPr lang="es-ES" sz="2800" b="1" dirty="0" smtClean="0">
                <a:solidFill>
                  <a:srgbClr val="FF0000"/>
                </a:solidFill>
              </a:rPr>
              <a:t>antropomorfo</a:t>
            </a:r>
            <a:r>
              <a:rPr lang="es-ES" dirty="0" smtClean="0"/>
              <a:t>: los humanos primitivos proyectaban sus propias motivaciones y vivencias. Todas los acontecimientos de su alrededor (caza, lluvia, etc. ) eran producidas por unos seres, los dioses,  que eran como “hombres” pero con más poder.</a:t>
            </a:r>
          </a:p>
          <a:p>
            <a:r>
              <a:rPr lang="es-ES" dirty="0" smtClean="0"/>
              <a:t>Pensamiento </a:t>
            </a:r>
            <a:r>
              <a:rPr lang="es-ES" sz="2800" b="1" dirty="0" smtClean="0">
                <a:solidFill>
                  <a:srgbClr val="FF0000"/>
                </a:solidFill>
              </a:rPr>
              <a:t>emocionalmente comprometido</a:t>
            </a:r>
            <a:r>
              <a:rPr lang="es-ES" dirty="0" smtClean="0"/>
              <a:t>: los seres humanos adoptaban actitudes y realizaban las acciones en función de los hechos. NO los objetivaban.</a:t>
            </a:r>
            <a:endParaRPr lang="es-ES" dirty="0"/>
          </a:p>
        </p:txBody>
      </p:sp>
    </p:spTree>
    <p:extLst>
      <p:ext uri="{BB962C8B-B14F-4D97-AF65-F5344CB8AC3E}">
        <p14:creationId xmlns:p14="http://schemas.microsoft.com/office/powerpoint/2010/main" val="3901812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069849" y="662377"/>
            <a:ext cx="10278010" cy="774537"/>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 dirty="0" smtClean="0"/>
              <a:t>Se produce…</a:t>
            </a:r>
            <a:endParaRPr lang="es-ES" dirty="0"/>
          </a:p>
        </p:txBody>
      </p:sp>
      <p:pic>
        <p:nvPicPr>
          <p:cNvPr id="5" name="Imagen 4"/>
          <p:cNvPicPr>
            <a:picLocks noChangeAspect="1"/>
          </p:cNvPicPr>
          <p:nvPr/>
        </p:nvPicPr>
        <p:blipFill>
          <a:blip r:embed="rId3"/>
          <a:stretch>
            <a:fillRect/>
          </a:stretch>
        </p:blipFill>
        <p:spPr>
          <a:xfrm>
            <a:off x="6384265" y="3823377"/>
            <a:ext cx="2137410" cy="1709928"/>
          </a:xfrm>
          <a:prstGeom prst="rect">
            <a:avLst/>
          </a:prstGeom>
        </p:spPr>
      </p:pic>
      <p:pic>
        <p:nvPicPr>
          <p:cNvPr id="6" name="Imagen 5"/>
          <p:cNvPicPr>
            <a:picLocks noChangeAspect="1"/>
          </p:cNvPicPr>
          <p:nvPr/>
        </p:nvPicPr>
        <p:blipFill>
          <a:blip r:embed="rId3"/>
          <a:stretch>
            <a:fillRect/>
          </a:stretch>
        </p:blipFill>
        <p:spPr>
          <a:xfrm flipH="1">
            <a:off x="4149971" y="3823377"/>
            <a:ext cx="2234294" cy="1709928"/>
          </a:xfrm>
          <a:prstGeom prst="rect">
            <a:avLst/>
          </a:prstGeom>
        </p:spPr>
      </p:pic>
      <p:sp>
        <p:nvSpPr>
          <p:cNvPr id="7" name="Llamada de nube 6"/>
          <p:cNvSpPr/>
          <p:nvPr/>
        </p:nvSpPr>
        <p:spPr>
          <a:xfrm flipH="1">
            <a:off x="3058122" y="2366487"/>
            <a:ext cx="2183693" cy="157625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ln w="0"/>
              <a:solidFill>
                <a:schemeClr val="tx1"/>
              </a:solidFill>
              <a:effectLst>
                <a:outerShdw blurRad="38100" dist="19050" dir="2700000" algn="tl" rotWithShape="0">
                  <a:schemeClr val="dk1">
                    <a:alpha val="40000"/>
                  </a:schemeClr>
                </a:outerShdw>
              </a:effectLst>
            </a:endParaRPr>
          </a:p>
          <a:p>
            <a:pPr algn="ctr"/>
            <a:endParaRPr lang="es-ES" b="1" dirty="0">
              <a:ln w="0"/>
              <a:solidFill>
                <a:schemeClr val="tx1"/>
              </a:solidFill>
              <a:effectLst>
                <a:outerShdw blurRad="38100" dist="19050" dir="2700000" algn="tl" rotWithShape="0">
                  <a:schemeClr val="dk1">
                    <a:alpha val="40000"/>
                  </a:schemeClr>
                </a:outerShdw>
              </a:effectLst>
            </a:endParaRPr>
          </a:p>
          <a:p>
            <a:pPr algn="ctr"/>
            <a:endParaRPr lang="es-ES" b="1" dirty="0" smtClean="0">
              <a:ln w="0"/>
              <a:solidFill>
                <a:schemeClr val="tx1"/>
              </a:solidFill>
              <a:effectLst>
                <a:outerShdw blurRad="38100" dist="19050" dir="2700000" algn="tl" rotWithShape="0">
                  <a:schemeClr val="dk1">
                    <a:alpha val="40000"/>
                  </a:schemeClr>
                </a:outerShdw>
              </a:effectLst>
            </a:endParaRPr>
          </a:p>
          <a:p>
            <a:pPr algn="ctr"/>
            <a:r>
              <a:rPr lang="es-ES" b="1" dirty="0" smtClean="0">
                <a:ln w="0"/>
                <a:solidFill>
                  <a:schemeClr val="tx1"/>
                </a:solidFill>
                <a:effectLst>
                  <a:outerShdw blurRad="38100" dist="19050" dir="2700000" algn="tl" rotWithShape="0">
                    <a:schemeClr val="dk1">
                      <a:alpha val="40000"/>
                    </a:schemeClr>
                  </a:outerShdw>
                </a:effectLst>
              </a:rPr>
              <a:t>MITO</a:t>
            </a:r>
            <a:endParaRPr lang="es-ES" b="1" dirty="0">
              <a:ln w="0"/>
              <a:solidFill>
                <a:schemeClr val="tx1"/>
              </a:solidFill>
              <a:effectLst>
                <a:outerShdw blurRad="38100" dist="19050" dir="2700000" algn="tl" rotWithShape="0">
                  <a:schemeClr val="dk1">
                    <a:alpha val="40000"/>
                  </a:schemeClr>
                </a:outerShdw>
              </a:effectLst>
            </a:endParaRPr>
          </a:p>
        </p:txBody>
      </p:sp>
      <p:pic>
        <p:nvPicPr>
          <p:cNvPr id="8" name="Marcador de contenido 6"/>
          <p:cNvPicPr>
            <a:picLocks noChangeAspect="1"/>
          </p:cNvPicPr>
          <p:nvPr/>
        </p:nvPicPr>
        <p:blipFill>
          <a:blip r:embed="rId4"/>
          <a:stretch>
            <a:fillRect/>
          </a:stretch>
        </p:blipFill>
        <p:spPr>
          <a:xfrm>
            <a:off x="3798812" y="2595924"/>
            <a:ext cx="702315" cy="702315"/>
          </a:xfrm>
          <a:prstGeom prst="rect">
            <a:avLst/>
          </a:prstGeom>
        </p:spPr>
      </p:pic>
      <p:sp>
        <p:nvSpPr>
          <p:cNvPr id="9" name="Llamada de nube 8"/>
          <p:cNvSpPr/>
          <p:nvPr/>
        </p:nvSpPr>
        <p:spPr>
          <a:xfrm>
            <a:off x="7652656" y="2393715"/>
            <a:ext cx="2322570" cy="157625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ln w="0"/>
              <a:solidFill>
                <a:schemeClr val="tx1"/>
              </a:solidFill>
              <a:effectLst>
                <a:outerShdw blurRad="38100" dist="19050" dir="2700000" algn="tl" rotWithShape="0">
                  <a:schemeClr val="dk1">
                    <a:alpha val="40000"/>
                  </a:schemeClr>
                </a:outerShdw>
              </a:effectLst>
            </a:endParaRPr>
          </a:p>
          <a:p>
            <a:pPr algn="ctr"/>
            <a:endParaRPr lang="es-ES" b="1" dirty="0">
              <a:ln w="0"/>
              <a:solidFill>
                <a:schemeClr val="tx1"/>
              </a:solidFill>
              <a:effectLst>
                <a:outerShdw blurRad="38100" dist="19050" dir="2700000" algn="tl" rotWithShape="0">
                  <a:schemeClr val="dk1">
                    <a:alpha val="40000"/>
                  </a:schemeClr>
                </a:outerShdw>
              </a:effectLst>
            </a:endParaRPr>
          </a:p>
          <a:p>
            <a:pPr algn="ctr"/>
            <a:endParaRPr lang="es-ES" b="1" dirty="0" smtClean="0">
              <a:ln w="0"/>
              <a:solidFill>
                <a:schemeClr val="tx1"/>
              </a:solidFill>
              <a:effectLst>
                <a:outerShdw blurRad="38100" dist="19050" dir="2700000" algn="tl" rotWithShape="0">
                  <a:schemeClr val="dk1">
                    <a:alpha val="40000"/>
                  </a:schemeClr>
                </a:outerShdw>
              </a:effectLst>
            </a:endParaRPr>
          </a:p>
          <a:p>
            <a:pPr algn="ctr"/>
            <a:r>
              <a:rPr lang="es-ES" b="1" dirty="0" smtClean="0">
                <a:ln w="0"/>
                <a:solidFill>
                  <a:schemeClr val="tx1"/>
                </a:solidFill>
                <a:effectLst>
                  <a:outerShdw blurRad="38100" dist="19050" dir="2700000" algn="tl" rotWithShape="0">
                    <a:schemeClr val="dk1">
                      <a:alpha val="40000"/>
                    </a:schemeClr>
                  </a:outerShdw>
                </a:effectLst>
              </a:rPr>
              <a:t>LOGOS</a:t>
            </a:r>
            <a:endParaRPr lang="es-ES" b="1" dirty="0">
              <a:ln w="0"/>
              <a:solidFill>
                <a:schemeClr val="tx1"/>
              </a:solidFill>
              <a:effectLst>
                <a:outerShdw blurRad="38100" dist="19050" dir="2700000" algn="tl" rotWithShape="0">
                  <a:schemeClr val="dk1">
                    <a:alpha val="40000"/>
                  </a:schemeClr>
                </a:outerShdw>
              </a:effectLst>
            </a:endParaRPr>
          </a:p>
        </p:txBody>
      </p:sp>
      <p:pic>
        <p:nvPicPr>
          <p:cNvPr id="10" name="Picture 2"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1039" y="2615664"/>
            <a:ext cx="672128" cy="792172"/>
          </a:xfrm>
          <a:prstGeom prst="rect">
            <a:avLst/>
          </a:prstGeom>
          <a:noFill/>
          <a:extLst>
            <a:ext uri="{909E8E84-426E-40DD-AFC4-6F175D3DCCD1}">
              <a14:hiddenFill xmlns:a14="http://schemas.microsoft.com/office/drawing/2010/main">
                <a:solidFill>
                  <a:srgbClr val="FFFFFF"/>
                </a:solidFill>
              </a14:hiddenFill>
            </a:ext>
          </a:extLst>
        </p:spPr>
      </p:pic>
      <p:sp>
        <p:nvSpPr>
          <p:cNvPr id="11" name="Flecha curvada hacia abajo 10"/>
          <p:cNvSpPr/>
          <p:nvPr/>
        </p:nvSpPr>
        <p:spPr>
          <a:xfrm>
            <a:off x="4149971" y="1495441"/>
            <a:ext cx="4642641" cy="840307"/>
          </a:xfrm>
          <a:prstGeom prst="curved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S">
              <a:solidFill>
                <a:schemeClr val="tx1"/>
              </a:solidFill>
            </a:endParaRPr>
          </a:p>
        </p:txBody>
      </p:sp>
      <p:sp>
        <p:nvSpPr>
          <p:cNvPr id="12" name="CuadroTexto 11"/>
          <p:cNvSpPr txBox="1"/>
          <p:nvPr/>
        </p:nvSpPr>
        <p:spPr>
          <a:xfrm>
            <a:off x="6084928" y="1700244"/>
            <a:ext cx="808235" cy="369332"/>
          </a:xfrm>
          <a:prstGeom prst="rect">
            <a:avLst/>
          </a:prstGeom>
          <a:noFill/>
        </p:spPr>
        <p:txBody>
          <a:bodyPr wrap="none" rtlCol="0">
            <a:spAutoFit/>
          </a:bodyPr>
          <a:lstStyle/>
          <a:p>
            <a:r>
              <a:rPr lang="es-ES" b="1" i="1" dirty="0" smtClean="0">
                <a:solidFill>
                  <a:schemeClr val="accent4">
                    <a:lumMod val="75000"/>
                  </a:schemeClr>
                </a:solidFill>
              </a:rPr>
              <a:t>PASO</a:t>
            </a:r>
            <a:endParaRPr lang="es-ES" b="1" i="1" dirty="0">
              <a:solidFill>
                <a:schemeClr val="accent4">
                  <a:lumMod val="75000"/>
                </a:schemeClr>
              </a:solidFill>
            </a:endParaRPr>
          </a:p>
        </p:txBody>
      </p:sp>
      <p:sp>
        <p:nvSpPr>
          <p:cNvPr id="13" name="CuadroTexto 12"/>
          <p:cNvSpPr txBox="1"/>
          <p:nvPr/>
        </p:nvSpPr>
        <p:spPr>
          <a:xfrm>
            <a:off x="4420908" y="5623827"/>
            <a:ext cx="1883138" cy="646331"/>
          </a:xfrm>
          <a:prstGeom prst="rect">
            <a:avLst/>
          </a:prstGeom>
          <a:noFill/>
        </p:spPr>
        <p:txBody>
          <a:bodyPr wrap="square" rtlCol="0">
            <a:spAutoFit/>
          </a:bodyPr>
          <a:lstStyle/>
          <a:p>
            <a:pPr algn="ctr"/>
            <a:r>
              <a:rPr lang="es-ES" dirty="0" smtClean="0"/>
              <a:t>PENSAMIENTO </a:t>
            </a:r>
          </a:p>
          <a:p>
            <a:pPr algn="ctr"/>
            <a:r>
              <a:rPr lang="es-ES" dirty="0" smtClean="0"/>
              <a:t>ARCAICO</a:t>
            </a:r>
            <a:endParaRPr lang="es-ES" dirty="0"/>
          </a:p>
        </p:txBody>
      </p:sp>
      <p:sp>
        <p:nvSpPr>
          <p:cNvPr id="14" name="CuadroTexto 13"/>
          <p:cNvSpPr txBox="1"/>
          <p:nvPr/>
        </p:nvSpPr>
        <p:spPr>
          <a:xfrm>
            <a:off x="6471291" y="5669427"/>
            <a:ext cx="1869954" cy="646331"/>
          </a:xfrm>
          <a:prstGeom prst="rect">
            <a:avLst/>
          </a:prstGeom>
          <a:noFill/>
        </p:spPr>
        <p:txBody>
          <a:bodyPr wrap="square" rtlCol="0">
            <a:spAutoFit/>
          </a:bodyPr>
          <a:lstStyle/>
          <a:p>
            <a:pPr algn="ctr"/>
            <a:r>
              <a:rPr lang="es-ES" dirty="0" smtClean="0"/>
              <a:t>PENSAMIENTO </a:t>
            </a:r>
          </a:p>
          <a:p>
            <a:pPr algn="ctr"/>
            <a:r>
              <a:rPr lang="es-ES" dirty="0" smtClean="0"/>
              <a:t>RACIONAL</a:t>
            </a:r>
            <a:endParaRPr lang="es-ES" dirty="0"/>
          </a:p>
        </p:txBody>
      </p:sp>
      <p:sp>
        <p:nvSpPr>
          <p:cNvPr id="2" name="CuadroTexto 1"/>
          <p:cNvSpPr txBox="1"/>
          <p:nvPr/>
        </p:nvSpPr>
        <p:spPr>
          <a:xfrm>
            <a:off x="350520" y="1569720"/>
            <a:ext cx="2367229" cy="5245953"/>
          </a:xfrm>
          <a:prstGeom prst="rect">
            <a:avLst/>
          </a:prstGeom>
          <a:noFill/>
        </p:spPr>
        <p:txBody>
          <a:bodyPr wrap="square" rtlCol="0">
            <a:spAutoFit/>
          </a:bodyPr>
          <a:lstStyle/>
          <a:p>
            <a:r>
              <a:rPr lang="es-ES" dirty="0" smtClean="0"/>
              <a:t>s.</a:t>
            </a:r>
            <a:r>
              <a:rPr lang="es-ES" b="1" dirty="0" smtClean="0">
                <a:solidFill>
                  <a:schemeClr val="accent1">
                    <a:lumMod val="75000"/>
                  </a:schemeClr>
                </a:solidFill>
              </a:rPr>
              <a:t> VI     </a:t>
            </a:r>
            <a:r>
              <a:rPr lang="es-ES" dirty="0" smtClean="0"/>
              <a:t>distintas </a:t>
            </a:r>
            <a:r>
              <a:rPr lang="es-ES" b="1" dirty="0" smtClean="0"/>
              <a:t>razones</a:t>
            </a:r>
            <a:r>
              <a:rPr lang="es-ES" dirty="0" smtClean="0"/>
              <a:t>:</a:t>
            </a:r>
          </a:p>
          <a:p>
            <a:pPr marL="285750" indent="-285750">
              <a:buFontTx/>
              <a:buChar char="-"/>
            </a:pPr>
            <a:r>
              <a:rPr lang="es-ES" b="1" dirty="0" smtClean="0">
                <a:solidFill>
                  <a:schemeClr val="accent2">
                    <a:lumMod val="60000"/>
                    <a:lumOff val="40000"/>
                  </a:schemeClr>
                </a:solidFill>
              </a:rPr>
              <a:t>Contacto con otras culturas     </a:t>
            </a:r>
            <a:r>
              <a:rPr lang="es-ES" dirty="0" smtClean="0"/>
              <a:t>consecuencia del comercio marítimo-</a:t>
            </a:r>
          </a:p>
          <a:p>
            <a:pPr marL="285750" indent="-285750">
              <a:buFontTx/>
              <a:buChar char="-"/>
            </a:pPr>
            <a:r>
              <a:rPr lang="es-ES" b="1" dirty="0" smtClean="0">
                <a:solidFill>
                  <a:schemeClr val="accent2">
                    <a:lumMod val="60000"/>
                    <a:lumOff val="40000"/>
                  </a:schemeClr>
                </a:solidFill>
              </a:rPr>
              <a:t>Aparición de nuevas clases sociales     </a:t>
            </a:r>
            <a:r>
              <a:rPr lang="es-ES" dirty="0" smtClean="0"/>
              <a:t>navieros comerciantes, marino… el terrateniente – guerrero no les era significativo.</a:t>
            </a:r>
          </a:p>
          <a:p>
            <a:pPr marL="285750" indent="-285750">
              <a:buFontTx/>
              <a:buChar char="-"/>
            </a:pPr>
            <a:r>
              <a:rPr lang="es-ES" b="1" dirty="0" smtClean="0">
                <a:solidFill>
                  <a:schemeClr val="accent2">
                    <a:lumMod val="60000"/>
                    <a:lumOff val="40000"/>
                  </a:schemeClr>
                </a:solidFill>
              </a:rPr>
              <a:t>Uso de la moneda</a:t>
            </a:r>
            <a:endParaRPr lang="es-ES" b="1" dirty="0">
              <a:solidFill>
                <a:schemeClr val="accent2">
                  <a:lumMod val="60000"/>
                  <a:lumOff val="40000"/>
                </a:schemeClr>
              </a:solidFill>
            </a:endParaRPr>
          </a:p>
        </p:txBody>
      </p:sp>
      <p:sp>
        <p:nvSpPr>
          <p:cNvPr id="3" name="CuadroTexto 2"/>
          <p:cNvSpPr txBox="1"/>
          <p:nvPr/>
        </p:nvSpPr>
        <p:spPr>
          <a:xfrm>
            <a:off x="10224834" y="868680"/>
            <a:ext cx="1593288" cy="5078313"/>
          </a:xfrm>
          <a:prstGeom prst="rect">
            <a:avLst/>
          </a:prstGeom>
          <a:noFill/>
        </p:spPr>
        <p:txBody>
          <a:bodyPr wrap="square" rtlCol="0">
            <a:spAutoFit/>
          </a:bodyPr>
          <a:lstStyle/>
          <a:p>
            <a:r>
              <a:rPr lang="es-ES" dirty="0" smtClean="0"/>
              <a:t>Se comienza a </a:t>
            </a:r>
            <a:r>
              <a:rPr lang="es-ES" b="1" dirty="0" smtClean="0">
                <a:solidFill>
                  <a:schemeClr val="accent2">
                    <a:lumMod val="75000"/>
                  </a:schemeClr>
                </a:solidFill>
              </a:rPr>
              <a:t>valorar la razón </a:t>
            </a:r>
            <a:r>
              <a:rPr lang="es-ES" dirty="0" smtClean="0"/>
              <a:t>como la principal capacidad humano, se deja de creer en los mitos y se comienzan a </a:t>
            </a:r>
            <a:r>
              <a:rPr lang="es-ES" b="1" dirty="0" smtClean="0">
                <a:solidFill>
                  <a:schemeClr val="accent2">
                    <a:lumMod val="60000"/>
                    <a:lumOff val="40000"/>
                  </a:schemeClr>
                </a:solidFill>
              </a:rPr>
              <a:t>interpretar a sí mismos y al a naturaleza</a:t>
            </a:r>
            <a:r>
              <a:rPr lang="es-ES" dirty="0" smtClean="0"/>
              <a:t>, dando </a:t>
            </a:r>
            <a:r>
              <a:rPr lang="es-ES" b="1" dirty="0" smtClean="0">
                <a:solidFill>
                  <a:schemeClr val="accent2">
                    <a:lumMod val="60000"/>
                    <a:lumOff val="40000"/>
                  </a:schemeClr>
                </a:solidFill>
              </a:rPr>
              <a:t>respuestas a los enigmas planteados.</a:t>
            </a:r>
            <a:endParaRPr lang="es-ES" b="1" dirty="0">
              <a:solidFill>
                <a:schemeClr val="accent2">
                  <a:lumMod val="60000"/>
                  <a:lumOff val="40000"/>
                </a:schemeClr>
              </a:solidFill>
            </a:endParaRPr>
          </a:p>
        </p:txBody>
      </p:sp>
      <p:pic>
        <p:nvPicPr>
          <p:cNvPr id="15" name="Imagen 14"/>
          <p:cNvPicPr>
            <a:picLocks noChangeAspect="1"/>
          </p:cNvPicPr>
          <p:nvPr/>
        </p:nvPicPr>
        <p:blipFill>
          <a:blip r:embed="rId6"/>
          <a:stretch>
            <a:fillRect/>
          </a:stretch>
        </p:blipFill>
        <p:spPr>
          <a:xfrm>
            <a:off x="4867217" y="6248427"/>
            <a:ext cx="7919771" cy="406905"/>
          </a:xfrm>
          <a:prstGeom prst="rect">
            <a:avLst/>
          </a:prstGeom>
        </p:spPr>
      </p:pic>
    </p:spTree>
    <p:extLst>
      <p:ext uri="{BB962C8B-B14F-4D97-AF65-F5344CB8AC3E}">
        <p14:creationId xmlns:p14="http://schemas.microsoft.com/office/powerpoint/2010/main" val="306008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Actividad: </a:t>
            </a:r>
            <a:r>
              <a:rPr lang="es-ES" dirty="0" smtClean="0">
                <a:solidFill>
                  <a:srgbClr val="FF0000"/>
                </a:solidFill>
              </a:rPr>
              <a:t>construyendo mitos</a:t>
            </a:r>
            <a:endParaRPr lang="es-ES" dirty="0">
              <a:solidFill>
                <a:srgbClr val="FF0000"/>
              </a:solidFill>
            </a:endParaRPr>
          </a:p>
        </p:txBody>
      </p:sp>
      <p:sp>
        <p:nvSpPr>
          <p:cNvPr id="3" name="Marcador de contenido 2"/>
          <p:cNvSpPr>
            <a:spLocks noGrp="1"/>
          </p:cNvSpPr>
          <p:nvPr>
            <p:ph idx="1"/>
          </p:nvPr>
        </p:nvSpPr>
        <p:spPr>
          <a:xfrm>
            <a:off x="1069847" y="2121408"/>
            <a:ext cx="10339681" cy="4497756"/>
          </a:xfrm>
        </p:spPr>
        <p:txBody>
          <a:bodyPr/>
          <a:lstStyle/>
          <a:p>
            <a:r>
              <a:rPr lang="es-ES" dirty="0"/>
              <a:t>A partir de los conocimientos adquiridos, </a:t>
            </a:r>
            <a:r>
              <a:rPr lang="es-ES" b="1" dirty="0">
                <a:solidFill>
                  <a:srgbClr val="00B050"/>
                </a:solidFill>
              </a:rPr>
              <a:t>elabora tu propio relato mítico</a:t>
            </a:r>
            <a:r>
              <a:rPr lang="es-ES" dirty="0">
                <a:solidFill>
                  <a:srgbClr val="00B050"/>
                </a:solidFill>
              </a:rPr>
              <a:t>.</a:t>
            </a:r>
          </a:p>
          <a:p>
            <a:r>
              <a:rPr lang="es-ES" dirty="0" smtClean="0"/>
              <a:t>Extensión </a:t>
            </a:r>
            <a:r>
              <a:rPr lang="es-ES" dirty="0"/>
              <a:t>recomendada: </a:t>
            </a:r>
            <a:r>
              <a:rPr lang="es-ES" b="1" dirty="0">
                <a:solidFill>
                  <a:srgbClr val="00B050"/>
                </a:solidFill>
              </a:rPr>
              <a:t>1 cara</a:t>
            </a:r>
            <a:r>
              <a:rPr lang="es-ES" b="1" dirty="0" smtClean="0">
                <a:solidFill>
                  <a:srgbClr val="00B050"/>
                </a:solidFill>
              </a:rPr>
              <a:t>.</a:t>
            </a:r>
            <a:endParaRPr lang="es-ES" b="1" dirty="0"/>
          </a:p>
          <a:p>
            <a:r>
              <a:rPr lang="es-ES" dirty="0"/>
              <a:t>Se valorará positivamente la </a:t>
            </a:r>
            <a:r>
              <a:rPr lang="es-ES" b="1" dirty="0">
                <a:solidFill>
                  <a:srgbClr val="00B050"/>
                </a:solidFill>
              </a:rPr>
              <a:t>originalidad</a:t>
            </a:r>
            <a:r>
              <a:rPr lang="es-ES" dirty="0"/>
              <a:t> del relato.</a:t>
            </a:r>
          </a:p>
          <a:p>
            <a:pPr marL="0" indent="0">
              <a:buNone/>
            </a:pPr>
            <a:endParaRPr lang="es-ES" dirty="0" smtClean="0"/>
          </a:p>
          <a:p>
            <a:endParaRPr lang="es-ES" dirty="0"/>
          </a:p>
          <a:p>
            <a:pPr marL="0" indent="0">
              <a:buNone/>
            </a:pPr>
            <a:r>
              <a:rPr lang="es-ES" dirty="0" smtClean="0"/>
              <a:t>	</a:t>
            </a:r>
            <a:r>
              <a:rPr lang="es-ES" b="1" dirty="0" smtClean="0">
                <a:solidFill>
                  <a:srgbClr val="00B050"/>
                </a:solidFill>
              </a:rPr>
              <a:t>Revisa</a:t>
            </a:r>
            <a:r>
              <a:rPr lang="es-ES" dirty="0" smtClean="0"/>
              <a:t> tu mito         ¿has seguido bien todas partes?     Localízalas en el texto</a:t>
            </a:r>
          </a:p>
          <a:p>
            <a:pPr marL="0" indent="0">
              <a:buNone/>
            </a:pPr>
            <a:r>
              <a:rPr lang="es-ES" dirty="0"/>
              <a:t>	</a:t>
            </a:r>
            <a:r>
              <a:rPr lang="es-ES" dirty="0" smtClean="0"/>
              <a:t>			¿En qué has fallado?</a:t>
            </a:r>
          </a:p>
          <a:p>
            <a:pPr marL="0" indent="0">
              <a:buNone/>
            </a:pPr>
            <a:r>
              <a:rPr lang="es-ES" dirty="0"/>
              <a:t>	</a:t>
            </a:r>
            <a:r>
              <a:rPr lang="es-ES" dirty="0" smtClean="0"/>
              <a:t>			¿Qué cambiarías?</a:t>
            </a:r>
          </a:p>
          <a:p>
            <a:pPr marL="0" indent="0">
              <a:buNone/>
            </a:pPr>
            <a:r>
              <a:rPr lang="es-ES" dirty="0"/>
              <a:t>	</a:t>
            </a:r>
            <a:r>
              <a:rPr lang="es-ES" dirty="0" smtClean="0"/>
              <a:t>			Reescríbelo desde una explicación racional </a:t>
            </a:r>
            <a:endParaRPr lang="es-ES" dirty="0"/>
          </a:p>
        </p:txBody>
      </p:sp>
      <p:pic>
        <p:nvPicPr>
          <p:cNvPr id="6" name="Imagen 5"/>
          <p:cNvPicPr>
            <a:picLocks noChangeAspect="1"/>
          </p:cNvPicPr>
          <p:nvPr/>
        </p:nvPicPr>
        <p:blipFill>
          <a:blip r:embed="rId2"/>
          <a:stretch>
            <a:fillRect/>
          </a:stretch>
        </p:blipFill>
        <p:spPr>
          <a:xfrm>
            <a:off x="10173935" y="2011754"/>
            <a:ext cx="482116" cy="482116"/>
          </a:xfrm>
          <a:prstGeom prst="rect">
            <a:avLst/>
          </a:prstGeom>
        </p:spPr>
      </p:pic>
      <p:pic>
        <p:nvPicPr>
          <p:cNvPr id="7" name="Imagen 6"/>
          <p:cNvPicPr>
            <a:picLocks noChangeAspect="1"/>
          </p:cNvPicPr>
          <p:nvPr/>
        </p:nvPicPr>
        <p:blipFill>
          <a:blip r:embed="rId2"/>
          <a:stretch>
            <a:fillRect/>
          </a:stretch>
        </p:blipFill>
        <p:spPr>
          <a:xfrm>
            <a:off x="5200356" y="2493870"/>
            <a:ext cx="436169" cy="436169"/>
          </a:xfrm>
          <a:prstGeom prst="rect">
            <a:avLst/>
          </a:prstGeom>
        </p:spPr>
      </p:pic>
      <p:pic>
        <p:nvPicPr>
          <p:cNvPr id="8" name="Imagen 7"/>
          <p:cNvPicPr>
            <a:picLocks noChangeAspect="1"/>
          </p:cNvPicPr>
          <p:nvPr/>
        </p:nvPicPr>
        <p:blipFill>
          <a:blip r:embed="rId2"/>
          <a:stretch>
            <a:fillRect/>
          </a:stretch>
        </p:blipFill>
        <p:spPr>
          <a:xfrm>
            <a:off x="7538855" y="2864976"/>
            <a:ext cx="431437" cy="431437"/>
          </a:xfrm>
          <a:prstGeom prst="rect">
            <a:avLst/>
          </a:prstGeom>
        </p:spPr>
      </p:pic>
      <p:sp>
        <p:nvSpPr>
          <p:cNvPr id="9" name="Flecha derecha 8"/>
          <p:cNvSpPr/>
          <p:nvPr/>
        </p:nvSpPr>
        <p:spPr>
          <a:xfrm>
            <a:off x="1069847" y="4271748"/>
            <a:ext cx="600502" cy="3957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Conector recto de flecha 10"/>
          <p:cNvCxnSpPr/>
          <p:nvPr/>
        </p:nvCxnSpPr>
        <p:spPr>
          <a:xfrm>
            <a:off x="3862316" y="4469641"/>
            <a:ext cx="4094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8134065" y="4428698"/>
            <a:ext cx="2658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3848667" y="4636827"/>
            <a:ext cx="736980" cy="3138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3753134" y="4950726"/>
            <a:ext cx="846162" cy="360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3630304" y="5310913"/>
            <a:ext cx="955343" cy="427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3521122" y="3848669"/>
            <a:ext cx="603231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503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TM03090434[[fn=Madera]]</Template>
  <TotalTime>1819</TotalTime>
  <Words>764</Words>
  <Application>Microsoft Office PowerPoint</Application>
  <PresentationFormat>Panorámica</PresentationFormat>
  <Paragraphs>67</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Rockwell</vt:lpstr>
      <vt:lpstr>Rockwell Condensed</vt:lpstr>
      <vt:lpstr>Wingdings</vt:lpstr>
      <vt:lpstr>Tipo de madera</vt:lpstr>
      <vt:lpstr>El pensamiento arcaico</vt:lpstr>
      <vt:lpstr>La realidad como enigma</vt:lpstr>
      <vt:lpstr>La realidad como enigma</vt:lpstr>
      <vt:lpstr>La realidad como enigma</vt:lpstr>
      <vt:lpstr>El ser humano como enigma</vt:lpstr>
      <vt:lpstr>La fe, la imaginación y el valor de la tradición</vt:lpstr>
      <vt:lpstr>RASGOS DISTINTIVOS DEL PENSAMIENTO ARCAICO</vt:lpstr>
      <vt:lpstr>Presentación de PowerPoint</vt:lpstr>
      <vt:lpstr>Actividad: construyendo mitos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pensamiento arcaico</dc:title>
  <dc:creator>Mireya Ferrer de Oya</dc:creator>
  <cp:lastModifiedBy>Mireya Ferrer de Oya</cp:lastModifiedBy>
  <cp:revision>24</cp:revision>
  <dcterms:created xsi:type="dcterms:W3CDTF">2017-09-12T15:03:46Z</dcterms:created>
  <dcterms:modified xsi:type="dcterms:W3CDTF">2018-09-20T11:46:42Z</dcterms:modified>
</cp:coreProperties>
</file>