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10/11/2018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El conocimiento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Unidad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82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conocimiento.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0263" y="1907178"/>
            <a:ext cx="10657985" cy="4265022"/>
          </a:xfrm>
        </p:spPr>
        <p:txBody>
          <a:bodyPr/>
          <a:lstStyle/>
          <a:p>
            <a:r>
              <a:rPr lang="es-ES" b="1" dirty="0" smtClean="0"/>
              <a:t>Problema esencial </a:t>
            </a:r>
            <a:r>
              <a:rPr lang="es-ES" dirty="0" smtClean="0"/>
              <a:t>de la filosofía teórica       </a:t>
            </a:r>
            <a:r>
              <a:rPr lang="es-ES" sz="2400" b="1" dirty="0" smtClean="0">
                <a:solidFill>
                  <a:srgbClr val="FF0000"/>
                </a:solidFill>
              </a:rPr>
              <a:t>el conocimiento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b="1" dirty="0" smtClean="0">
                <a:solidFill>
                  <a:srgbClr val="00B050"/>
                </a:solidFill>
              </a:rPr>
              <a:t>tanto la filosofía teórica como la práctica</a:t>
            </a:r>
            <a:r>
              <a:rPr lang="es-ES" dirty="0" smtClean="0"/>
              <a:t> se tienen que ocupar de temas relacionados con el conocimiento       por este motivo nos preguntamos:</a:t>
            </a:r>
          </a:p>
          <a:p>
            <a:pPr marL="0" indent="0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b="1" dirty="0" smtClean="0">
                <a:solidFill>
                  <a:srgbClr val="FFC000"/>
                </a:solidFill>
              </a:rPr>
              <a:t>¿Hasta qué punto es posible fiarse del conocimiento?     </a:t>
            </a:r>
            <a:r>
              <a:rPr lang="es-ES" b="1" dirty="0" smtClean="0"/>
              <a:t>Reflexionar como funciona, cuáles son sus posibilidades y límites…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103" y="448195"/>
            <a:ext cx="3411992" cy="1643215"/>
          </a:xfrm>
          <a:prstGeom prst="rect">
            <a:avLst/>
          </a:prstGeom>
        </p:spPr>
      </p:pic>
      <p:sp>
        <p:nvSpPr>
          <p:cNvPr id="5" name="Explosión 2 4"/>
          <p:cNvSpPr/>
          <p:nvPr/>
        </p:nvSpPr>
        <p:spPr>
          <a:xfrm>
            <a:off x="352697" y="4140926"/>
            <a:ext cx="8334103" cy="271707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Hay que recordar que la filosofía no da nada por supuesto, lo que le obliga a enfrentarse incluso al tema de cómo hay que pensar para hacerlo adecuadamente.</a:t>
            </a:r>
            <a:endParaRPr lang="es-ES" dirty="0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5421086" y="2127847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7276011" y="3702105"/>
            <a:ext cx="300446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4349931" y="2847703"/>
            <a:ext cx="352698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echa abajo 11"/>
          <p:cNvSpPr/>
          <p:nvPr/>
        </p:nvSpPr>
        <p:spPr>
          <a:xfrm>
            <a:off x="5212080" y="3017521"/>
            <a:ext cx="886968" cy="499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849086" y="2221247"/>
            <a:ext cx="483325" cy="29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79" y="235131"/>
            <a:ext cx="11900263" cy="104502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Grados y herramientas del conocer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79" y="1280160"/>
            <a:ext cx="4730061" cy="4683034"/>
          </a:xfrm>
        </p:spPr>
        <p:txBody>
          <a:bodyPr/>
          <a:lstStyle/>
          <a:p>
            <a:r>
              <a:rPr lang="es-ES" dirty="0" smtClean="0"/>
              <a:t>El ser humano, para responder tanto a </a:t>
            </a:r>
            <a:r>
              <a:rPr lang="es-ES" dirty="0" smtClean="0">
                <a:solidFill>
                  <a:srgbClr val="00B050"/>
                </a:solidFill>
              </a:rPr>
              <a:t>los </a:t>
            </a:r>
            <a:r>
              <a:rPr lang="es-ES" sz="2800" b="1" dirty="0" smtClean="0">
                <a:solidFill>
                  <a:srgbClr val="00B050"/>
                </a:solidFill>
              </a:rPr>
              <a:t>problemas prácticos como teóricos</a:t>
            </a:r>
            <a:r>
              <a:rPr lang="es-ES" dirty="0" smtClean="0"/>
              <a:t>, cuanta con dos tipos de conocimientos: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El </a:t>
            </a:r>
            <a:r>
              <a:rPr lang="es-ES" sz="2800" b="1" dirty="0" smtClean="0">
                <a:solidFill>
                  <a:srgbClr val="FF0000"/>
                </a:solidFill>
              </a:rPr>
              <a:t>sensitivo </a:t>
            </a:r>
            <a:r>
              <a:rPr lang="es-ES" dirty="0" smtClean="0"/>
              <a:t>    a través de los sentidos    </a:t>
            </a:r>
            <a:r>
              <a:rPr lang="es-ES" b="1" dirty="0" smtClean="0"/>
              <a:t> </a:t>
            </a:r>
            <a:r>
              <a:rPr lang="es-ES" b="1" dirty="0" smtClean="0">
                <a:solidFill>
                  <a:srgbClr val="FFC000"/>
                </a:solidFill>
              </a:rPr>
              <a:t>conocimiento sensible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El </a:t>
            </a:r>
            <a:r>
              <a:rPr lang="es-ES" sz="2800" b="1" dirty="0" smtClean="0">
                <a:solidFill>
                  <a:srgbClr val="FF0000"/>
                </a:solidFill>
              </a:rPr>
              <a:t>intelectivo</a:t>
            </a:r>
            <a:r>
              <a:rPr lang="es-ES" dirty="0" smtClean="0"/>
              <a:t>    a través de la razón         </a:t>
            </a:r>
            <a:r>
              <a:rPr lang="es-ES" b="1" dirty="0" smtClean="0">
                <a:solidFill>
                  <a:srgbClr val="FFC000"/>
                </a:solidFill>
              </a:rPr>
              <a:t>conocimiento racional o intelectual</a:t>
            </a:r>
            <a:endParaRPr lang="es-ES" b="1" dirty="0">
              <a:solidFill>
                <a:srgbClr val="FFC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91" y="4566759"/>
            <a:ext cx="2087309" cy="21040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315" y="1489166"/>
            <a:ext cx="5981778" cy="4480560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352697" y="2936964"/>
            <a:ext cx="640080" cy="235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derecha 6"/>
          <p:cNvSpPr/>
          <p:nvPr/>
        </p:nvSpPr>
        <p:spPr>
          <a:xfrm>
            <a:off x="352697" y="3701143"/>
            <a:ext cx="640080" cy="230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3135533" y="3054530"/>
            <a:ext cx="270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1645920" y="3331028"/>
            <a:ext cx="3265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3286203" y="3923212"/>
            <a:ext cx="2391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1172909" y="4193176"/>
            <a:ext cx="4730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95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658" y="91441"/>
            <a:ext cx="10307902" cy="849086"/>
          </a:xfrm>
        </p:spPr>
        <p:txBody>
          <a:bodyPr/>
          <a:lstStyle/>
          <a:p>
            <a:r>
              <a:rPr lang="es-ES" dirty="0" smtClean="0"/>
              <a:t>El conocimiento sensible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011" y="1182189"/>
            <a:ext cx="10776858" cy="5394959"/>
          </a:xfrm>
        </p:spPr>
        <p:txBody>
          <a:bodyPr/>
          <a:lstStyle/>
          <a:p>
            <a:r>
              <a:rPr lang="es-ES" dirty="0" smtClean="0"/>
              <a:t>Tradicionalmente se ha hablado de</a:t>
            </a:r>
            <a:r>
              <a:rPr lang="es-ES" b="1" dirty="0" smtClean="0"/>
              <a:t> 5 órganos de los sentidos</a:t>
            </a:r>
            <a:r>
              <a:rPr lang="es-ES" dirty="0" smtClean="0"/>
              <a:t>: 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vista, oído, gusto, olfato y tacto.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Pero en </a:t>
            </a:r>
            <a:r>
              <a:rPr lang="es-ES" sz="2400" b="1" dirty="0" smtClean="0">
                <a:solidFill>
                  <a:srgbClr val="FF0000"/>
                </a:solidFill>
              </a:rPr>
              <a:t>psicología</a:t>
            </a:r>
            <a:r>
              <a:rPr lang="es-ES" dirty="0" smtClean="0"/>
              <a:t> se distinguen bastante más     usando </a:t>
            </a:r>
            <a:r>
              <a:rPr lang="es-ES" b="1" dirty="0" smtClean="0"/>
              <a:t>distintos criterios </a:t>
            </a:r>
            <a:r>
              <a:rPr lang="es-ES" dirty="0" smtClean="0"/>
              <a:t>y dando origen a clasificaciones diferentes.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Una de las más usadas es la que se hace a partir de su </a:t>
            </a:r>
            <a:r>
              <a:rPr lang="es-ES" b="1" dirty="0" smtClean="0">
                <a:solidFill>
                  <a:srgbClr val="00B050"/>
                </a:solidFill>
              </a:rPr>
              <a:t>localización en el cuerpo</a:t>
            </a:r>
            <a:r>
              <a:rPr lang="es-ES" dirty="0" smtClean="0"/>
              <a:t>. Se clasifican entonces: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sz="2400" b="1" dirty="0" err="1" smtClean="0">
                <a:solidFill>
                  <a:srgbClr val="00B050"/>
                </a:solidFill>
              </a:rPr>
              <a:t>exteroceptores</a:t>
            </a:r>
            <a:r>
              <a:rPr lang="es-ES" dirty="0" smtClean="0"/>
              <a:t>     los que están en </a:t>
            </a:r>
            <a:r>
              <a:rPr lang="es-ES" b="1" dirty="0" smtClean="0"/>
              <a:t>exterior</a:t>
            </a:r>
            <a:r>
              <a:rPr lang="es-ES" dirty="0" smtClean="0"/>
              <a:t> e informan de estímulos externos     sonidos, luz    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cinco sentidos tradicionales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sz="2400" b="1" dirty="0" smtClean="0">
                <a:solidFill>
                  <a:srgbClr val="00B050"/>
                </a:solidFill>
              </a:rPr>
              <a:t>interceptores</a:t>
            </a:r>
            <a:r>
              <a:rPr lang="es-ES" dirty="0" smtClean="0"/>
              <a:t>     </a:t>
            </a:r>
            <a:r>
              <a:rPr lang="es-ES" b="1" dirty="0" smtClean="0"/>
              <a:t>internos</a:t>
            </a:r>
            <a:r>
              <a:rPr lang="es-ES" dirty="0" smtClean="0"/>
              <a:t>, captan los estados del organismo    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sed, cansancio, hambre, etc.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sz="2400" b="1" dirty="0" err="1" smtClean="0">
                <a:solidFill>
                  <a:srgbClr val="00B050"/>
                </a:solidFill>
              </a:rPr>
              <a:t>propioceptores</a:t>
            </a:r>
            <a:r>
              <a:rPr lang="es-ES" dirty="0" smtClean="0"/>
              <a:t>      permiten la </a:t>
            </a:r>
            <a:r>
              <a:rPr lang="es-ES" b="1" dirty="0" smtClean="0"/>
              <a:t>coordinación muscular y el equilibrio  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situados en los músculos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sz="2400" b="1" dirty="0" err="1" smtClean="0">
                <a:solidFill>
                  <a:srgbClr val="00B050"/>
                </a:solidFill>
              </a:rPr>
              <a:t>nociceptores</a:t>
            </a:r>
            <a:r>
              <a:rPr lang="es-ES" dirty="0" smtClean="0"/>
              <a:t>      situados en cualquier parte del cuerpo     informan </a:t>
            </a:r>
            <a:r>
              <a:rPr lang="es-ES" b="1" dirty="0" smtClean="0"/>
              <a:t>de estímulos perjudiciales</a:t>
            </a:r>
            <a:r>
              <a:rPr lang="es-ES" dirty="0" smtClean="0"/>
              <a:t> o nocivos para el organismo        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dolor, etc.</a:t>
            </a:r>
          </a:p>
        </p:txBody>
      </p:sp>
      <p:sp>
        <p:nvSpPr>
          <p:cNvPr id="4" name="Flecha doblada 3"/>
          <p:cNvSpPr/>
          <p:nvPr/>
        </p:nvSpPr>
        <p:spPr>
          <a:xfrm rot="10800000" flipH="1">
            <a:off x="927463" y="1867989"/>
            <a:ext cx="391886" cy="32657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7053943" y="2090057"/>
            <a:ext cx="3396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927462" y="2599509"/>
            <a:ext cx="391887" cy="235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3605348" y="3553097"/>
            <a:ext cx="352697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3435530" y="4349931"/>
            <a:ext cx="339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1959429" y="3879669"/>
            <a:ext cx="2481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8634548" y="4297680"/>
            <a:ext cx="313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3781696" y="5094514"/>
            <a:ext cx="293915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3409403" y="5826035"/>
            <a:ext cx="3396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8098971" y="5826035"/>
            <a:ext cx="313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6635931" y="6126480"/>
            <a:ext cx="4180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echa derecha 24"/>
          <p:cNvSpPr/>
          <p:nvPr/>
        </p:nvSpPr>
        <p:spPr>
          <a:xfrm>
            <a:off x="705394" y="3461657"/>
            <a:ext cx="613955" cy="209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 derecha 25"/>
          <p:cNvSpPr/>
          <p:nvPr/>
        </p:nvSpPr>
        <p:spPr>
          <a:xfrm>
            <a:off x="705393" y="4193177"/>
            <a:ext cx="613955" cy="209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 derecha 26"/>
          <p:cNvSpPr/>
          <p:nvPr/>
        </p:nvSpPr>
        <p:spPr>
          <a:xfrm>
            <a:off x="705392" y="4996542"/>
            <a:ext cx="613955" cy="209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 derecha 27"/>
          <p:cNvSpPr/>
          <p:nvPr/>
        </p:nvSpPr>
        <p:spPr>
          <a:xfrm>
            <a:off x="705391" y="5741125"/>
            <a:ext cx="613955" cy="209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recto de flecha 29"/>
          <p:cNvCxnSpPr/>
          <p:nvPr/>
        </p:nvCxnSpPr>
        <p:spPr>
          <a:xfrm flipV="1">
            <a:off x="9888583" y="5094514"/>
            <a:ext cx="209006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06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169817"/>
            <a:ext cx="11129554" cy="836023"/>
          </a:xfrm>
        </p:spPr>
        <p:txBody>
          <a:bodyPr/>
          <a:lstStyle/>
          <a:p>
            <a:r>
              <a:rPr lang="es-ES" dirty="0"/>
              <a:t>El conocimiento sensible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5577" y="1110344"/>
            <a:ext cx="11103429" cy="5408022"/>
          </a:xfrm>
        </p:spPr>
        <p:txBody>
          <a:bodyPr>
            <a:normAutofit/>
          </a:bodyPr>
          <a:lstStyle/>
          <a:p>
            <a:r>
              <a:rPr lang="es-ES" dirty="0" smtClean="0"/>
              <a:t>En cualquier caso, </a:t>
            </a:r>
            <a:r>
              <a:rPr lang="es-ES" b="1" dirty="0" smtClean="0"/>
              <a:t>el conocimiento sensible se vincula a la percepción y a la sensación.</a:t>
            </a:r>
          </a:p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sz="2400" b="1" dirty="0" smtClean="0">
                <a:solidFill>
                  <a:srgbClr val="FF0000"/>
                </a:solidFill>
              </a:rPr>
              <a:t>Sensación</a:t>
            </a:r>
            <a:r>
              <a:rPr lang="es-ES" dirty="0" smtClean="0"/>
              <a:t>     </a:t>
            </a:r>
            <a:r>
              <a:rPr lang="es-ES" b="1" dirty="0" smtClean="0"/>
              <a:t>excitación que produce un estímulo en un órgano sensorial</a:t>
            </a:r>
            <a:r>
              <a:rPr lang="es-ES" dirty="0" smtClean="0"/>
              <a:t>      es algo puramente </a:t>
            </a:r>
            <a:r>
              <a:rPr lang="es-ES" b="1" dirty="0" smtClean="0">
                <a:solidFill>
                  <a:srgbClr val="00B050"/>
                </a:solidFill>
              </a:rPr>
              <a:t>físico o fisiológico </a:t>
            </a:r>
            <a:r>
              <a:rPr lang="es-ES" dirty="0" smtClean="0"/>
              <a:t>y técnicamente </a:t>
            </a:r>
            <a:r>
              <a:rPr lang="es-ES" b="1" dirty="0" smtClean="0">
                <a:solidFill>
                  <a:srgbClr val="00B050"/>
                </a:solidFill>
              </a:rPr>
              <a:t>no es un conocimiento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Una </a:t>
            </a:r>
            <a:r>
              <a:rPr lang="es-ES" b="1" dirty="0" smtClean="0">
                <a:solidFill>
                  <a:srgbClr val="FFC000"/>
                </a:solidFill>
              </a:rPr>
              <a:t>energía física </a:t>
            </a:r>
            <a:r>
              <a:rPr lang="es-ES" dirty="0" smtClean="0"/>
              <a:t>provoca la </a:t>
            </a:r>
            <a:r>
              <a:rPr lang="es-ES" b="1" dirty="0" smtClean="0">
                <a:solidFill>
                  <a:srgbClr val="FFC000"/>
                </a:solidFill>
              </a:rPr>
              <a:t>estimulación de un órgano sensorial </a:t>
            </a:r>
            <a:r>
              <a:rPr lang="es-ES" dirty="0" smtClean="0"/>
              <a:t>y este genera un </a:t>
            </a:r>
            <a:r>
              <a:rPr lang="es-ES" b="1" dirty="0" smtClean="0">
                <a:solidFill>
                  <a:srgbClr val="FFC000"/>
                </a:solidFill>
              </a:rPr>
              <a:t>impulso eléctrico </a:t>
            </a:r>
            <a:r>
              <a:rPr lang="es-ES" dirty="0" smtClean="0"/>
              <a:t>que se desplaza por el </a:t>
            </a:r>
            <a:r>
              <a:rPr lang="es-ES" b="1" dirty="0" smtClean="0">
                <a:solidFill>
                  <a:srgbClr val="FFC000"/>
                </a:solidFill>
              </a:rPr>
              <a:t>sistema nervioso </a:t>
            </a:r>
            <a:r>
              <a:rPr lang="es-ES" dirty="0" smtClean="0"/>
              <a:t>hasta el </a:t>
            </a:r>
            <a:r>
              <a:rPr lang="es-ES" b="1" dirty="0" smtClean="0">
                <a:solidFill>
                  <a:srgbClr val="FFC000"/>
                </a:solidFill>
              </a:rPr>
              <a:t>cerebro</a:t>
            </a:r>
            <a:r>
              <a:rPr lang="es-ES" dirty="0" smtClean="0"/>
              <a:t>, donde se </a:t>
            </a:r>
            <a:r>
              <a:rPr lang="es-ES" b="1" dirty="0" smtClean="0">
                <a:solidFill>
                  <a:srgbClr val="FFC000"/>
                </a:solidFill>
              </a:rPr>
              <a:t>descodifica el mensaje sensorial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sz="2400" b="1" dirty="0" smtClean="0">
                <a:solidFill>
                  <a:srgbClr val="FF0000"/>
                </a:solidFill>
              </a:rPr>
              <a:t>Percepción</a:t>
            </a:r>
            <a:r>
              <a:rPr lang="es-ES" dirty="0" smtClean="0"/>
              <a:t>    “proceso </a:t>
            </a:r>
            <a:r>
              <a:rPr lang="es-ES" dirty="0" err="1" smtClean="0"/>
              <a:t>sensocognitivo</a:t>
            </a:r>
            <a:r>
              <a:rPr lang="es-ES" dirty="0" smtClean="0"/>
              <a:t> en el que las cosas se hacen manifiestas como tales en un acto de experiencia” (Pinillos)      La percepción </a:t>
            </a:r>
            <a:r>
              <a:rPr lang="es-ES" b="1" dirty="0" smtClean="0">
                <a:solidFill>
                  <a:srgbClr val="00B050"/>
                </a:solidFill>
              </a:rPr>
              <a:t>sí es conocimiento </a:t>
            </a:r>
            <a:r>
              <a:rPr lang="es-ES" dirty="0" smtClean="0"/>
              <a:t>ya que en ellas la sensación (o </a:t>
            </a:r>
            <a:r>
              <a:rPr lang="es-ES" b="1" dirty="0" smtClean="0">
                <a:solidFill>
                  <a:srgbClr val="00B050"/>
                </a:solidFill>
              </a:rPr>
              <a:t>las sensaciones</a:t>
            </a:r>
            <a:r>
              <a:rPr lang="es-ES" dirty="0" smtClean="0"/>
              <a:t>, pues no existen sensaciones aisladas) </a:t>
            </a:r>
            <a:r>
              <a:rPr lang="es-ES" b="1" dirty="0" smtClean="0">
                <a:solidFill>
                  <a:srgbClr val="00B050"/>
                </a:solidFill>
              </a:rPr>
              <a:t>han sido organizadas y se les ha dado un sentido     </a:t>
            </a:r>
          </a:p>
          <a:p>
            <a:pPr marL="0" indent="0">
              <a:buNone/>
            </a:pPr>
            <a:endParaRPr lang="es-ES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rgbClr val="FFC000"/>
                </a:solidFill>
              </a:rPr>
              <a:t>La sensación se transforma en percepción y lo que era un proceso físico – fisiológico pasa a ser un proceso psíquico que descubre objetos particulares.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940526" y="1652447"/>
            <a:ext cx="548640" cy="169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>
            <a:off x="875212" y="4212768"/>
            <a:ext cx="548640" cy="169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3135085" y="1809202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3252651" y="4212770"/>
            <a:ext cx="3135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5982789" y="4506686"/>
            <a:ext cx="404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echa abajo 11"/>
          <p:cNvSpPr/>
          <p:nvPr/>
        </p:nvSpPr>
        <p:spPr>
          <a:xfrm>
            <a:off x="5551714" y="2286000"/>
            <a:ext cx="535577" cy="470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>
            <a:off x="5603966" y="5277395"/>
            <a:ext cx="483325" cy="496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ruz 13"/>
          <p:cNvSpPr/>
          <p:nvPr/>
        </p:nvSpPr>
        <p:spPr>
          <a:xfrm>
            <a:off x="5721531" y="3409405"/>
            <a:ext cx="666206" cy="666205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979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171123"/>
            <a:ext cx="10320963" cy="717151"/>
          </a:xfrm>
        </p:spPr>
        <p:txBody>
          <a:bodyPr>
            <a:normAutofit fontScale="90000"/>
          </a:bodyPr>
          <a:lstStyle/>
          <a:p>
            <a:r>
              <a:rPr lang="es-ES" dirty="0"/>
              <a:t>El conocimiento sensible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1257" y="1005839"/>
            <a:ext cx="11325498" cy="5708469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Los psicólogos de la </a:t>
            </a:r>
            <a:r>
              <a:rPr lang="es-ES" sz="2400" b="1" dirty="0" smtClean="0">
                <a:solidFill>
                  <a:srgbClr val="FF0000"/>
                </a:solidFill>
              </a:rPr>
              <a:t>Gestalt</a:t>
            </a:r>
            <a:r>
              <a:rPr lang="es-ES" dirty="0" smtClean="0"/>
              <a:t>    estudiaron y describieron las </a:t>
            </a:r>
            <a:r>
              <a:rPr lang="es-ES" b="1" dirty="0" smtClean="0">
                <a:solidFill>
                  <a:srgbClr val="00B050"/>
                </a:solidFill>
              </a:rPr>
              <a:t>leyes que rigen la organización o agrupación perceptiva de los estímulos</a:t>
            </a:r>
            <a:r>
              <a:rPr lang="es-ES" dirty="0" smtClean="0"/>
              <a:t>, así como la las </a:t>
            </a:r>
            <a:r>
              <a:rPr lang="es-ES" b="1" dirty="0" smtClean="0">
                <a:solidFill>
                  <a:srgbClr val="00B050"/>
                </a:solidFill>
              </a:rPr>
              <a:t>relaciones entre el fondo y la figura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lo hicieron </a:t>
            </a:r>
            <a:r>
              <a:rPr lang="es-ES" b="1" dirty="0" smtClean="0">
                <a:solidFill>
                  <a:srgbClr val="FF0000"/>
                </a:solidFill>
              </a:rPr>
              <a:t>negando al asociacionismo </a:t>
            </a:r>
            <a:r>
              <a:rPr lang="es-ES" dirty="0" smtClean="0"/>
              <a:t>(</a:t>
            </a:r>
            <a:r>
              <a:rPr lang="es-ES" b="1" dirty="0" smtClean="0"/>
              <a:t>todo = suma de las partes</a:t>
            </a:r>
            <a:r>
              <a:rPr lang="es-ES" dirty="0" smtClean="0"/>
              <a:t>) y apoyándose en el hecho del que </a:t>
            </a:r>
            <a:r>
              <a:rPr lang="es-ES" b="1" dirty="0" smtClean="0">
                <a:solidFill>
                  <a:srgbClr val="00B050"/>
                </a:solidFill>
              </a:rPr>
              <a:t>el ser humano percibe totalidades y no cualidades separadas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>
                <a:solidFill>
                  <a:srgbClr val="FFC000"/>
                </a:solidFill>
              </a:rPr>
              <a:t>No debemos olvidar que en la formación de las percepciones no solo intervienen las sensaciones </a:t>
            </a:r>
            <a:r>
              <a:rPr lang="es-ES" dirty="0" smtClean="0"/>
              <a:t>(al negar el asociacionismo, negamos que la percepción sea una mera suma de percepciones</a:t>
            </a:r>
            <a:r>
              <a:rPr lang="es-ES" b="1" dirty="0" smtClean="0">
                <a:solidFill>
                  <a:srgbClr val="FFC000"/>
                </a:solidFill>
              </a:rPr>
              <a:t>)    Intervienen también factores como los intereses, expectativas, </a:t>
            </a:r>
            <a:r>
              <a:rPr lang="es-ES" b="1" dirty="0" smtClean="0">
                <a:solidFill>
                  <a:srgbClr val="FFC000"/>
                </a:solidFill>
              </a:rPr>
              <a:t>actitudes</a:t>
            </a:r>
            <a:r>
              <a:rPr lang="es-ES" b="1" dirty="0" smtClean="0">
                <a:solidFill>
                  <a:srgbClr val="FFC000"/>
                </a:solidFill>
              </a:rPr>
              <a:t>, experiencias o motivaciones del sujeto     </a:t>
            </a:r>
            <a:r>
              <a:rPr lang="es-ES" dirty="0" smtClean="0"/>
              <a:t>y el </a:t>
            </a:r>
            <a:r>
              <a:rPr lang="es-ES" b="1" dirty="0" smtClean="0">
                <a:solidFill>
                  <a:srgbClr val="FFC000"/>
                </a:solidFill>
              </a:rPr>
              <a:t>medio ambiente en el que se desenvuelve su vida</a:t>
            </a:r>
            <a:endParaRPr lang="es-ES" b="1" dirty="0">
              <a:solidFill>
                <a:srgbClr val="FFC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87" y="2391910"/>
            <a:ext cx="2325189" cy="23355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432" y="2263989"/>
            <a:ext cx="2227328" cy="25914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795" y="2601976"/>
            <a:ext cx="2818253" cy="1915436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>
            <a:off x="625806" y="1632857"/>
            <a:ext cx="444042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echa abajo 10"/>
          <p:cNvSpPr/>
          <p:nvPr/>
        </p:nvSpPr>
        <p:spPr>
          <a:xfrm>
            <a:off x="6008346" y="4759845"/>
            <a:ext cx="536231" cy="582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7163" y="2359545"/>
            <a:ext cx="1905000" cy="2400300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3788229" y="1162594"/>
            <a:ext cx="1959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1894114" y="5995851"/>
            <a:ext cx="1959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4885509" y="6178731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236438"/>
            <a:ext cx="10373215" cy="795528"/>
          </a:xfrm>
        </p:spPr>
        <p:txBody>
          <a:bodyPr/>
          <a:lstStyle/>
          <a:p>
            <a:r>
              <a:rPr lang="es-ES" dirty="0"/>
              <a:t>El conocimiento </a:t>
            </a:r>
            <a:r>
              <a:rPr lang="es-ES" dirty="0" smtClean="0"/>
              <a:t>intelectual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4137" y="1240969"/>
            <a:ext cx="11495314" cy="5473339"/>
          </a:xfrm>
        </p:spPr>
        <p:txBody>
          <a:bodyPr>
            <a:normAutofit/>
          </a:bodyPr>
          <a:lstStyle/>
          <a:p>
            <a:pPr lvl="1"/>
            <a:r>
              <a:rPr lang="es-ES" dirty="0" smtClean="0"/>
              <a:t>   La </a:t>
            </a:r>
            <a:r>
              <a:rPr lang="es-ES" dirty="0" smtClean="0"/>
              <a:t>primera de las funciones del conocimiento intelectual es </a:t>
            </a:r>
            <a:r>
              <a:rPr lang="es-ES" b="1" dirty="0" smtClean="0"/>
              <a:t>la elaboración de conceptos.</a:t>
            </a:r>
          </a:p>
          <a:p>
            <a:pPr marL="274320" lvl="1" indent="0">
              <a:buNone/>
            </a:pPr>
            <a:r>
              <a:rPr lang="es-ES" dirty="0" smtClean="0"/>
              <a:t>	</a:t>
            </a:r>
            <a:r>
              <a:rPr lang="es-ES" sz="2400" b="1" dirty="0" smtClean="0">
                <a:solidFill>
                  <a:srgbClr val="FF0000"/>
                </a:solidFill>
              </a:rPr>
              <a:t>Concepto</a:t>
            </a:r>
            <a:r>
              <a:rPr lang="es-ES" dirty="0"/>
              <a:t> </a:t>
            </a:r>
            <a:r>
              <a:rPr lang="es-ES" dirty="0" smtClean="0"/>
              <a:t>      </a:t>
            </a:r>
            <a:r>
              <a:rPr lang="es-ES" b="1" dirty="0" smtClean="0">
                <a:solidFill>
                  <a:srgbClr val="00B050"/>
                </a:solidFill>
              </a:rPr>
              <a:t>“representación mental, universal y abstracta de un objeto, no necesariamente </a:t>
            </a:r>
            <a:r>
              <a:rPr lang="es-ES" b="1" dirty="0" smtClean="0">
                <a:solidFill>
                  <a:srgbClr val="00B050"/>
                </a:solidFill>
              </a:rPr>
              <a:t>material”</a:t>
            </a:r>
          </a:p>
          <a:p>
            <a:pPr marL="274320" lvl="1" indent="0">
              <a:buNone/>
            </a:pPr>
            <a:endParaRPr lang="es-ES" b="1" dirty="0" smtClean="0">
              <a:solidFill>
                <a:srgbClr val="00B050"/>
              </a:solidFill>
            </a:endParaRPr>
          </a:p>
          <a:p>
            <a:pPr marL="274320" lvl="1" indent="0" algn="ctr">
              <a:buNone/>
            </a:pPr>
            <a:r>
              <a:rPr lang="es-ES" dirty="0"/>
              <a:t>	</a:t>
            </a:r>
            <a:r>
              <a:rPr lang="es-ES" b="1" dirty="0" smtClean="0">
                <a:solidFill>
                  <a:srgbClr val="FFC000"/>
                </a:solidFill>
              </a:rPr>
              <a:t>Se prescinde de las propiedades singulares de cada objeto u se quedan exclusivamente las propiedades comunes a todos los objetos de una misma </a:t>
            </a:r>
            <a:r>
              <a:rPr lang="es-ES" b="1" dirty="0" smtClean="0">
                <a:solidFill>
                  <a:srgbClr val="FFC000"/>
                </a:solidFill>
              </a:rPr>
              <a:t>clase.</a:t>
            </a:r>
          </a:p>
          <a:p>
            <a:pPr marL="274320" lvl="1" indent="0">
              <a:buNone/>
            </a:pPr>
            <a:endParaRPr lang="es-ES" dirty="0"/>
          </a:p>
          <a:p>
            <a:pPr marL="274320" lvl="1" indent="0">
              <a:buNone/>
            </a:pPr>
            <a:r>
              <a:rPr lang="es-ES" b="1" dirty="0" smtClean="0">
                <a:solidFill>
                  <a:srgbClr val="7030A0"/>
                </a:solidFill>
              </a:rPr>
              <a:t>Aristóteles</a:t>
            </a:r>
            <a:r>
              <a:rPr lang="es-ES" dirty="0" smtClean="0"/>
              <a:t>      señaló que la formación de conceptos era fruto de una </a:t>
            </a:r>
            <a:r>
              <a:rPr lang="es-ES" b="1" dirty="0" smtClean="0"/>
              <a:t>operación mental        </a:t>
            </a:r>
            <a:r>
              <a:rPr lang="es-ES" dirty="0" smtClean="0"/>
              <a:t>la abstracción</a:t>
            </a:r>
          </a:p>
          <a:p>
            <a:pPr marL="274320" lvl="1" indent="0">
              <a:buNone/>
            </a:pPr>
            <a:r>
              <a:rPr lang="es-ES" dirty="0"/>
              <a:t>	</a:t>
            </a:r>
            <a:r>
              <a:rPr lang="es-ES" dirty="0" smtClean="0"/>
              <a:t>La </a:t>
            </a:r>
            <a:r>
              <a:rPr lang="es-ES" sz="2400" b="1" dirty="0" smtClean="0">
                <a:solidFill>
                  <a:srgbClr val="FF0000"/>
                </a:solidFill>
              </a:rPr>
              <a:t>abstracción</a:t>
            </a:r>
            <a:r>
              <a:rPr lang="es-ES" dirty="0" smtClean="0"/>
              <a:t> consiste en </a:t>
            </a:r>
            <a:r>
              <a:rPr lang="es-ES" b="1" dirty="0" smtClean="0">
                <a:solidFill>
                  <a:srgbClr val="00B050"/>
                </a:solidFill>
              </a:rPr>
              <a:t>aislar conceptualmente una propiedad concreta de un objeto y reflexionar mentalmente sobre ella, ignorando otras cualidades del objeto en cuestión</a:t>
            </a:r>
            <a:r>
              <a:rPr lang="es-ES" dirty="0" smtClean="0"/>
              <a:t>      nos quedamos con las propiedades que poseen en común.</a:t>
            </a:r>
          </a:p>
          <a:p>
            <a:pPr marL="274320" lvl="1" indent="0">
              <a:buNone/>
            </a:pPr>
            <a:endParaRPr lang="es-ES" dirty="0" smtClean="0"/>
          </a:p>
          <a:p>
            <a:pPr marL="274320" lvl="1" indent="0">
              <a:buNone/>
            </a:pPr>
            <a:endParaRPr lang="es-ES" dirty="0"/>
          </a:p>
          <a:p>
            <a:pPr marL="274320" lvl="1" indent="0">
              <a:buNone/>
            </a:pPr>
            <a:endParaRPr lang="es-ES" dirty="0" smtClean="0"/>
          </a:p>
          <a:p>
            <a:pPr marL="274320" lvl="1" indent="0">
              <a:buNone/>
            </a:pPr>
            <a:r>
              <a:rPr lang="es-ES" b="1" dirty="0" smtClean="0">
                <a:solidFill>
                  <a:srgbClr val="FFC000"/>
                </a:solidFill>
              </a:rPr>
              <a:t>Sea este u otro el proceso a través del que se forman los conceptos (en tanto representaciones mentales) todos los autores están de acuerdo en que están inevitablemente asociados al</a:t>
            </a:r>
            <a:r>
              <a:rPr lang="es-ES" b="1" dirty="0" smtClean="0">
                <a:solidFill>
                  <a:srgbClr val="00B050"/>
                </a:solidFill>
              </a:rPr>
              <a:t> lenguaje </a:t>
            </a:r>
            <a:r>
              <a:rPr lang="es-ES" b="1" dirty="0" smtClean="0">
                <a:solidFill>
                  <a:srgbClr val="FFC000"/>
                </a:solidFill>
              </a:rPr>
              <a:t>que los expresa     se expresan en palabras      estas palabras reviven el nombre de</a:t>
            </a:r>
            <a:r>
              <a:rPr lang="es-ES" sz="2400" b="1" dirty="0" smtClean="0">
                <a:solidFill>
                  <a:srgbClr val="FF0000"/>
                </a:solidFill>
              </a:rPr>
              <a:t> términos</a:t>
            </a:r>
            <a:r>
              <a:rPr lang="es-ES" b="1" dirty="0" smtClean="0">
                <a:solidFill>
                  <a:srgbClr val="FFC000"/>
                </a:solidFill>
              </a:rPr>
              <a:t>. </a:t>
            </a:r>
            <a:endParaRPr lang="es-ES" b="1" dirty="0">
              <a:solidFill>
                <a:srgbClr val="FFC000"/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2926080" y="1789611"/>
            <a:ext cx="3918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1069848" y="1606731"/>
            <a:ext cx="300446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1057766" y="4975162"/>
            <a:ext cx="68841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Cuadro pág. 29 CONOCIMIENTO SENSIBLE E INTELECTUAL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8739053" y="4988225"/>
            <a:ext cx="2756262" cy="369332"/>
          </a:xfrm>
          <a:prstGeom prst="rect">
            <a:avLst/>
          </a:prstGeom>
          <a:noFill/>
          <a:ln w="28575">
            <a:solidFill>
              <a:srgbClr val="FFC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Existen </a:t>
            </a:r>
            <a:r>
              <a:rPr lang="es-ES" dirty="0" err="1" smtClean="0"/>
              <a:t>distinas</a:t>
            </a:r>
            <a:r>
              <a:rPr lang="es-ES" dirty="0" smtClean="0"/>
              <a:t> teorías</a:t>
            </a:r>
            <a:endParaRPr lang="es-ES" dirty="0"/>
          </a:p>
        </p:txBody>
      </p:sp>
      <p:cxnSp>
        <p:nvCxnSpPr>
          <p:cNvPr id="12" name="Conector recto 11"/>
          <p:cNvCxnSpPr/>
          <p:nvPr/>
        </p:nvCxnSpPr>
        <p:spPr>
          <a:xfrm>
            <a:off x="8059784" y="5159828"/>
            <a:ext cx="49573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Flecha abajo 12"/>
          <p:cNvSpPr/>
          <p:nvPr/>
        </p:nvSpPr>
        <p:spPr>
          <a:xfrm>
            <a:off x="5943600" y="2090057"/>
            <a:ext cx="509451" cy="418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bajo 13"/>
          <p:cNvSpPr/>
          <p:nvPr/>
        </p:nvSpPr>
        <p:spPr>
          <a:xfrm>
            <a:off x="6655525" y="4472849"/>
            <a:ext cx="509451" cy="397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curvada hacia la derecha 15"/>
          <p:cNvSpPr/>
          <p:nvPr/>
        </p:nvSpPr>
        <p:spPr>
          <a:xfrm>
            <a:off x="235131" y="4975167"/>
            <a:ext cx="470263" cy="890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9901646" y="3618411"/>
            <a:ext cx="404948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1985554" y="3592286"/>
            <a:ext cx="339635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10306594" y="4245429"/>
            <a:ext cx="261257" cy="26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2586446" y="6400800"/>
            <a:ext cx="235131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5538651" y="6344985"/>
            <a:ext cx="2873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/>
          <a:srcRect l="21952" t="16014" r="22053" b="15714"/>
          <a:stretch/>
        </p:blipFill>
        <p:spPr>
          <a:xfrm>
            <a:off x="244881" y="953588"/>
            <a:ext cx="824967" cy="10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6155" y="92746"/>
            <a:ext cx="10908793" cy="873905"/>
          </a:xfrm>
        </p:spPr>
        <p:txBody>
          <a:bodyPr/>
          <a:lstStyle/>
          <a:p>
            <a:r>
              <a:rPr lang="es-ES" dirty="0"/>
              <a:t>El conocimiento intelectual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3143" y="1175657"/>
            <a:ext cx="10750731" cy="5120640"/>
          </a:xfrm>
        </p:spPr>
        <p:txBody>
          <a:bodyPr/>
          <a:lstStyle/>
          <a:p>
            <a:pPr lvl="1"/>
            <a:r>
              <a:rPr lang="es-ES" dirty="0" smtClean="0"/>
              <a:t>  La segunda función es la de </a:t>
            </a:r>
            <a:r>
              <a:rPr lang="es-ES" b="1" dirty="0" smtClean="0"/>
              <a:t>elaborar juicios relacionando conceptos de forma ordenada</a:t>
            </a:r>
            <a:r>
              <a:rPr lang="es-ES" dirty="0" smtClean="0"/>
              <a:t>.</a:t>
            </a:r>
          </a:p>
          <a:p>
            <a:pPr marL="274320" lvl="1" indent="0">
              <a:buNone/>
            </a:pPr>
            <a:r>
              <a:rPr lang="es-ES" dirty="0"/>
              <a:t>	</a:t>
            </a:r>
            <a:r>
              <a:rPr lang="es-ES" sz="2400" b="1" dirty="0">
                <a:solidFill>
                  <a:srgbClr val="FF0000"/>
                </a:solidFill>
              </a:rPr>
              <a:t>J</a:t>
            </a:r>
            <a:r>
              <a:rPr lang="es-ES" sz="2400" b="1" dirty="0" smtClean="0">
                <a:solidFill>
                  <a:srgbClr val="FF0000"/>
                </a:solidFill>
              </a:rPr>
              <a:t>uicio</a:t>
            </a:r>
            <a:r>
              <a:rPr lang="es-ES" dirty="0" smtClean="0"/>
              <a:t>       </a:t>
            </a:r>
            <a:r>
              <a:rPr lang="es-ES" i="1" dirty="0" smtClean="0"/>
              <a:t>relación que el pensamiento establece entre dos conceptos cuando afirma o niega el uno del otro.</a:t>
            </a:r>
          </a:p>
          <a:p>
            <a:pPr marL="274320" lvl="1" indent="0">
              <a:buNone/>
            </a:pPr>
            <a:endParaRPr lang="es-ES" i="1" dirty="0"/>
          </a:p>
          <a:p>
            <a:pPr marL="274320" lvl="1" indent="0">
              <a:buNone/>
            </a:pPr>
            <a:r>
              <a:rPr lang="es-ES" i="1" dirty="0"/>
              <a:t>	</a:t>
            </a:r>
            <a:r>
              <a:rPr lang="es-ES" i="1" dirty="0" smtClean="0"/>
              <a:t>	</a:t>
            </a:r>
            <a:r>
              <a:rPr lang="es-ES" dirty="0" smtClean="0"/>
              <a:t>La </a:t>
            </a:r>
            <a:r>
              <a:rPr lang="es-ES" b="1" dirty="0" smtClean="0"/>
              <a:t>expresión del juicio </a:t>
            </a:r>
            <a:r>
              <a:rPr lang="es-ES" dirty="0" smtClean="0"/>
              <a:t>recibe el nombre de</a:t>
            </a:r>
            <a:r>
              <a:rPr lang="es-ES" b="1" dirty="0" smtClean="0">
                <a:solidFill>
                  <a:srgbClr val="00B050"/>
                </a:solidFill>
              </a:rPr>
              <a:t> proposición </a:t>
            </a:r>
            <a:r>
              <a:rPr lang="es-ES" dirty="0" smtClean="0"/>
              <a:t>o </a:t>
            </a:r>
            <a:r>
              <a:rPr lang="es-ES" b="1" dirty="0" smtClean="0">
                <a:solidFill>
                  <a:srgbClr val="00B050"/>
                </a:solidFill>
              </a:rPr>
              <a:t>enunciado</a:t>
            </a:r>
            <a:r>
              <a:rPr lang="es-ES" dirty="0" smtClean="0"/>
              <a:t>.</a:t>
            </a:r>
          </a:p>
          <a:p>
            <a:pPr marL="274320" lvl="1" indent="0">
              <a:buNone/>
            </a:pPr>
            <a:endParaRPr lang="es-ES" dirty="0" smtClean="0"/>
          </a:p>
          <a:p>
            <a:pPr marL="274320" lvl="1" indent="0" algn="ctr">
              <a:buNone/>
            </a:pPr>
            <a:r>
              <a:rPr lang="es-ES" b="1" dirty="0" smtClean="0">
                <a:solidFill>
                  <a:srgbClr val="FFC000"/>
                </a:solidFill>
              </a:rPr>
              <a:t>Expresión que siempre se da porque el ser humano no solo manifiesta su pensamiento con palabras sino que también piensa con ellas</a:t>
            </a:r>
            <a:endParaRPr lang="es-ES" b="1" dirty="0">
              <a:solidFill>
                <a:srgbClr val="FFC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765" t="12421" r="14267" b="14516"/>
          <a:stretch/>
        </p:blipFill>
        <p:spPr>
          <a:xfrm>
            <a:off x="313509" y="879949"/>
            <a:ext cx="849086" cy="87416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91394" y="4167051"/>
            <a:ext cx="5760720" cy="369332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JUICIO            PROPOSICIÓN           ENUNCIADO  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71698" b="77547"/>
          <a:stretch/>
        </p:blipFill>
        <p:spPr>
          <a:xfrm>
            <a:off x="3861716" y="4167051"/>
            <a:ext cx="521417" cy="4136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71698" b="77547"/>
          <a:stretch/>
        </p:blipFill>
        <p:spPr>
          <a:xfrm>
            <a:off x="6220106" y="4212770"/>
            <a:ext cx="521417" cy="41365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26155" y="5114677"/>
            <a:ext cx="2625634" cy="1477328"/>
          </a:xfrm>
          <a:prstGeom prst="rect">
            <a:avLst/>
          </a:prstGeom>
          <a:solidFill>
            <a:srgbClr val="009644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</a:rPr>
              <a:t>Relación que la mente establece entre dos o más conceptos afirmando o negando los unos de los otros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122424" y="5200449"/>
            <a:ext cx="2625634" cy="923330"/>
          </a:xfrm>
          <a:prstGeom prst="rect">
            <a:avLst/>
          </a:prstGeom>
          <a:solidFill>
            <a:srgbClr val="009644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</a:rPr>
              <a:t>Expresión verbal – mental, escrita – de un juicio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500265" y="4991443"/>
            <a:ext cx="2625634" cy="923330"/>
          </a:xfrm>
          <a:prstGeom prst="rect">
            <a:avLst/>
          </a:prstGeom>
          <a:solidFill>
            <a:srgbClr val="009644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C000"/>
                </a:solidFill>
              </a:rPr>
              <a:t>una oración que puede ser verdadera o falsa,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2560320" y="1754113"/>
            <a:ext cx="4310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1280160" y="1544945"/>
            <a:ext cx="365760" cy="209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echa abajo 19"/>
          <p:cNvSpPr/>
          <p:nvPr/>
        </p:nvSpPr>
        <p:spPr>
          <a:xfrm>
            <a:off x="5630091" y="2756263"/>
            <a:ext cx="418012" cy="391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abajo 20"/>
          <p:cNvSpPr/>
          <p:nvPr/>
        </p:nvSpPr>
        <p:spPr>
          <a:xfrm>
            <a:off x="5630091" y="3735977"/>
            <a:ext cx="418012" cy="339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Conector recto 22"/>
          <p:cNvCxnSpPr/>
          <p:nvPr/>
        </p:nvCxnSpPr>
        <p:spPr>
          <a:xfrm flipH="1">
            <a:off x="2238972" y="4419598"/>
            <a:ext cx="1131245" cy="60833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5435241" y="4580708"/>
            <a:ext cx="0" cy="57402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7925354" y="4486449"/>
            <a:ext cx="653142" cy="4915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9348875" y="5662114"/>
            <a:ext cx="2625634" cy="1200329"/>
          </a:xfrm>
          <a:prstGeom prst="rect">
            <a:avLst/>
          </a:prstGeom>
          <a:solidFill>
            <a:srgbClr val="009644"/>
          </a:solidFill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C000"/>
                </a:solidFill>
              </a:rPr>
              <a:t>Argumento: expresión verbal – mental o escrita – de un razonamiento.</a:t>
            </a:r>
            <a:endParaRPr lang="es-ES" b="1" dirty="0">
              <a:solidFill>
                <a:srgbClr val="FFC000"/>
              </a:solidFill>
            </a:endParaRPr>
          </a:p>
        </p:txBody>
      </p:sp>
      <p:cxnSp>
        <p:nvCxnSpPr>
          <p:cNvPr id="31" name="Conector curvado 30"/>
          <p:cNvCxnSpPr/>
          <p:nvPr/>
        </p:nvCxnSpPr>
        <p:spPr>
          <a:xfrm>
            <a:off x="8495444" y="5970500"/>
            <a:ext cx="836022" cy="53480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71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0"/>
            <a:ext cx="10360152" cy="821654"/>
          </a:xfrm>
        </p:spPr>
        <p:txBody>
          <a:bodyPr/>
          <a:lstStyle/>
          <a:p>
            <a:r>
              <a:rPr lang="es-ES" dirty="0"/>
              <a:t>El conocimiento intelectual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8640" y="927464"/>
            <a:ext cx="11469190" cy="58260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 smtClean="0"/>
              <a:t>	    La tercera función es el razonamiento     </a:t>
            </a:r>
            <a:r>
              <a:rPr lang="es-ES" b="1" dirty="0" smtClean="0"/>
              <a:t>relación ordenada de juicios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  </a:t>
            </a:r>
            <a:r>
              <a:rPr lang="es-ES" sz="2400" b="1" dirty="0" smtClean="0">
                <a:solidFill>
                  <a:srgbClr val="FF0000"/>
                </a:solidFill>
              </a:rPr>
              <a:t>Razonamiento</a:t>
            </a:r>
            <a:r>
              <a:rPr lang="es-ES" dirty="0" smtClean="0"/>
              <a:t>      </a:t>
            </a:r>
            <a:r>
              <a:rPr lang="es-ES" b="1" i="1" dirty="0" smtClean="0">
                <a:solidFill>
                  <a:srgbClr val="00B050"/>
                </a:solidFill>
              </a:rPr>
              <a:t>proceso mediante el cual el pensamiento relaciona dos o más juicios conocidos, que obran como premisas, e infiere de ellos un nuevo juicio que recibe el nombre de conclusión.</a:t>
            </a:r>
          </a:p>
          <a:p>
            <a:pPr marL="0" indent="0">
              <a:buNone/>
            </a:pPr>
            <a:endParaRPr lang="es-ES" i="1" dirty="0"/>
          </a:p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b="1" dirty="0" smtClean="0"/>
              <a:t>expresión del razonamiento </a:t>
            </a:r>
            <a:r>
              <a:rPr lang="es-ES" dirty="0" smtClean="0"/>
              <a:t>recibe el nombre de argumento o argumentación </a:t>
            </a:r>
          </a:p>
          <a:p>
            <a:pPr marL="0" indent="0">
              <a:buNone/>
            </a:pPr>
            <a:r>
              <a:rPr lang="es-ES" dirty="0" smtClean="0"/>
              <a:t>			</a:t>
            </a:r>
            <a:r>
              <a:rPr lang="es-ES" b="1" dirty="0" smtClean="0">
                <a:solidFill>
                  <a:srgbClr val="FFC000"/>
                </a:solidFill>
              </a:rPr>
              <a:t>Expresión que también se da siempre.</a:t>
            </a:r>
          </a:p>
          <a:p>
            <a:pPr marL="0" indent="0">
              <a:buNone/>
            </a:pPr>
            <a:endParaRPr lang="es-ES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s-ES" b="1" dirty="0" smtClean="0"/>
              <a:t>	</a:t>
            </a:r>
            <a:r>
              <a:rPr lang="es-ES" sz="2400" b="1" dirty="0" smtClean="0">
                <a:solidFill>
                  <a:srgbClr val="FF0000"/>
                </a:solidFill>
              </a:rPr>
              <a:t>Razonar</a:t>
            </a:r>
            <a:r>
              <a:rPr lang="es-ES" b="1" dirty="0" smtClean="0"/>
              <a:t>      sacar, “inferir”, conclusiones de unos datos y, para hacerlo, se pueden seguir fundamentalmente dos caminos:</a:t>
            </a:r>
          </a:p>
          <a:p>
            <a:pPr marL="0" indent="0">
              <a:buNone/>
            </a:pPr>
            <a:r>
              <a:rPr lang="es-ES" b="1" dirty="0"/>
              <a:t>	</a:t>
            </a:r>
            <a:r>
              <a:rPr lang="es-ES" b="1" dirty="0" smtClean="0"/>
              <a:t>o bien a partir de unos datos más reducidos, menos generales que la conclusión que e infiere de ellos     </a:t>
            </a:r>
            <a:r>
              <a:rPr lang="es-ES" b="1" dirty="0" smtClean="0">
                <a:solidFill>
                  <a:srgbClr val="FF0000"/>
                </a:solidFill>
              </a:rPr>
              <a:t>razonamiento inductivo</a:t>
            </a:r>
            <a:r>
              <a:rPr lang="es-ES" b="1" dirty="0"/>
              <a:t> </a:t>
            </a:r>
            <a:r>
              <a:rPr lang="es-ES" b="1" dirty="0" smtClean="0"/>
              <a:t>    </a:t>
            </a:r>
            <a:r>
              <a:rPr lang="es-ES" b="1" dirty="0" smtClean="0">
                <a:solidFill>
                  <a:srgbClr val="00B050"/>
                </a:solidFill>
              </a:rPr>
              <a:t>solo proporciona probabilidad, nunca seguridad</a:t>
            </a:r>
            <a:r>
              <a:rPr lang="es-ES" dirty="0" smtClean="0"/>
              <a:t>. Ej. Las vacas no vuelan – no has visto a todas las vacas del mundo…</a:t>
            </a:r>
            <a:r>
              <a:rPr lang="es-ES" b="1" dirty="0" smtClean="0"/>
              <a:t> </a:t>
            </a:r>
          </a:p>
          <a:p>
            <a:pPr marL="0" indent="0">
              <a:buNone/>
            </a:pPr>
            <a:r>
              <a:rPr lang="es-ES" b="1" dirty="0"/>
              <a:t>	</a:t>
            </a:r>
            <a:r>
              <a:rPr lang="es-ES" b="1" dirty="0" smtClean="0"/>
              <a:t>o bien a partir de unos datos más amplios, más generales que la conclusión que se saca de ellos       </a:t>
            </a:r>
            <a:r>
              <a:rPr lang="es-ES" b="1" dirty="0" smtClean="0">
                <a:solidFill>
                  <a:srgbClr val="FF0000"/>
                </a:solidFill>
              </a:rPr>
              <a:t>razonamiento deductivo     </a:t>
            </a:r>
            <a:r>
              <a:rPr lang="es-ES" b="1" dirty="0" smtClean="0">
                <a:solidFill>
                  <a:srgbClr val="00B050"/>
                </a:solidFill>
              </a:rPr>
              <a:t> la conclusión que se infiere es necesaria y la información se contiene en las premisas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smtClean="0">
                <a:solidFill>
                  <a:srgbClr val="FF0000"/>
                </a:solidFill>
              </a:rPr>
              <a:t>    </a:t>
            </a:r>
            <a:r>
              <a:rPr lang="es-ES" dirty="0" err="1" smtClean="0"/>
              <a:t>Ej</a:t>
            </a:r>
            <a:r>
              <a:rPr lang="es-ES" dirty="0" smtClean="0"/>
              <a:t>: todos los extranjeros son ruidosos. Luis es extranjero. Ergo, Luis es ruidoso.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258" t="9727" r="17261" b="12420"/>
          <a:stretch/>
        </p:blipFill>
        <p:spPr>
          <a:xfrm>
            <a:off x="953589" y="666206"/>
            <a:ext cx="702982" cy="862148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100354" y="109728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3775166" y="1528354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2769326" y="4075611"/>
            <a:ext cx="4310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2638697" y="4924697"/>
            <a:ext cx="339634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5878286" y="4976949"/>
            <a:ext cx="222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5617029" y="5826034"/>
            <a:ext cx="3918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2194560" y="5878286"/>
            <a:ext cx="444137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5617029" y="6035040"/>
            <a:ext cx="261257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echa derecha 20"/>
          <p:cNvSpPr/>
          <p:nvPr/>
        </p:nvSpPr>
        <p:spPr>
          <a:xfrm>
            <a:off x="953589" y="4572000"/>
            <a:ext cx="496388" cy="195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derecha 21"/>
          <p:cNvSpPr/>
          <p:nvPr/>
        </p:nvSpPr>
        <p:spPr>
          <a:xfrm>
            <a:off x="953589" y="5466806"/>
            <a:ext cx="484632" cy="195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1828800" y="2952206"/>
            <a:ext cx="1371600" cy="261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393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389</TotalTime>
  <Words>254</Words>
  <Application>Microsoft Office PowerPoint</Application>
  <PresentationFormat>Panorámica</PresentationFormat>
  <Paragraphs>77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Wingdings</vt:lpstr>
      <vt:lpstr>Tipo de madera</vt:lpstr>
      <vt:lpstr>El conocimiento</vt:lpstr>
      <vt:lpstr>El conocimiento.</vt:lpstr>
      <vt:lpstr>Grados y herramientas del conocer</vt:lpstr>
      <vt:lpstr>El conocimiento sensible</vt:lpstr>
      <vt:lpstr>El conocimiento sensible</vt:lpstr>
      <vt:lpstr>El conocimiento sensible</vt:lpstr>
      <vt:lpstr>El conocimiento intelectual</vt:lpstr>
      <vt:lpstr>El conocimiento intelectual</vt:lpstr>
      <vt:lpstr>El conocimiento intelectual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conocimiento</dc:title>
  <dc:creator>Mireya Ferrer de Oya</dc:creator>
  <cp:lastModifiedBy>Mireya Ferrer de Oya</cp:lastModifiedBy>
  <cp:revision>27</cp:revision>
  <dcterms:created xsi:type="dcterms:W3CDTF">2018-10-03T07:39:25Z</dcterms:created>
  <dcterms:modified xsi:type="dcterms:W3CDTF">2018-10-11T14:37:33Z</dcterms:modified>
</cp:coreProperties>
</file>