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333" r:id="rId3"/>
    <p:sldId id="350" r:id="rId4"/>
    <p:sldId id="351" r:id="rId5"/>
    <p:sldId id="352" r:id="rId6"/>
    <p:sldId id="353" r:id="rId7"/>
    <p:sldId id="354" r:id="rId8"/>
    <p:sldId id="355" r:id="rId9"/>
    <p:sldId id="356" r:id="rId10"/>
    <p:sldId id="357" r:id="rId11"/>
    <p:sldId id="285" r:id="rId12"/>
    <p:sldId id="380" r:id="rId13"/>
    <p:sldId id="286" r:id="rId14"/>
    <p:sldId id="287" r:id="rId15"/>
    <p:sldId id="295" r:id="rId16"/>
    <p:sldId id="359" r:id="rId17"/>
    <p:sldId id="336" r:id="rId18"/>
    <p:sldId id="358" r:id="rId19"/>
    <p:sldId id="361" r:id="rId20"/>
    <p:sldId id="382" r:id="rId21"/>
    <p:sldId id="362" r:id="rId22"/>
    <p:sldId id="383" r:id="rId23"/>
    <p:sldId id="360" r:id="rId24"/>
    <p:sldId id="384" r:id="rId25"/>
    <p:sldId id="363" r:id="rId26"/>
    <p:sldId id="381" r:id="rId27"/>
    <p:sldId id="376" r:id="rId28"/>
    <p:sldId id="377" r:id="rId29"/>
    <p:sldId id="385" r:id="rId30"/>
    <p:sldId id="378" r:id="rId31"/>
    <p:sldId id="386" r:id="rId32"/>
    <p:sldId id="387" r:id="rId33"/>
    <p:sldId id="379"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284"/>
            <p14:sldId id="333"/>
            <p14:sldId id="350"/>
            <p14:sldId id="351"/>
            <p14:sldId id="352"/>
            <p14:sldId id="353"/>
            <p14:sldId id="354"/>
            <p14:sldId id="355"/>
            <p14:sldId id="356"/>
            <p14:sldId id="357"/>
            <p14:sldId id="285"/>
            <p14:sldId id="380"/>
            <p14:sldId id="286"/>
            <p14:sldId id="287"/>
            <p14:sldId id="295"/>
            <p14:sldId id="359"/>
            <p14:sldId id="336"/>
            <p14:sldId id="358"/>
            <p14:sldId id="361"/>
            <p14:sldId id="382"/>
            <p14:sldId id="362"/>
            <p14:sldId id="383"/>
            <p14:sldId id="360"/>
            <p14:sldId id="384"/>
            <p14:sldId id="363"/>
            <p14:sldId id="381"/>
            <p14:sldId id="376"/>
            <p14:sldId id="377"/>
            <p14:sldId id="385"/>
            <p14:sldId id="378"/>
            <p14:sldId id="386"/>
            <p14:sldId id="387"/>
            <p14:sldId id="379"/>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24" autoAdjust="0"/>
  </p:normalViewPr>
  <p:slideViewPr>
    <p:cSldViewPr snapToGrid="0">
      <p:cViewPr varScale="1">
        <p:scale>
          <a:sx n="80" d="100"/>
          <a:sy n="80" d="100"/>
        </p:scale>
        <p:origin x="372" y="96"/>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09/01/2020</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09/01/2020</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09/01/2020</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09/01/2020</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Búsqueda de información: descartes</a:t>
            </a:r>
            <a:endParaRPr lang="es-ES" dirty="0"/>
          </a:p>
        </p:txBody>
      </p:sp>
      <p:sp>
        <p:nvSpPr>
          <p:cNvPr id="3" name="2 Marcador de contenido"/>
          <p:cNvSpPr>
            <a:spLocks noGrp="1"/>
          </p:cNvSpPr>
          <p:nvPr>
            <p:ph idx="1"/>
          </p:nvPr>
        </p:nvSpPr>
        <p:spPr>
          <a:xfrm>
            <a:off x="1069848" y="1870363"/>
            <a:ext cx="10058400" cy="4765964"/>
          </a:xfrm>
        </p:spPr>
        <p:txBody>
          <a:bodyPr>
            <a:normAutofit/>
          </a:bodyPr>
          <a:lstStyle/>
          <a:p>
            <a:r>
              <a:rPr lang="es-ES" dirty="0" smtClean="0"/>
              <a:t>Vida.</a:t>
            </a:r>
          </a:p>
          <a:p>
            <a:r>
              <a:rPr lang="es-ES" dirty="0" smtClean="0"/>
              <a:t>Obra.</a:t>
            </a:r>
          </a:p>
          <a:p>
            <a:r>
              <a:rPr lang="es-ES" dirty="0" smtClean="0"/>
              <a:t>Contexto (“La Filosofía en el mundo moderno”)</a:t>
            </a:r>
          </a:p>
          <a:p>
            <a:r>
              <a:rPr lang="es-ES" dirty="0" smtClean="0"/>
              <a:t>Pensamiento:</a:t>
            </a:r>
          </a:p>
          <a:p>
            <a:pPr lvl="1"/>
            <a:r>
              <a:rPr lang="es-ES" dirty="0" smtClean="0"/>
              <a:t>Racionalismo (Vs. Empirismo)</a:t>
            </a:r>
          </a:p>
          <a:p>
            <a:pPr lvl="1"/>
            <a:r>
              <a:rPr lang="es-ES" dirty="0" smtClean="0"/>
              <a:t>Método cartesiano y Reglas</a:t>
            </a:r>
          </a:p>
          <a:p>
            <a:pPr lvl="1"/>
            <a:r>
              <a:rPr lang="es-ES" dirty="0" smtClean="0"/>
              <a:t>La duda metódica: motivos de duda</a:t>
            </a:r>
          </a:p>
          <a:p>
            <a:pPr lvl="1"/>
            <a:r>
              <a:rPr lang="es-ES" dirty="0" smtClean="0"/>
              <a:t>La primera certeza:“Pienso, luego existo”</a:t>
            </a:r>
          </a:p>
          <a:p>
            <a:pPr lvl="1"/>
            <a:r>
              <a:rPr lang="es-ES" dirty="0" smtClean="0"/>
              <a:t>Ideas adventicias, facticias, innatas.</a:t>
            </a:r>
          </a:p>
          <a:p>
            <a:pPr lvl="1"/>
            <a:r>
              <a:rPr lang="es-ES" dirty="0" smtClean="0"/>
              <a:t>Las pruebas de la existencia de Dios</a:t>
            </a:r>
          </a:p>
          <a:p>
            <a:pPr lvl="1"/>
            <a:r>
              <a:rPr lang="es-ES" dirty="0" smtClean="0"/>
              <a:t>[La </a:t>
            </a:r>
            <a:r>
              <a:rPr lang="es-ES" smtClean="0"/>
              <a:t>sustancia extensa]: Sustancia/Res  </a:t>
            </a:r>
            <a:r>
              <a:rPr lang="es-ES" dirty="0" smtClean="0"/>
              <a:t>pensante, extensa, infinita.</a:t>
            </a:r>
          </a:p>
          <a:p>
            <a:pPr lvl="1"/>
            <a:r>
              <a:rPr lang="es-ES" dirty="0" smtClean="0"/>
              <a:t>El dualismo mente-cuerpo: Glándula pineal.</a:t>
            </a:r>
          </a:p>
          <a:p>
            <a:pPr lvl="1"/>
            <a:r>
              <a:rPr lang="es-ES" dirty="0" smtClean="0"/>
              <a:t>Moral provisional.</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8036" y="277091"/>
            <a:ext cx="10390909" cy="5895109"/>
          </a:xfrm>
        </p:spPr>
        <p:txBody>
          <a:bodyPr>
            <a:noAutofit/>
          </a:bodyPr>
          <a:lstStyle/>
          <a:p>
            <a:pPr marL="0" indent="0">
              <a:buNone/>
            </a:pPr>
            <a:r>
              <a:rPr lang="es-ES" sz="2400" dirty="0" smtClean="0"/>
              <a:t>“Consideraré ahora con mayor circunspección si no podré hallar en mí otros conocimientos de los que aún no me haya apercibido</a:t>
            </a:r>
            <a:r>
              <a:rPr lang="es-ES" sz="2400" b="1" dirty="0" smtClean="0"/>
              <a:t>. Sé con certeza que soy una cosa que piensa </a:t>
            </a:r>
            <a:r>
              <a:rPr lang="es-ES" sz="2400" dirty="0" smtClean="0"/>
              <a:t>[…]</a:t>
            </a:r>
          </a:p>
          <a:p>
            <a:pPr>
              <a:buNone/>
            </a:pPr>
            <a:r>
              <a:rPr lang="es-ES" sz="2400" dirty="0" smtClean="0"/>
              <a:t>	Sin embargo, he admitido antes de ahora, </a:t>
            </a:r>
            <a:r>
              <a:rPr lang="es-ES" sz="2400" b="1" dirty="0" smtClean="0"/>
              <a:t>como cosas muy ciertas y manifiestas, muchas que más tarde he reconocido ser dudosas e inciertas. </a:t>
            </a:r>
            <a:r>
              <a:rPr lang="es-ES" sz="2400" dirty="0" smtClean="0"/>
              <a:t>¿Cuáles eran? La tierra, el cielo, los astros y todas las demás cosas que percibía por medio de los </a:t>
            </a:r>
            <a:r>
              <a:rPr lang="es-ES" sz="2400" b="1" dirty="0" smtClean="0"/>
              <a:t>sentidos</a:t>
            </a:r>
            <a:r>
              <a:rPr lang="es-ES" sz="2400" dirty="0" smtClean="0"/>
              <a:t>. Ahora bien: ¿qué es lo que concebía en ellas como claro y distinto? Nada más, en verdad, sino que las ideas o pensamientos de esas cosas se presentaban a mi espíritu. Y aun ahora no niego que esas ideas estén en mí. Pero había, además, otra cosa que yo afirmaba, y que pensaba percibir muy claramente </a:t>
            </a:r>
            <a:r>
              <a:rPr lang="es-ES" sz="2400" b="1" dirty="0" smtClean="0"/>
              <a:t>por la costumbre que tenía de creerla</a:t>
            </a:r>
            <a:r>
              <a:rPr lang="es-ES" sz="2400" dirty="0" smtClean="0"/>
              <a:t>, aunque verdaderamente no la percibiera, a saber: que había fuera de mí ciertas cosas de las que procedían esas ideas, y a las que éstas se asemejaban por completo. </a:t>
            </a:r>
            <a:r>
              <a:rPr lang="es-ES" sz="2400" b="1" dirty="0" smtClean="0"/>
              <a:t>Y en eso me engañaba; o al menos si es que mi juicio era verdadero, no lo era en virtud de un conocimiento que yo tuviera</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pPr algn="ctr"/>
            <a:r>
              <a:rPr lang="es-ES" dirty="0" smtClean="0"/>
              <a:t>René Descartes</a:t>
            </a:r>
            <a:br>
              <a:rPr lang="es-ES" dirty="0" smtClean="0"/>
            </a:br>
            <a:r>
              <a:rPr lang="es-ES" dirty="0" smtClean="0"/>
              <a:t> </a:t>
            </a:r>
            <a:r>
              <a:rPr lang="es-ES" dirty="0" smtClean="0">
                <a:solidFill>
                  <a:schemeClr val="tx1"/>
                </a:solidFill>
              </a:rPr>
              <a:t>(1596-1650 d.C.)</a:t>
            </a:r>
            <a:endParaRPr lang="es-ES" dirty="0">
              <a:solidFill>
                <a:schemeClr val="tx1"/>
              </a:solidFill>
            </a:endParaRPr>
          </a:p>
        </p:txBody>
      </p:sp>
      <p:pic>
        <p:nvPicPr>
          <p:cNvPr id="5" name="4 Marcador de contenido" descr="Descartes.jpg"/>
          <p:cNvPicPr>
            <a:picLocks noGrp="1" noChangeAspect="1"/>
          </p:cNvPicPr>
          <p:nvPr>
            <p:ph idx="1"/>
          </p:nvPr>
        </p:nvPicPr>
        <p:blipFill>
          <a:blip r:embed="rId2"/>
          <a:stretch>
            <a:fillRect/>
          </a:stretch>
        </p:blipFill>
        <p:spPr>
          <a:xfrm>
            <a:off x="2794976" y="2774191"/>
            <a:ext cx="6446006" cy="3384153"/>
          </a:xfrm>
        </p:spPr>
      </p:pic>
    </p:spTree>
    <p:extLst>
      <p:ext uri="{BB962C8B-B14F-4D97-AF65-F5344CB8AC3E}">
        <p14:creationId xmlns:p14="http://schemas.microsoft.com/office/powerpoint/2010/main" val="2638440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Descartes: dinámicas / grupos</a:t>
            </a:r>
            <a:endParaRPr lang="es-ES" dirty="0"/>
          </a:p>
        </p:txBody>
      </p:sp>
      <p:sp>
        <p:nvSpPr>
          <p:cNvPr id="3" name="Marcador de contenido 2"/>
          <p:cNvSpPr>
            <a:spLocks noGrp="1"/>
          </p:cNvSpPr>
          <p:nvPr>
            <p:ph idx="1"/>
          </p:nvPr>
        </p:nvSpPr>
        <p:spPr/>
        <p:txBody>
          <a:bodyPr/>
          <a:lstStyle/>
          <a:p>
            <a:r>
              <a:rPr lang="es-ES" dirty="0" smtClean="0"/>
              <a:t>Dios / Conocimiento</a:t>
            </a:r>
          </a:p>
          <a:p>
            <a:r>
              <a:rPr lang="es-ES" dirty="0" smtClean="0"/>
              <a:t>Antropología/ Ética</a:t>
            </a:r>
          </a:p>
          <a:p>
            <a:r>
              <a:rPr lang="es-ES" dirty="0" smtClean="0"/>
              <a:t>Biografía / Obras / Textos</a:t>
            </a:r>
          </a:p>
          <a:p>
            <a:endParaRPr lang="es-ES" dirty="0" smtClean="0"/>
          </a:p>
          <a:p>
            <a:endParaRPr lang="es-ES" dirty="0"/>
          </a:p>
        </p:txBody>
      </p:sp>
    </p:spTree>
    <p:extLst>
      <p:ext uri="{BB962C8B-B14F-4D97-AF65-F5344CB8AC3E}">
        <p14:creationId xmlns:p14="http://schemas.microsoft.com/office/powerpoint/2010/main" val="3332490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VIDA</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Nace en el año </a:t>
            </a:r>
            <a:r>
              <a:rPr lang="es-ES" b="1" dirty="0" smtClean="0">
                <a:solidFill>
                  <a:srgbClr val="FF0000"/>
                </a:solidFill>
              </a:rPr>
              <a:t>1596</a:t>
            </a:r>
            <a:r>
              <a:rPr lang="es-ES" dirty="0" smtClean="0"/>
              <a:t> en La </a:t>
            </a:r>
            <a:r>
              <a:rPr lang="es-ES" dirty="0" err="1" smtClean="0"/>
              <a:t>Haye</a:t>
            </a:r>
            <a:r>
              <a:rPr lang="es-ES" dirty="0" smtClean="0"/>
              <a:t>, en la provincia de Turena, Francia, en el seno de una familia acomodada.</a:t>
            </a:r>
          </a:p>
          <a:p>
            <a:endParaRPr lang="es-ES" dirty="0" smtClean="0"/>
          </a:p>
          <a:p>
            <a:r>
              <a:rPr lang="es-ES" dirty="0" smtClean="0"/>
              <a:t>Estudió con los jesuitas en La </a:t>
            </a:r>
            <a:r>
              <a:rPr lang="es-ES" dirty="0" err="1" smtClean="0"/>
              <a:t>Flèche</a:t>
            </a:r>
            <a:r>
              <a:rPr lang="es-ES" dirty="0" smtClean="0"/>
              <a:t> durante ocho años.</a:t>
            </a:r>
          </a:p>
          <a:p>
            <a:endParaRPr lang="es-ES" dirty="0" smtClean="0"/>
          </a:p>
          <a:p>
            <a:r>
              <a:rPr lang="es-ES" dirty="0" smtClean="0"/>
              <a:t>Tras viajar por Europa acabados sus estudios se instala en Holanda, donde escribirá algunas de sus obras principales: </a:t>
            </a:r>
            <a:r>
              <a:rPr lang="es-ES" b="1" i="1" dirty="0" smtClean="0"/>
              <a:t>Discurso del Método, Principios de Filosofía, Reglas para la dirección del espíritu, Meditaciones Metafísicas.</a:t>
            </a:r>
          </a:p>
          <a:p>
            <a:endParaRPr lang="es-ES" dirty="0" smtClean="0"/>
          </a:p>
          <a:p>
            <a:r>
              <a:rPr lang="es-ES" dirty="0" smtClean="0"/>
              <a:t>En </a:t>
            </a:r>
            <a:r>
              <a:rPr lang="es-ES" b="1" dirty="0" smtClean="0">
                <a:solidFill>
                  <a:srgbClr val="FF0000"/>
                </a:solidFill>
              </a:rPr>
              <a:t>1649</a:t>
            </a:r>
            <a:r>
              <a:rPr lang="es-ES" dirty="0" smtClean="0"/>
              <a:t> se traslada a Suecia, donde fue recibido con honores por la reina Cristina, que puso a su disposición la biblioteca de palacio.</a:t>
            </a:r>
          </a:p>
          <a:p>
            <a:endParaRPr lang="es-ES" dirty="0" smtClean="0"/>
          </a:p>
          <a:p>
            <a:r>
              <a:rPr lang="es-ES" dirty="0" smtClean="0"/>
              <a:t>Falleció en </a:t>
            </a:r>
            <a:r>
              <a:rPr lang="es-ES" b="1" dirty="0" smtClean="0">
                <a:solidFill>
                  <a:srgbClr val="FF0000"/>
                </a:solidFill>
              </a:rPr>
              <a:t>1650</a:t>
            </a:r>
            <a:r>
              <a:rPr lang="es-ES" dirty="0" smtClean="0"/>
              <a:t>, a los 53 años, como consecuencia de una pulmonía.</a:t>
            </a:r>
          </a:p>
        </p:txBody>
      </p:sp>
    </p:spTree>
    <p:extLst>
      <p:ext uri="{BB962C8B-B14F-4D97-AF65-F5344CB8AC3E}">
        <p14:creationId xmlns:p14="http://schemas.microsoft.com/office/powerpoint/2010/main" val="282553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Obra </a:t>
            </a:r>
            <a:endParaRPr lang="es-ES" dirty="0"/>
          </a:p>
        </p:txBody>
      </p:sp>
      <p:sp>
        <p:nvSpPr>
          <p:cNvPr id="3" name="Marcador de contenido 2"/>
          <p:cNvSpPr>
            <a:spLocks noGrp="1"/>
          </p:cNvSpPr>
          <p:nvPr>
            <p:ph idx="1"/>
          </p:nvPr>
        </p:nvSpPr>
        <p:spPr/>
        <p:txBody>
          <a:bodyPr>
            <a:normAutofit fontScale="92500" lnSpcReduction="20000"/>
          </a:bodyPr>
          <a:lstStyle/>
          <a:p>
            <a:pPr>
              <a:buNone/>
            </a:pPr>
            <a:r>
              <a:rPr lang="es-ES" sz="2400" dirty="0" smtClean="0"/>
              <a:t>Sus obras más destacadas son:</a:t>
            </a:r>
          </a:p>
          <a:p>
            <a:endParaRPr lang="es-ES" sz="2400" b="1" i="1" dirty="0" smtClean="0">
              <a:solidFill>
                <a:srgbClr val="FF0000"/>
              </a:solidFill>
            </a:endParaRPr>
          </a:p>
          <a:p>
            <a:r>
              <a:rPr lang="es-ES" sz="2400" b="1" i="1" dirty="0" smtClean="0">
                <a:solidFill>
                  <a:srgbClr val="FF0000"/>
                </a:solidFill>
              </a:rPr>
              <a:t>1628:  </a:t>
            </a:r>
            <a:r>
              <a:rPr lang="es-ES" sz="2400" b="1" i="1" dirty="0" smtClean="0">
                <a:solidFill>
                  <a:srgbClr val="00B050"/>
                </a:solidFill>
              </a:rPr>
              <a:t>Reglas para la dirección del espíritu.</a:t>
            </a:r>
          </a:p>
          <a:p>
            <a:endParaRPr lang="es-ES" sz="2400" b="1" i="1" dirty="0" smtClean="0"/>
          </a:p>
          <a:p>
            <a:r>
              <a:rPr lang="es-ES" sz="2400" b="1" i="1" dirty="0" smtClean="0">
                <a:solidFill>
                  <a:srgbClr val="FF0000"/>
                </a:solidFill>
              </a:rPr>
              <a:t>1637:  </a:t>
            </a:r>
            <a:r>
              <a:rPr lang="es-ES" sz="2400" b="1" i="1" dirty="0" smtClean="0">
                <a:solidFill>
                  <a:srgbClr val="00B050"/>
                </a:solidFill>
              </a:rPr>
              <a:t>Discurso del Método.</a:t>
            </a:r>
          </a:p>
          <a:p>
            <a:endParaRPr lang="es-ES" sz="2400" b="1" i="1" dirty="0" smtClean="0">
              <a:solidFill>
                <a:srgbClr val="FF0000"/>
              </a:solidFill>
            </a:endParaRPr>
          </a:p>
          <a:p>
            <a:r>
              <a:rPr lang="es-ES" sz="2400" b="1" i="1" dirty="0" smtClean="0">
                <a:solidFill>
                  <a:srgbClr val="FF0000"/>
                </a:solidFill>
              </a:rPr>
              <a:t> 1641-1642: </a:t>
            </a:r>
            <a:r>
              <a:rPr lang="es-ES" sz="2400" b="1" i="1" u="sng" dirty="0" smtClean="0">
                <a:solidFill>
                  <a:srgbClr val="00B050"/>
                </a:solidFill>
              </a:rPr>
              <a:t>Meditaciones Metafísicas.</a:t>
            </a:r>
          </a:p>
          <a:p>
            <a:endParaRPr lang="es-ES" sz="2400" b="1" i="1" dirty="0" smtClean="0">
              <a:solidFill>
                <a:srgbClr val="FF0000"/>
              </a:solidFill>
            </a:endParaRPr>
          </a:p>
          <a:p>
            <a:r>
              <a:rPr lang="es-ES" sz="2400" b="1" i="1" dirty="0" smtClean="0">
                <a:solidFill>
                  <a:srgbClr val="FF0000"/>
                </a:solidFill>
              </a:rPr>
              <a:t>1644:  </a:t>
            </a:r>
            <a:r>
              <a:rPr lang="es-ES" sz="2400" b="1" i="1" dirty="0" smtClean="0">
                <a:solidFill>
                  <a:srgbClr val="00B050"/>
                </a:solidFill>
              </a:rPr>
              <a:t>Principios de Filosofía.</a:t>
            </a:r>
          </a:p>
          <a:p>
            <a:pPr>
              <a:buNone/>
            </a:pPr>
            <a:r>
              <a:rPr lang="es-ES" sz="2400" b="1" i="1" dirty="0" smtClean="0">
                <a:solidFill>
                  <a:srgbClr val="FF0000"/>
                </a:solidFill>
              </a:rPr>
              <a:t>		</a:t>
            </a:r>
          </a:p>
          <a:p>
            <a:endParaRPr lang="es-ES" sz="2400" b="1" i="1" dirty="0" smtClean="0">
              <a:solidFill>
                <a:srgbClr val="FF0000"/>
              </a:solidFill>
            </a:endParaRPr>
          </a:p>
        </p:txBody>
      </p:sp>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36329"/>
            <a:ext cx="10401716" cy="1055162"/>
          </a:xfrm>
        </p:spPr>
        <p:txBody>
          <a:bodyPr/>
          <a:lstStyle/>
          <a:p>
            <a:pPr algn="ctr"/>
            <a:r>
              <a:rPr lang="es-ES" dirty="0" smtClean="0"/>
              <a:t>A) El problema del conocimiento (I)</a:t>
            </a:r>
            <a:endParaRPr lang="es-ES" dirty="0"/>
          </a:p>
        </p:txBody>
      </p:sp>
      <p:sp>
        <p:nvSpPr>
          <p:cNvPr id="3" name="Marcador de contenido 2"/>
          <p:cNvSpPr>
            <a:spLocks noGrp="1"/>
          </p:cNvSpPr>
          <p:nvPr>
            <p:ph idx="1"/>
          </p:nvPr>
        </p:nvSpPr>
        <p:spPr>
          <a:xfrm>
            <a:off x="845127" y="1540042"/>
            <a:ext cx="10368305" cy="4999303"/>
          </a:xfrm>
        </p:spPr>
        <p:txBody>
          <a:bodyPr>
            <a:normAutofit/>
          </a:bodyPr>
          <a:lstStyle/>
          <a:p>
            <a:pPr lvl="1"/>
            <a:endParaRPr lang="es-ES" sz="2000" dirty="0" smtClean="0"/>
          </a:p>
          <a:p>
            <a:pPr lvl="1"/>
            <a:r>
              <a:rPr lang="es-ES" sz="2000" dirty="0" smtClean="0"/>
              <a:t>Frente a otras soluciones al problema del conocimiento y de la constitución de la "ciencia" que surgirán en la época, como el empirismo, Descartes optará por la solución</a:t>
            </a:r>
            <a:r>
              <a:rPr lang="es-ES" sz="2400" dirty="0" smtClean="0"/>
              <a:t> </a:t>
            </a:r>
            <a:r>
              <a:rPr lang="es-ES" sz="2400" b="1" dirty="0" smtClean="0">
                <a:solidFill>
                  <a:srgbClr val="FF0000"/>
                </a:solidFill>
              </a:rPr>
              <a:t>racionalista</a:t>
            </a:r>
            <a:r>
              <a:rPr lang="es-ES" sz="2000" b="1" dirty="0" smtClean="0"/>
              <a:t>. </a:t>
            </a:r>
          </a:p>
          <a:p>
            <a:pPr lvl="1"/>
            <a:endParaRPr lang="es-ES" sz="2000" dirty="0" smtClean="0"/>
          </a:p>
          <a:p>
            <a:pPr lvl="1"/>
            <a:r>
              <a:rPr lang="es-ES" sz="2000" dirty="0" smtClean="0"/>
              <a:t>El racionalismo se caracterizará por la afirmación de que la </a:t>
            </a:r>
            <a:r>
              <a:rPr lang="es-ES" sz="2400" b="1" dirty="0" smtClean="0">
                <a:solidFill>
                  <a:srgbClr val="00B050"/>
                </a:solidFill>
              </a:rPr>
              <a:t>certeza del conocimiento procede de la razón</a:t>
            </a:r>
            <a:r>
              <a:rPr lang="es-ES" sz="2000" b="1" dirty="0"/>
              <a:t> </a:t>
            </a:r>
            <a:r>
              <a:rPr lang="es-ES" sz="2000" b="1" dirty="0" smtClean="0"/>
              <a:t>      </a:t>
            </a:r>
            <a:r>
              <a:rPr lang="es-ES" sz="2000" dirty="0" smtClean="0"/>
              <a:t>lo que va asociado a la afirmación de la </a:t>
            </a:r>
            <a:r>
              <a:rPr lang="es-ES" sz="2000" b="1" dirty="0" smtClean="0">
                <a:solidFill>
                  <a:srgbClr val="00B050"/>
                </a:solidFill>
              </a:rPr>
              <a:t>existencia de </a:t>
            </a:r>
            <a:r>
              <a:rPr lang="es-ES" sz="2000" b="1" dirty="0" smtClean="0">
                <a:solidFill>
                  <a:srgbClr val="FF0000"/>
                </a:solidFill>
              </a:rPr>
              <a:t>ideas innatas. </a:t>
            </a:r>
          </a:p>
          <a:p>
            <a:pPr lvl="1"/>
            <a:endParaRPr lang="es-ES" sz="2000" dirty="0" smtClean="0">
              <a:solidFill>
                <a:srgbClr val="00B050"/>
              </a:solidFill>
            </a:endParaRPr>
          </a:p>
          <a:p>
            <a:pPr marL="274320" lvl="1" indent="0">
              <a:buNone/>
            </a:pPr>
            <a:r>
              <a:rPr lang="es-ES" sz="2000" b="1" dirty="0" smtClean="0">
                <a:solidFill>
                  <a:srgbClr val="FFC000"/>
                </a:solidFill>
              </a:rPr>
              <a:t>Ello supondrá la desvalorización del conocimiento sensible, en el que no se podrá fundamentar el saber, quedando la razón como única fuente de conocimiento.</a:t>
            </a:r>
          </a:p>
          <a:p>
            <a:pPr lvl="1"/>
            <a:endParaRPr lang="es-ES" sz="2000" dirty="0" smtClean="0">
              <a:solidFill>
                <a:srgbClr val="FF0000"/>
              </a:solidFill>
            </a:endParaRPr>
          </a:p>
          <a:p>
            <a:pPr lvl="1"/>
            <a:r>
              <a:rPr lang="es-ES" sz="2000" dirty="0" smtClean="0"/>
              <a:t>Los </a:t>
            </a:r>
            <a:r>
              <a:rPr lang="es-ES" sz="2000" b="1" dirty="0" smtClean="0">
                <a:solidFill>
                  <a:srgbClr val="FF0000"/>
                </a:solidFill>
              </a:rPr>
              <a:t>modelos matemáticos </a:t>
            </a:r>
            <a:r>
              <a:rPr lang="es-ES" sz="2000" dirty="0" smtClean="0"/>
              <a:t>del conocimiento (en la medida en que las matemáticas no dependen de la experiencia) </a:t>
            </a:r>
            <a:r>
              <a:rPr lang="es-ES" sz="2000" b="1" dirty="0" smtClean="0">
                <a:solidFill>
                  <a:srgbClr val="00B050"/>
                </a:solidFill>
              </a:rPr>
              <a:t>se ven revalorizados</a:t>
            </a:r>
            <a:r>
              <a:rPr lang="es-ES" sz="2000" dirty="0" smtClean="0"/>
              <a:t>.</a:t>
            </a:r>
            <a:endParaRPr lang="es-ES" sz="2000" dirty="0"/>
          </a:p>
        </p:txBody>
      </p:sp>
      <p:cxnSp>
        <p:nvCxnSpPr>
          <p:cNvPr id="5" name="Conector recto de flecha 4"/>
          <p:cNvCxnSpPr/>
          <p:nvPr/>
        </p:nvCxnSpPr>
        <p:spPr>
          <a:xfrm>
            <a:off x="6428509" y="3724685"/>
            <a:ext cx="443346"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abajo 5"/>
          <p:cNvSpPr/>
          <p:nvPr/>
        </p:nvSpPr>
        <p:spPr>
          <a:xfrm>
            <a:off x="5606350" y="4217615"/>
            <a:ext cx="484909" cy="360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143584" cy="1247916"/>
          </a:xfrm>
        </p:spPr>
        <p:txBody>
          <a:bodyPr/>
          <a:lstStyle/>
          <a:p>
            <a:pPr algn="ctr"/>
            <a:r>
              <a:rPr lang="es-ES" dirty="0" smtClean="0"/>
              <a:t>A) El problema del conocimiento (II)</a:t>
            </a:r>
            <a:endParaRPr lang="es-ES" dirty="0"/>
          </a:p>
        </p:txBody>
      </p:sp>
      <p:sp>
        <p:nvSpPr>
          <p:cNvPr id="3" name="Marcador de contenido 2"/>
          <p:cNvSpPr>
            <a:spLocks noGrp="1"/>
          </p:cNvSpPr>
          <p:nvPr>
            <p:ph idx="1"/>
          </p:nvPr>
        </p:nvSpPr>
        <p:spPr>
          <a:xfrm>
            <a:off x="517358" y="1744579"/>
            <a:ext cx="10610890" cy="4794766"/>
          </a:xfrm>
        </p:spPr>
        <p:txBody>
          <a:bodyPr>
            <a:normAutofit/>
          </a:bodyPr>
          <a:lstStyle/>
          <a:p>
            <a:pPr marL="457200" indent="-457200"/>
            <a:r>
              <a:rPr lang="es-ES" dirty="0" smtClean="0"/>
              <a:t>La filosofía de Descartes parte con el </a:t>
            </a:r>
            <a:r>
              <a:rPr lang="es-ES" b="1" dirty="0" smtClean="0">
                <a:solidFill>
                  <a:srgbClr val="FF0000"/>
                </a:solidFill>
              </a:rPr>
              <a:t>objetivo</a:t>
            </a:r>
            <a:r>
              <a:rPr lang="es-ES" dirty="0" smtClean="0"/>
              <a:t> de </a:t>
            </a:r>
            <a:r>
              <a:rPr lang="es-ES" b="1" dirty="0" smtClean="0">
                <a:solidFill>
                  <a:srgbClr val="FF0000"/>
                </a:solidFill>
              </a:rPr>
              <a:t>construir un saber cierto y válido universalmente</a:t>
            </a:r>
            <a:r>
              <a:rPr lang="es-ES" b="1" dirty="0" smtClean="0"/>
              <a:t>,</a:t>
            </a:r>
            <a:r>
              <a:rPr lang="es-ES" dirty="0" smtClean="0"/>
              <a:t> dada la infinidad de opiniones que se contradicen unas a otras.</a:t>
            </a:r>
          </a:p>
          <a:p>
            <a:pPr marL="457200" indent="-457200"/>
            <a:r>
              <a:rPr lang="es-ES" dirty="0" smtClean="0"/>
              <a:t>Descartes afirmará que solo el </a:t>
            </a:r>
            <a:r>
              <a:rPr lang="es-ES" b="1" dirty="0" smtClean="0">
                <a:solidFill>
                  <a:srgbClr val="FF0000"/>
                </a:solidFill>
              </a:rPr>
              <a:t>saber matemático </a:t>
            </a:r>
            <a:r>
              <a:rPr lang="es-ES" dirty="0" smtClean="0"/>
              <a:t>alcanza resultados seguros y fiables.</a:t>
            </a:r>
          </a:p>
          <a:p>
            <a:pPr marL="731520" lvl="1" indent="-457200"/>
            <a:endParaRPr lang="es-ES" b="1" dirty="0" smtClean="0"/>
          </a:p>
          <a:p>
            <a:pPr marL="457200" indent="-457200"/>
            <a:r>
              <a:rPr lang="es-ES" dirty="0" smtClean="0"/>
              <a:t>En su obra, </a:t>
            </a:r>
            <a:r>
              <a:rPr lang="es-ES" b="1" i="1" dirty="0" smtClean="0">
                <a:solidFill>
                  <a:srgbClr val="00B050"/>
                </a:solidFill>
              </a:rPr>
              <a:t>Discurso del Método      </a:t>
            </a:r>
            <a:r>
              <a:rPr lang="es-ES" dirty="0" smtClean="0"/>
              <a:t>Descartes tomará el modelo de las matemáticas y lo </a:t>
            </a:r>
            <a:r>
              <a:rPr lang="es-ES" b="1" dirty="0" smtClean="0">
                <a:solidFill>
                  <a:srgbClr val="FF0000"/>
                </a:solidFill>
              </a:rPr>
              <a:t>aplicará a la filosofía</a:t>
            </a:r>
            <a:r>
              <a:rPr lang="es-ES" dirty="0" smtClean="0"/>
              <a:t>.</a:t>
            </a:r>
          </a:p>
          <a:p>
            <a:pPr marL="457200" indent="-457200"/>
            <a:endParaRPr lang="es-ES" dirty="0" smtClean="0"/>
          </a:p>
          <a:p>
            <a:pPr marL="731520" lvl="1" indent="-457200"/>
            <a:r>
              <a:rPr lang="es-ES" b="1" dirty="0" smtClean="0">
                <a:solidFill>
                  <a:srgbClr val="00B050"/>
                </a:solidFill>
              </a:rPr>
              <a:t>Buscará una </a:t>
            </a:r>
            <a:r>
              <a:rPr lang="es-ES" sz="2400" b="1" u="sng" dirty="0" smtClean="0">
                <a:solidFill>
                  <a:srgbClr val="FF0000"/>
                </a:solidFill>
              </a:rPr>
              <a:t>verdad evidente</a:t>
            </a:r>
            <a:r>
              <a:rPr lang="es-ES" sz="2400" u="sng" dirty="0" smtClean="0">
                <a:solidFill>
                  <a:srgbClr val="FF0000"/>
                </a:solidFill>
              </a:rPr>
              <a:t> </a:t>
            </a:r>
            <a:r>
              <a:rPr lang="es-ES" b="1" dirty="0" smtClean="0"/>
              <a:t>(</a:t>
            </a:r>
            <a:r>
              <a:rPr lang="es-ES" b="1" dirty="0" smtClean="0">
                <a:solidFill>
                  <a:srgbClr val="00B050"/>
                </a:solidFill>
              </a:rPr>
              <a:t>=axiomas matemáticos</a:t>
            </a:r>
            <a:r>
              <a:rPr lang="es-ES" b="1" dirty="0" smtClean="0"/>
              <a:t>), cuya negación sea imposible.</a:t>
            </a:r>
          </a:p>
          <a:p>
            <a:pPr marL="274320" lvl="1" indent="0">
              <a:buNone/>
            </a:pPr>
            <a:endParaRPr lang="es-ES" b="1" dirty="0" smtClean="0"/>
          </a:p>
          <a:p>
            <a:pPr marL="731520" lvl="1" indent="-457200"/>
            <a:r>
              <a:rPr lang="es-ES" b="1" dirty="0" smtClean="0"/>
              <a:t>A partir de esa verdad, habrá de </a:t>
            </a:r>
            <a:r>
              <a:rPr lang="es-ES" sz="2400" b="1" u="sng" dirty="0" smtClean="0">
                <a:solidFill>
                  <a:srgbClr val="FF0000"/>
                </a:solidFill>
              </a:rPr>
              <a:t>deducir otras verdades derivadas de ésta </a:t>
            </a:r>
            <a:r>
              <a:rPr lang="es-ES" b="1" dirty="0" smtClean="0"/>
              <a:t>(</a:t>
            </a:r>
            <a:r>
              <a:rPr lang="es-ES" b="1" dirty="0" smtClean="0">
                <a:solidFill>
                  <a:srgbClr val="00B050"/>
                </a:solidFill>
              </a:rPr>
              <a:t>=teoremas matemáticos</a:t>
            </a:r>
            <a:r>
              <a:rPr lang="es-ES" b="1" dirty="0" smtClean="0"/>
              <a:t>), mediante razonamientos correctos.</a:t>
            </a:r>
          </a:p>
          <a:p>
            <a:pPr lvl="1"/>
            <a:endParaRPr lang="es-ES" dirty="0" smtClean="0"/>
          </a:p>
          <a:p>
            <a:pPr lvl="1"/>
            <a:endParaRPr lang="es-ES" dirty="0"/>
          </a:p>
        </p:txBody>
      </p:sp>
      <p:cxnSp>
        <p:nvCxnSpPr>
          <p:cNvPr id="5" name="Conector recto de flecha 4"/>
          <p:cNvCxnSpPr/>
          <p:nvPr/>
        </p:nvCxnSpPr>
        <p:spPr>
          <a:xfrm>
            <a:off x="4957010" y="3645569"/>
            <a:ext cx="3970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99621"/>
            <a:ext cx="10432341" cy="1079474"/>
          </a:xfrm>
        </p:spPr>
        <p:txBody>
          <a:bodyPr/>
          <a:lstStyle/>
          <a:p>
            <a:pPr algn="ctr"/>
            <a:r>
              <a:rPr lang="es-ES" dirty="0" smtClean="0"/>
              <a:t>A) El problema del conocimiento (III)</a:t>
            </a:r>
            <a:endParaRPr lang="es-ES" dirty="0"/>
          </a:p>
        </p:txBody>
      </p:sp>
      <p:sp>
        <p:nvSpPr>
          <p:cNvPr id="3" name="Marcador de contenido 2"/>
          <p:cNvSpPr>
            <a:spLocks noGrp="1"/>
          </p:cNvSpPr>
          <p:nvPr>
            <p:ph idx="1"/>
          </p:nvPr>
        </p:nvSpPr>
        <p:spPr>
          <a:xfrm>
            <a:off x="385011" y="1179095"/>
            <a:ext cx="11020926" cy="5360251"/>
          </a:xfrm>
        </p:spPr>
        <p:txBody>
          <a:bodyPr>
            <a:normAutofit fontScale="92500" lnSpcReduction="20000"/>
          </a:bodyPr>
          <a:lstStyle/>
          <a:p>
            <a:pPr marL="731520" lvl="1" indent="-457200">
              <a:buNone/>
            </a:pPr>
            <a:r>
              <a:rPr lang="es-ES" sz="2600" b="1" dirty="0" smtClean="0">
                <a:solidFill>
                  <a:srgbClr val="FF0000"/>
                </a:solidFill>
              </a:rPr>
              <a:t>¿Qué es el método?:  </a:t>
            </a:r>
            <a:r>
              <a:rPr lang="es-ES" sz="2000" dirty="0" smtClean="0"/>
              <a:t>Por método entiende Descartes </a:t>
            </a:r>
            <a:r>
              <a:rPr lang="es-ES" sz="2000" b="1" dirty="0" smtClean="0"/>
              <a:t>"una serie de reglas ciertas y fáciles, tales que todo aquel que las observe exactamente no tome nunca a algo falso por verdadero, y, sin gasto alguno de esfuerzo mental, sino por incrementar su conocimiento paso a paso, llegue a una verdadera comprensión de todas aquellas cosas que no sobrepasen su capacidad</a:t>
            </a:r>
            <a:r>
              <a:rPr lang="es-ES" sz="2000" b="1" dirty="0" smtClean="0"/>
              <a:t>".</a:t>
            </a:r>
            <a:r>
              <a:rPr lang="es-ES" sz="2000" b="1" dirty="0" smtClean="0">
                <a:solidFill>
                  <a:srgbClr val="FFC000"/>
                </a:solidFill>
              </a:rPr>
              <a:t>      “mi método es cosa de práctica más que de teoría”</a:t>
            </a:r>
            <a:endParaRPr lang="es-ES" b="1" dirty="0" smtClean="0">
              <a:solidFill>
                <a:srgbClr val="FFC000"/>
              </a:solidFill>
            </a:endParaRPr>
          </a:p>
          <a:p>
            <a:pPr marL="457200" indent="-457200">
              <a:buNone/>
            </a:pPr>
            <a:endParaRPr lang="es-ES" dirty="0" smtClean="0"/>
          </a:p>
          <a:p>
            <a:pPr marL="457200" indent="-457200">
              <a:buNone/>
            </a:pPr>
            <a:r>
              <a:rPr lang="es-ES" dirty="0" smtClean="0"/>
              <a:t>Los</a:t>
            </a:r>
            <a:r>
              <a:rPr lang="es-ES" sz="2600" dirty="0" smtClean="0"/>
              <a:t> </a:t>
            </a:r>
            <a:r>
              <a:rPr lang="es-ES" sz="2600" b="1" u="sng" dirty="0" smtClean="0"/>
              <a:t>pasos</a:t>
            </a:r>
            <a:r>
              <a:rPr lang="es-ES" sz="2600" dirty="0" smtClean="0"/>
              <a:t> </a:t>
            </a:r>
            <a:r>
              <a:rPr lang="es-ES" dirty="0" smtClean="0"/>
              <a:t>a dar según Descartes son:</a:t>
            </a:r>
            <a:br>
              <a:rPr lang="es-ES" dirty="0" smtClean="0"/>
            </a:br>
            <a:endParaRPr lang="es-ES" dirty="0" smtClean="0"/>
          </a:p>
          <a:p>
            <a:pPr marL="457200" indent="-457200">
              <a:buNone/>
            </a:pPr>
            <a:r>
              <a:rPr lang="es-ES" b="1" dirty="0" smtClean="0">
                <a:solidFill>
                  <a:srgbClr val="FF0000"/>
                </a:solidFill>
              </a:rPr>
              <a:t>	1) Intuición intelectual: </a:t>
            </a:r>
            <a:r>
              <a:rPr lang="es-ES" b="1" dirty="0" smtClean="0"/>
              <a:t>Consiste en </a:t>
            </a:r>
            <a:r>
              <a:rPr lang="es-ES" b="1" dirty="0" smtClean="0">
                <a:solidFill>
                  <a:srgbClr val="00B050"/>
                </a:solidFill>
              </a:rPr>
              <a:t>la captación intelectual de una verdad </a:t>
            </a:r>
            <a:r>
              <a:rPr lang="es-ES" b="1" dirty="0" smtClean="0">
                <a:solidFill>
                  <a:srgbClr val="FF0000"/>
                </a:solidFill>
              </a:rPr>
              <a:t>evidente*</a:t>
            </a:r>
            <a:r>
              <a:rPr lang="es-ES" b="1" dirty="0" smtClean="0">
                <a:solidFill>
                  <a:srgbClr val="7030A0"/>
                </a:solidFill>
              </a:rPr>
              <a:t> </a:t>
            </a:r>
            <a:r>
              <a:rPr lang="es-ES" b="1" dirty="0" smtClean="0">
                <a:solidFill>
                  <a:srgbClr val="00B050"/>
                </a:solidFill>
              </a:rPr>
              <a:t>por si misma </a:t>
            </a:r>
            <a:r>
              <a:rPr lang="es-ES" b="1" dirty="0" smtClean="0"/>
              <a:t>(Imposible de negar sin contradecirse).</a:t>
            </a:r>
            <a:r>
              <a:rPr lang="es-ES" b="1" dirty="0" smtClean="0">
                <a:solidFill>
                  <a:srgbClr val="00B050"/>
                </a:solidFill>
              </a:rPr>
              <a:t> </a:t>
            </a:r>
          </a:p>
          <a:p>
            <a:pPr marL="457200" indent="-457200">
              <a:buNone/>
            </a:pPr>
            <a:endParaRPr lang="es-ES" b="1" dirty="0" smtClean="0">
              <a:solidFill>
                <a:srgbClr val="00B050"/>
              </a:solidFill>
            </a:endParaRPr>
          </a:p>
          <a:p>
            <a:pPr marL="457200" indent="-457200">
              <a:buNone/>
            </a:pPr>
            <a:r>
              <a:rPr lang="es-ES" b="1" dirty="0" smtClean="0">
                <a:solidFill>
                  <a:srgbClr val="00B050"/>
                </a:solidFill>
              </a:rPr>
              <a:t>	</a:t>
            </a:r>
            <a:r>
              <a:rPr lang="es-ES" b="1" dirty="0" smtClean="0">
                <a:solidFill>
                  <a:srgbClr val="FFC000"/>
                </a:solidFill>
              </a:rPr>
              <a:t>	*La evidencia consta de dos características:   </a:t>
            </a:r>
            <a:r>
              <a:rPr lang="es-ES" b="1" dirty="0" smtClean="0">
                <a:solidFill>
                  <a:srgbClr val="00B050"/>
                </a:solidFill>
              </a:rPr>
              <a:t>claridad</a:t>
            </a:r>
            <a:r>
              <a:rPr lang="es-ES" b="1" dirty="0" smtClean="0">
                <a:solidFill>
                  <a:srgbClr val="FFC000"/>
                </a:solidFill>
              </a:rPr>
              <a:t>, dado que manifiesta 	plenamente lo que es, sin confusión-  y </a:t>
            </a:r>
            <a:r>
              <a:rPr lang="es-ES" b="1" dirty="0" smtClean="0">
                <a:solidFill>
                  <a:srgbClr val="00B050"/>
                </a:solidFill>
              </a:rPr>
              <a:t>distinción</a:t>
            </a:r>
            <a:r>
              <a:rPr lang="es-ES" b="1" dirty="0" smtClean="0">
                <a:solidFill>
                  <a:srgbClr val="FFC000"/>
                </a:solidFill>
              </a:rPr>
              <a:t>, porque está 	perfectamente separado de los demás conocimientos-</a:t>
            </a:r>
          </a:p>
          <a:p>
            <a:pPr marL="457200" indent="-457200">
              <a:buNone/>
            </a:pPr>
            <a:endParaRPr lang="es-ES" dirty="0" smtClean="0"/>
          </a:p>
          <a:p>
            <a:pPr marL="457200" indent="-457200">
              <a:buNone/>
            </a:pPr>
            <a:r>
              <a:rPr lang="es-ES" b="1" dirty="0" smtClean="0">
                <a:solidFill>
                  <a:srgbClr val="FF0000"/>
                </a:solidFill>
              </a:rPr>
              <a:t>	2) Deducción racional: </a:t>
            </a:r>
            <a:r>
              <a:rPr lang="es-ES" b="1" dirty="0" smtClean="0"/>
              <a:t>Consiste en </a:t>
            </a:r>
            <a:r>
              <a:rPr lang="es-ES" b="1" dirty="0" smtClean="0">
                <a:solidFill>
                  <a:srgbClr val="00B050"/>
                </a:solidFill>
              </a:rPr>
              <a:t>derivar de las verdades evidentes otras verdades</a:t>
            </a:r>
            <a:r>
              <a:rPr lang="es-ES" b="1" dirty="0" smtClean="0"/>
              <a:t>, utilizando la razón.</a:t>
            </a:r>
          </a:p>
          <a:p>
            <a:pPr marL="457200" indent="-457200">
              <a:buNone/>
            </a:pPr>
            <a:endParaRPr lang="es-ES" dirty="0" smtClean="0"/>
          </a:p>
          <a:p>
            <a:pPr lvl="1"/>
            <a:endParaRPr lang="es-ES" dirty="0"/>
          </a:p>
        </p:txBody>
      </p:sp>
      <p:sp>
        <p:nvSpPr>
          <p:cNvPr id="4" name="Flecha abajo 3"/>
          <p:cNvSpPr/>
          <p:nvPr/>
        </p:nvSpPr>
        <p:spPr>
          <a:xfrm>
            <a:off x="5468352" y="4054642"/>
            <a:ext cx="589548" cy="481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a:off x="5895474" y="2246538"/>
            <a:ext cx="324852" cy="12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3754" y="207906"/>
            <a:ext cx="10119520" cy="730557"/>
          </a:xfrm>
        </p:spPr>
        <p:txBody>
          <a:bodyPr>
            <a:normAutofit fontScale="90000"/>
          </a:bodyPr>
          <a:lstStyle/>
          <a:p>
            <a:pPr algn="ctr"/>
            <a:r>
              <a:rPr lang="es-ES" dirty="0" smtClean="0"/>
              <a:t>A) El problema del conocimiento (IV)</a:t>
            </a:r>
            <a:endParaRPr lang="es-ES" dirty="0"/>
          </a:p>
        </p:txBody>
      </p:sp>
      <p:sp>
        <p:nvSpPr>
          <p:cNvPr id="3" name="Marcador de contenido 2"/>
          <p:cNvSpPr>
            <a:spLocks noGrp="1"/>
          </p:cNvSpPr>
          <p:nvPr>
            <p:ph idx="1"/>
          </p:nvPr>
        </p:nvSpPr>
        <p:spPr>
          <a:xfrm>
            <a:off x="414609" y="1155031"/>
            <a:ext cx="11357810" cy="5293895"/>
          </a:xfrm>
        </p:spPr>
        <p:txBody>
          <a:bodyPr>
            <a:normAutofit lnSpcReduction="10000"/>
          </a:bodyPr>
          <a:lstStyle/>
          <a:p>
            <a:pPr marL="457200" indent="-457200">
              <a:buNone/>
            </a:pPr>
            <a:endParaRPr lang="es-ES" dirty="0" smtClean="0"/>
          </a:p>
          <a:p>
            <a:pPr marL="457200" indent="-457200">
              <a:buNone/>
            </a:pPr>
            <a:r>
              <a:rPr lang="es-ES" dirty="0" smtClean="0"/>
              <a:t>Para dar esos pasos, necesitamos, según Descartes, seguir </a:t>
            </a:r>
            <a:r>
              <a:rPr lang="es-ES" sz="2400" b="1" u="sng" dirty="0" smtClean="0"/>
              <a:t>cuatro reglas</a:t>
            </a:r>
            <a:r>
              <a:rPr lang="es-ES" dirty="0" smtClean="0"/>
              <a:t>:</a:t>
            </a:r>
          </a:p>
          <a:p>
            <a:pPr marL="457200" indent="-457200"/>
            <a:r>
              <a:rPr lang="es-ES" b="1" dirty="0" smtClean="0">
                <a:solidFill>
                  <a:srgbClr val="FF0000"/>
                </a:solidFill>
              </a:rPr>
              <a:t>Regla de la evidencia: </a:t>
            </a:r>
            <a:r>
              <a:rPr lang="es-ES" b="1" dirty="0" smtClean="0">
                <a:solidFill>
                  <a:srgbClr val="00B050"/>
                </a:solidFill>
              </a:rPr>
              <a:t>No admitir como verdadera cosa alguna  que no supiese que es verdadera con seguridad</a:t>
            </a:r>
            <a:r>
              <a:rPr lang="es-ES" b="1" dirty="0" smtClean="0"/>
              <a:t>, es decir, evitar cuidadosamente la precipitación y no aceptar nada más que lo que se presente clara y distintamente.</a:t>
            </a:r>
          </a:p>
          <a:p>
            <a:pPr marL="457200" indent="-457200"/>
            <a:r>
              <a:rPr lang="es-ES" b="1" dirty="0" smtClean="0">
                <a:solidFill>
                  <a:srgbClr val="FF0000"/>
                </a:solidFill>
              </a:rPr>
              <a:t>Análisis: </a:t>
            </a:r>
            <a:r>
              <a:rPr lang="es-ES" b="1" dirty="0" smtClean="0">
                <a:solidFill>
                  <a:srgbClr val="00B050"/>
                </a:solidFill>
              </a:rPr>
              <a:t>Dividir</a:t>
            </a:r>
            <a:r>
              <a:rPr lang="es-ES" dirty="0" smtClean="0">
                <a:solidFill>
                  <a:srgbClr val="00B050"/>
                </a:solidFill>
              </a:rPr>
              <a:t> </a:t>
            </a:r>
            <a:r>
              <a:rPr lang="es-ES" b="1" dirty="0" smtClean="0">
                <a:solidFill>
                  <a:srgbClr val="00B050"/>
                </a:solidFill>
              </a:rPr>
              <a:t>cada problema en cuantas partes sea posible </a:t>
            </a:r>
            <a:r>
              <a:rPr lang="es-ES" b="1" dirty="0" smtClean="0"/>
              <a:t>para poder resolverlo mejor</a:t>
            </a:r>
            <a:r>
              <a:rPr lang="es-ES" dirty="0" smtClean="0"/>
              <a:t>.</a:t>
            </a:r>
          </a:p>
          <a:p>
            <a:pPr marL="457200" indent="-457200"/>
            <a:r>
              <a:rPr lang="es-ES" b="1" dirty="0" smtClean="0">
                <a:solidFill>
                  <a:srgbClr val="FF0000"/>
                </a:solidFill>
              </a:rPr>
              <a:t>Síntesis: </a:t>
            </a:r>
            <a:r>
              <a:rPr lang="es-ES" b="1" dirty="0" smtClean="0"/>
              <a:t>Consiste en </a:t>
            </a:r>
            <a:r>
              <a:rPr lang="es-ES" b="1" dirty="0" smtClean="0">
                <a:solidFill>
                  <a:srgbClr val="00B050"/>
                </a:solidFill>
              </a:rPr>
              <a:t>conducir ordenadamente los pensamientos</a:t>
            </a:r>
            <a:r>
              <a:rPr lang="es-ES" b="1" dirty="0" smtClean="0"/>
              <a:t>, desde los más simples, ascendiendo hasta el conocimiento de los más complejos</a:t>
            </a:r>
          </a:p>
          <a:p>
            <a:pPr marL="457200" indent="-457200"/>
            <a:r>
              <a:rPr lang="es-ES" b="1" dirty="0" smtClean="0">
                <a:solidFill>
                  <a:srgbClr val="FF0000"/>
                </a:solidFill>
              </a:rPr>
              <a:t>Enumeración/comprobación: </a:t>
            </a:r>
            <a:r>
              <a:rPr lang="es-ES" b="1" dirty="0" smtClean="0">
                <a:solidFill>
                  <a:srgbClr val="00B050"/>
                </a:solidFill>
              </a:rPr>
              <a:t>Revisando todo el proceso anterior</a:t>
            </a:r>
            <a:r>
              <a:rPr lang="es-ES" b="1" dirty="0" smtClean="0"/>
              <a:t> para estar seguro de no omitir nada.</a:t>
            </a:r>
          </a:p>
          <a:p>
            <a:pPr marL="0" indent="0">
              <a:buNone/>
            </a:pPr>
            <a:endParaRPr lang="es-ES" b="1" dirty="0" smtClean="0"/>
          </a:p>
          <a:p>
            <a:pPr marL="457200" indent="-457200" algn="ctr">
              <a:buNone/>
            </a:pPr>
            <a:r>
              <a:rPr lang="es-ES" dirty="0" smtClean="0"/>
              <a:t>	</a:t>
            </a:r>
            <a:r>
              <a:rPr lang="es-ES" b="1" i="1" dirty="0" smtClean="0">
                <a:solidFill>
                  <a:srgbClr val="FFC000"/>
                </a:solidFill>
              </a:rPr>
              <a:t> Descartes no </a:t>
            </a:r>
            <a:r>
              <a:rPr lang="es-ES" b="1" i="1" dirty="0">
                <a:solidFill>
                  <a:srgbClr val="FFC000"/>
                </a:solidFill>
              </a:rPr>
              <a:t>empie­za, como otros filósofos, preestableciendo verdades, ni definiendo qué es el mundo, qué es el ser humano, qué es el alma, sino inten­tando buscar una ruta para llegar a conclusiones fiables</a:t>
            </a:r>
            <a:endParaRPr lang="es-ES" b="1" i="1" dirty="0" smtClean="0">
              <a:solidFill>
                <a:srgbClr val="FFC000"/>
              </a:solidFill>
            </a:endParaRPr>
          </a:p>
          <a:p>
            <a:pPr lvl="1"/>
            <a:endParaRPr lang="es-ES" dirty="0"/>
          </a:p>
        </p:txBody>
      </p:sp>
      <p:sp>
        <p:nvSpPr>
          <p:cNvPr id="4" name="Flecha abajo 3"/>
          <p:cNvSpPr/>
          <p:nvPr/>
        </p:nvSpPr>
        <p:spPr>
          <a:xfrm>
            <a:off x="5510463" y="4752474"/>
            <a:ext cx="842211" cy="493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5626" y="147748"/>
            <a:ext cx="10372185" cy="658368"/>
          </a:xfrm>
        </p:spPr>
        <p:txBody>
          <a:bodyPr>
            <a:normAutofit fontScale="90000"/>
          </a:bodyPr>
          <a:lstStyle/>
          <a:p>
            <a:pPr algn="ctr"/>
            <a:r>
              <a:rPr lang="es-ES" dirty="0" smtClean="0"/>
              <a:t>A) El problema del conocimiento (V)</a:t>
            </a:r>
            <a:endParaRPr lang="es-ES" dirty="0"/>
          </a:p>
        </p:txBody>
      </p:sp>
      <p:sp>
        <p:nvSpPr>
          <p:cNvPr id="3" name="Marcador de contenido 2"/>
          <p:cNvSpPr>
            <a:spLocks noGrp="1"/>
          </p:cNvSpPr>
          <p:nvPr>
            <p:ph idx="1"/>
          </p:nvPr>
        </p:nvSpPr>
        <p:spPr>
          <a:xfrm>
            <a:off x="96253" y="806116"/>
            <a:ext cx="11923293" cy="3645608"/>
          </a:xfrm>
        </p:spPr>
        <p:txBody>
          <a:bodyPr>
            <a:normAutofit/>
          </a:bodyPr>
          <a:lstStyle/>
          <a:p>
            <a:pPr marL="0" indent="0">
              <a:buNone/>
            </a:pPr>
            <a:r>
              <a:rPr lang="es-ES" b="1" dirty="0" smtClean="0">
                <a:solidFill>
                  <a:srgbClr val="FF0000"/>
                </a:solidFill>
              </a:rPr>
              <a:t>Duda Metódica: </a:t>
            </a:r>
            <a:r>
              <a:rPr lang="es-ES" b="1" dirty="0" smtClean="0">
                <a:solidFill>
                  <a:srgbClr val="00B050"/>
                </a:solidFill>
              </a:rPr>
              <a:t>poner en tela de juicio todos los conocimientos</a:t>
            </a:r>
            <a:r>
              <a:rPr lang="es-ES" b="1" dirty="0">
                <a:solidFill>
                  <a:srgbClr val="FF0000"/>
                </a:solidFill>
              </a:rPr>
              <a:t> </a:t>
            </a:r>
            <a:r>
              <a:rPr lang="es-ES" b="1" dirty="0" smtClean="0">
                <a:solidFill>
                  <a:srgbClr val="FF0000"/>
                </a:solidFill>
              </a:rPr>
              <a:t>     </a:t>
            </a:r>
            <a:r>
              <a:rPr lang="es-ES" dirty="0" smtClean="0"/>
              <a:t>Descartes dedicará la primera meditación a examinar </a:t>
            </a:r>
            <a:r>
              <a:rPr lang="es-ES" b="1" dirty="0" smtClean="0">
                <a:solidFill>
                  <a:srgbClr val="00B050"/>
                </a:solidFill>
              </a:rPr>
              <a:t>los principales motivos de duda que pueden afectar a todos sus conocimientos:</a:t>
            </a:r>
          </a:p>
          <a:p>
            <a:r>
              <a:rPr lang="es-ES" b="1" dirty="0" smtClean="0"/>
              <a:t>A)</a:t>
            </a:r>
            <a:r>
              <a:rPr lang="es-ES" dirty="0" smtClean="0"/>
              <a:t> Los sentidos se presentan como la principal fuente de nuestros conocimientos; ahora bien, muchas veces he constatado que </a:t>
            </a:r>
            <a:r>
              <a:rPr lang="es-ES" b="1" dirty="0" smtClean="0">
                <a:solidFill>
                  <a:srgbClr val="FF0000"/>
                </a:solidFill>
              </a:rPr>
              <a:t>los sentidos me engañaban</a:t>
            </a:r>
            <a:r>
              <a:rPr lang="es-ES" dirty="0" smtClean="0"/>
              <a:t>, </a:t>
            </a:r>
            <a:r>
              <a:rPr lang="es-ES" b="1" dirty="0" smtClean="0"/>
              <a:t>como cuando introduzco un palo en el agua y parece quebrado, o cuando una torre me parece redonda en la lejanía y al acercarme observo que era cuadrada, </a:t>
            </a:r>
            <a:r>
              <a:rPr lang="es-ES" dirty="0" smtClean="0"/>
              <a:t>y situaciones semejantes    </a:t>
            </a:r>
            <a:r>
              <a:rPr lang="es-ES" b="1" dirty="0" smtClean="0">
                <a:solidFill>
                  <a:srgbClr val="FFC000"/>
                </a:solidFill>
              </a:rPr>
              <a:t>No es prudente fiarse de quien nos ha engañado en alguna ocasión, por lo que será necesario someter a duda y, por lo tanto, poner en suspenso (asimilar a lo falso) todos los conocimientos que derivan de los sentidos. </a:t>
            </a:r>
          </a:p>
          <a:p>
            <a:pPr marL="457200" indent="-457200">
              <a:buNone/>
            </a:pPr>
            <a:endParaRPr lang="es-ES" dirty="0" smtClean="0"/>
          </a:p>
          <a:p>
            <a:pPr lvl="1"/>
            <a:endParaRPr lang="es-ES" dirty="0"/>
          </a:p>
        </p:txBody>
      </p:sp>
      <p:pic>
        <p:nvPicPr>
          <p:cNvPr id="4" name="Imagen 3"/>
          <p:cNvPicPr>
            <a:picLocks noChangeAspect="1"/>
          </p:cNvPicPr>
          <p:nvPr/>
        </p:nvPicPr>
        <p:blipFill>
          <a:blip r:embed="rId2"/>
          <a:stretch>
            <a:fillRect/>
          </a:stretch>
        </p:blipFill>
        <p:spPr>
          <a:xfrm>
            <a:off x="8024060" y="4279919"/>
            <a:ext cx="4167940" cy="2334046"/>
          </a:xfrm>
          <a:prstGeom prst="rect">
            <a:avLst/>
          </a:prstGeom>
        </p:spPr>
      </p:pic>
      <p:cxnSp>
        <p:nvCxnSpPr>
          <p:cNvPr id="6" name="Conector recto de flecha 5"/>
          <p:cNvCxnSpPr/>
          <p:nvPr/>
        </p:nvCxnSpPr>
        <p:spPr>
          <a:xfrm>
            <a:off x="8073189" y="974558"/>
            <a:ext cx="3128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8085220" y="2803358"/>
            <a:ext cx="240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276728" y="4108114"/>
            <a:ext cx="7194884" cy="2749886"/>
          </a:xfrm>
          <a:prstGeom prst="rect">
            <a:avLst/>
          </a:prstGeom>
          <a:noFill/>
        </p:spPr>
        <p:txBody>
          <a:bodyPr wrap="square" rtlCol="0">
            <a:spAutoFit/>
          </a:bodyPr>
          <a:lstStyle/>
          <a:p>
            <a:r>
              <a:rPr lang="es-ES" sz="1400" b="1" dirty="0"/>
              <a:t>Descartes protagoniza una de las anécdotas más celebres de la historia de la filosofía. Estaba sentado dentro de una estufa —en aquella época las estufas eran una especie de lugar cerrado en torno a un fuego central—, durante una de las campañas militares en las que participó. En un momento dado se para y empieza a dar vueltas y se cuestiona: «Bueno... </a:t>
            </a:r>
            <a:r>
              <a:rPr lang="es-ES" sz="1400" b="1" u="sng" dirty="0"/>
              <a:t>¿Cuál puede ser la seguridad, qué seguri­dad puedo tener yo de algo? </a:t>
            </a:r>
            <a:r>
              <a:rPr lang="es-ES" sz="1400" b="1" dirty="0"/>
              <a:t>Puedo dudar de lo que me han dicho, puedo dudar de lo que veo y de lo que toco, puesto que existen los espejismos y las alucinaciones. </a:t>
            </a:r>
            <a:r>
              <a:rPr lang="es-ES" sz="1400" b="1" u="sng" dirty="0"/>
              <a:t>Si puedo dudar de todo, ¿de qué cosa puedo estar seguro? </a:t>
            </a:r>
            <a:r>
              <a:rPr lang="es-ES" sz="1400" b="1" dirty="0"/>
              <a:t>De la única cosa que puedo estar seguro —con­cluye— es de mi duda misma, de que yo estoy aquí dudando y si dudo, existo». Si dudo, tengo unas capacidades intelectuales, pienso, y si pienso, entonces existo. </a:t>
            </a:r>
            <a:r>
              <a:rPr lang="es-ES" sz="1400" b="1" u="sng" dirty="0"/>
              <a:t>De esa certeza paradójica, la certeza de la duda, nace el pensamiento moderno.</a:t>
            </a:r>
          </a:p>
        </p:txBody>
      </p:sp>
      <p:sp>
        <p:nvSpPr>
          <p:cNvPr id="7" name="Flecha a la derecha con bandas 6"/>
          <p:cNvSpPr/>
          <p:nvPr/>
        </p:nvSpPr>
        <p:spPr>
          <a:xfrm>
            <a:off x="7291138" y="5110092"/>
            <a:ext cx="629493" cy="3368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9"/>
          <p:cNvCxnSpPr/>
          <p:nvPr/>
        </p:nvCxnSpPr>
        <p:spPr>
          <a:xfrm flipV="1">
            <a:off x="537882" y="3993776"/>
            <a:ext cx="6239436" cy="134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138268"/>
            <a:ext cx="10193897" cy="983950"/>
          </a:xfrm>
        </p:spPr>
        <p:txBody>
          <a:bodyPr/>
          <a:lstStyle/>
          <a:p>
            <a:r>
              <a:rPr lang="es-ES" dirty="0" smtClean="0"/>
              <a:t>LA filosofía moderna (S. </a:t>
            </a:r>
            <a:r>
              <a:rPr lang="es-ES" dirty="0" err="1" smtClean="0"/>
              <a:t>xv-xviii</a:t>
            </a:r>
            <a:r>
              <a:rPr lang="es-ES" dirty="0" smtClean="0"/>
              <a:t>)</a:t>
            </a:r>
            <a:endParaRPr lang="es-ES" dirty="0"/>
          </a:p>
        </p:txBody>
      </p:sp>
      <p:sp>
        <p:nvSpPr>
          <p:cNvPr id="3" name="2 Marcador de contenido"/>
          <p:cNvSpPr>
            <a:spLocks noGrp="1"/>
          </p:cNvSpPr>
          <p:nvPr>
            <p:ph idx="1"/>
          </p:nvPr>
        </p:nvSpPr>
        <p:spPr>
          <a:xfrm>
            <a:off x="762000" y="1454727"/>
            <a:ext cx="10366248" cy="4717473"/>
          </a:xfrm>
        </p:spPr>
        <p:txBody>
          <a:bodyPr>
            <a:normAutofit/>
          </a:bodyPr>
          <a:lstStyle/>
          <a:p>
            <a:r>
              <a:rPr lang="es-ES" dirty="0" smtClean="0"/>
              <a:t>Se denomina </a:t>
            </a:r>
            <a:r>
              <a:rPr lang="es-ES" sz="2400" b="1" dirty="0" smtClean="0">
                <a:solidFill>
                  <a:srgbClr val="FF0000"/>
                </a:solidFill>
              </a:rPr>
              <a:t>Época Moderna </a:t>
            </a:r>
            <a:r>
              <a:rPr lang="es-ES" dirty="0" smtClean="0"/>
              <a:t>al tiempo histórico que transcurre desde </a:t>
            </a:r>
            <a:r>
              <a:rPr lang="es-ES" b="1" dirty="0" smtClean="0"/>
              <a:t>la caída del Imperio Bizantino </a:t>
            </a:r>
            <a:r>
              <a:rPr lang="es-ES" dirty="0" smtClean="0"/>
              <a:t>(1453) hasta la</a:t>
            </a:r>
            <a:r>
              <a:rPr lang="es-ES" b="1" dirty="0" smtClean="0"/>
              <a:t> Revolución Francesa </a:t>
            </a:r>
            <a:r>
              <a:rPr lang="es-ES" dirty="0" smtClean="0"/>
              <a:t>(1789)</a:t>
            </a:r>
          </a:p>
          <a:p>
            <a:r>
              <a:rPr lang="es-ES" dirty="0" smtClean="0"/>
              <a:t>Se suelen distinguir tres periodos dentro de la Época Moderna:</a:t>
            </a:r>
          </a:p>
          <a:p>
            <a:pPr lvl="1"/>
            <a:r>
              <a:rPr lang="es-ES" b="1" dirty="0" smtClean="0">
                <a:solidFill>
                  <a:srgbClr val="FF0000"/>
                </a:solidFill>
              </a:rPr>
              <a:t>Renacimiento:</a:t>
            </a:r>
            <a:r>
              <a:rPr lang="es-ES" b="1" dirty="0" smtClean="0">
                <a:solidFill>
                  <a:srgbClr val="0070C0"/>
                </a:solidFill>
              </a:rPr>
              <a:t> </a:t>
            </a:r>
            <a:r>
              <a:rPr lang="es-ES" b="1" dirty="0" smtClean="0"/>
              <a:t>Siglos XV y XVI.</a:t>
            </a:r>
          </a:p>
          <a:p>
            <a:pPr lvl="1"/>
            <a:r>
              <a:rPr lang="es-ES" b="1" dirty="0" smtClean="0">
                <a:solidFill>
                  <a:srgbClr val="FF0000"/>
                </a:solidFill>
              </a:rPr>
              <a:t>Barroco: </a:t>
            </a:r>
            <a:r>
              <a:rPr lang="es-ES" b="1" dirty="0" smtClean="0"/>
              <a:t>Siglo XVII.</a:t>
            </a:r>
          </a:p>
          <a:p>
            <a:pPr lvl="1"/>
            <a:r>
              <a:rPr lang="es-ES" b="1" dirty="0" smtClean="0">
                <a:solidFill>
                  <a:srgbClr val="FF0000"/>
                </a:solidFill>
              </a:rPr>
              <a:t>Ilustración: </a:t>
            </a:r>
            <a:r>
              <a:rPr lang="es-ES" b="1" dirty="0" smtClean="0"/>
              <a:t>Siglo XVIII.</a:t>
            </a:r>
          </a:p>
          <a:p>
            <a:r>
              <a:rPr lang="es-ES" dirty="0" smtClean="0"/>
              <a:t>Características destacables de la Edad Moderna:</a:t>
            </a:r>
          </a:p>
          <a:p>
            <a:pPr lvl="1"/>
            <a:r>
              <a:rPr lang="es-ES" b="1" dirty="0" smtClean="0"/>
              <a:t>Progresivo </a:t>
            </a:r>
            <a:r>
              <a:rPr lang="es-ES" b="1" dirty="0" smtClean="0">
                <a:solidFill>
                  <a:srgbClr val="00B050"/>
                </a:solidFill>
              </a:rPr>
              <a:t>aumento del poder de los monarcas</a:t>
            </a:r>
            <a:r>
              <a:rPr lang="es-ES" b="1" dirty="0" smtClean="0"/>
              <a:t>.</a:t>
            </a:r>
          </a:p>
          <a:p>
            <a:pPr lvl="1"/>
            <a:r>
              <a:rPr lang="es-ES" b="1" dirty="0" smtClean="0"/>
              <a:t>Constitución de </a:t>
            </a:r>
            <a:r>
              <a:rPr lang="es-ES" b="1" dirty="0" smtClean="0">
                <a:solidFill>
                  <a:srgbClr val="00B050"/>
                </a:solidFill>
              </a:rPr>
              <a:t>estados nacionales europeos</a:t>
            </a:r>
            <a:r>
              <a:rPr lang="es-ES" b="1" dirty="0" smtClean="0"/>
              <a:t>.</a:t>
            </a:r>
          </a:p>
          <a:p>
            <a:pPr lvl="1"/>
            <a:r>
              <a:rPr lang="es-ES" b="1" dirty="0" smtClean="0"/>
              <a:t>División entre católicos y protestantes (</a:t>
            </a:r>
            <a:r>
              <a:rPr lang="es-ES" b="1" dirty="0" smtClean="0">
                <a:solidFill>
                  <a:srgbClr val="00B050"/>
                </a:solidFill>
              </a:rPr>
              <a:t>Reforma, Contrarreforma</a:t>
            </a:r>
            <a:r>
              <a:rPr lang="es-ES" b="1" dirty="0" smtClean="0"/>
              <a:t>).</a:t>
            </a:r>
          </a:p>
          <a:p>
            <a:pPr lvl="1"/>
            <a:r>
              <a:rPr lang="es-ES" b="1" dirty="0" smtClean="0">
                <a:solidFill>
                  <a:srgbClr val="00B050"/>
                </a:solidFill>
              </a:rPr>
              <a:t>Guerras</a:t>
            </a:r>
            <a:r>
              <a:rPr lang="es-ES" b="1" dirty="0" smtClean="0"/>
              <a:t> por la hegemonía política, económica y religiosa en Europa.</a:t>
            </a:r>
          </a:p>
          <a:p>
            <a:pPr lvl="1"/>
            <a:r>
              <a:rPr lang="es-ES" b="1" dirty="0" smtClean="0">
                <a:solidFill>
                  <a:srgbClr val="00B050"/>
                </a:solidFill>
              </a:rPr>
              <a:t>Independencia progresiva del Estado </a:t>
            </a:r>
            <a:r>
              <a:rPr lang="es-ES" b="1" dirty="0" smtClean="0"/>
              <a:t>frente a la Iglesia.</a:t>
            </a:r>
          </a:p>
          <a:p>
            <a:pPr lvl="1"/>
            <a:endParaRPr lang="es-E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31969"/>
            <a:ext cx="10564689" cy="814779"/>
          </a:xfrm>
        </p:spPr>
        <p:txBody>
          <a:bodyPr>
            <a:normAutofit fontScale="90000"/>
          </a:bodyPr>
          <a:lstStyle/>
          <a:p>
            <a:r>
              <a:rPr lang="es-ES" dirty="0"/>
              <a:t>A) El problema del conocimiento (</a:t>
            </a:r>
            <a:r>
              <a:rPr lang="es-ES" dirty="0" smtClean="0"/>
              <a:t>Vi)</a:t>
            </a:r>
            <a:endParaRPr lang="es-ES" dirty="0"/>
          </a:p>
        </p:txBody>
      </p:sp>
      <p:sp>
        <p:nvSpPr>
          <p:cNvPr id="3" name="Marcador de contenido 2"/>
          <p:cNvSpPr>
            <a:spLocks noGrp="1"/>
          </p:cNvSpPr>
          <p:nvPr>
            <p:ph idx="1"/>
          </p:nvPr>
        </p:nvSpPr>
        <p:spPr>
          <a:xfrm>
            <a:off x="721895" y="1323474"/>
            <a:ext cx="10696073" cy="4848726"/>
          </a:xfrm>
        </p:spPr>
        <p:txBody>
          <a:bodyPr/>
          <a:lstStyle/>
          <a:p>
            <a:r>
              <a:rPr lang="es-ES" b="1" dirty="0"/>
              <a:t>B) </a:t>
            </a:r>
            <a:r>
              <a:rPr lang="es-ES" dirty="0"/>
              <a:t>Ni siquiera podemos distinguir con claridad la vigilia del sueño, (lo que nos ocurre cuando creemos estar despiertos o cuando estamos dormidos</a:t>
            </a:r>
            <a:r>
              <a:rPr lang="es-ES" dirty="0" smtClean="0"/>
              <a:t>)      </a:t>
            </a:r>
            <a:r>
              <a:rPr lang="es-ES" b="1" dirty="0"/>
              <a:t>¿Cuántas veces he soñado situaciones muy reales que, al despertarme, he comprendido que eran un sueño?. </a:t>
            </a:r>
            <a:r>
              <a:rPr lang="es-ES" dirty="0"/>
              <a:t>Esta </a:t>
            </a:r>
            <a:r>
              <a:rPr lang="es-ES" b="1" dirty="0">
                <a:solidFill>
                  <a:srgbClr val="FF0000"/>
                </a:solidFill>
              </a:rPr>
              <a:t>incapacidad de distinguir el sueño de la vigilia</a:t>
            </a:r>
            <a:r>
              <a:rPr lang="es-ES" dirty="0"/>
              <a:t>, por exagerado que me parezca, ha de conducirme no sólo a extender la duda a todo lo sensible, sino también al ámbito de mis pensamientos, comprendiendo las operaciones más intelectuales, que en absoluto parecen derivar de los sentidos</a:t>
            </a:r>
            <a:r>
              <a:rPr lang="es-ES" b="1" dirty="0" smtClean="0">
                <a:solidFill>
                  <a:srgbClr val="FFC000"/>
                </a:solidFill>
              </a:rPr>
              <a:t>.   </a:t>
            </a:r>
            <a:r>
              <a:rPr lang="es-ES" b="1" dirty="0">
                <a:solidFill>
                  <a:srgbClr val="FFC000"/>
                </a:solidFill>
              </a:rPr>
              <a:t>La indistinción entre el sueño y la vigilia me lleva a ampliar la duda de lo sensible a lo inteligible, de modo que todos mis conocimientos me parecen ahora muy inciertos.</a:t>
            </a:r>
          </a:p>
          <a:p>
            <a:endParaRPr lang="es-ES" dirty="0"/>
          </a:p>
        </p:txBody>
      </p:sp>
      <p:pic>
        <p:nvPicPr>
          <p:cNvPr id="4" name="Imagen 3"/>
          <p:cNvPicPr>
            <a:picLocks noChangeAspect="1"/>
          </p:cNvPicPr>
          <p:nvPr/>
        </p:nvPicPr>
        <p:blipFill>
          <a:blip r:embed="rId2"/>
          <a:stretch>
            <a:fillRect/>
          </a:stretch>
        </p:blipFill>
        <p:spPr>
          <a:xfrm>
            <a:off x="4689809" y="4078706"/>
            <a:ext cx="4600703" cy="2582528"/>
          </a:xfrm>
          <a:prstGeom prst="rect">
            <a:avLst/>
          </a:prstGeom>
        </p:spPr>
      </p:pic>
      <p:cxnSp>
        <p:nvCxnSpPr>
          <p:cNvPr id="6" name="Conector recto de flecha 5"/>
          <p:cNvCxnSpPr/>
          <p:nvPr/>
        </p:nvCxnSpPr>
        <p:spPr>
          <a:xfrm>
            <a:off x="8386010" y="1744579"/>
            <a:ext cx="3128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5793205" y="3152274"/>
            <a:ext cx="216568" cy="12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438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1" y="108285"/>
            <a:ext cx="11550316" cy="637674"/>
          </a:xfrm>
        </p:spPr>
        <p:txBody>
          <a:bodyPr>
            <a:normAutofit fontScale="90000"/>
          </a:bodyPr>
          <a:lstStyle/>
          <a:p>
            <a:pPr algn="ctr"/>
            <a:r>
              <a:rPr lang="es-ES" dirty="0" smtClean="0"/>
              <a:t>A) El problema del conocimiento (</a:t>
            </a:r>
            <a:r>
              <a:rPr lang="es-ES" dirty="0" err="1" smtClean="0"/>
              <a:t>Vii</a:t>
            </a:r>
            <a:r>
              <a:rPr lang="es-ES" dirty="0" smtClean="0"/>
              <a:t>)</a:t>
            </a:r>
            <a:endParaRPr lang="es-ES" dirty="0"/>
          </a:p>
        </p:txBody>
      </p:sp>
      <p:sp>
        <p:nvSpPr>
          <p:cNvPr id="3" name="Marcador de contenido 2"/>
          <p:cNvSpPr>
            <a:spLocks noGrp="1"/>
          </p:cNvSpPr>
          <p:nvPr>
            <p:ph idx="1"/>
          </p:nvPr>
        </p:nvSpPr>
        <p:spPr>
          <a:xfrm>
            <a:off x="818147" y="926432"/>
            <a:ext cx="10635851" cy="4794766"/>
          </a:xfrm>
        </p:spPr>
        <p:txBody>
          <a:bodyPr>
            <a:normAutofit/>
          </a:bodyPr>
          <a:lstStyle/>
          <a:p>
            <a:pPr marL="457200" indent="-457200">
              <a:buNone/>
            </a:pPr>
            <a:endParaRPr lang="es-ES" dirty="0" smtClean="0"/>
          </a:p>
          <a:p>
            <a:r>
              <a:rPr lang="es-ES" b="1" dirty="0" smtClean="0"/>
              <a:t>C)</a:t>
            </a:r>
            <a:r>
              <a:rPr lang="es-ES" dirty="0" smtClean="0"/>
              <a:t> Aun así, </a:t>
            </a:r>
            <a:r>
              <a:rPr lang="es-ES" b="1" dirty="0" smtClean="0">
                <a:solidFill>
                  <a:srgbClr val="FF0000"/>
                </a:solidFill>
              </a:rPr>
              <a:t>parece haber ciertos conocimientos de los que razonablemente no puedo dudar, como los conocimientos matemáticos</a:t>
            </a:r>
            <a:r>
              <a:rPr lang="es-ES" dirty="0" smtClean="0"/>
              <a:t>. Sin embargo </a:t>
            </a:r>
            <a:r>
              <a:rPr lang="es-ES" b="1" dirty="0" smtClean="0"/>
              <a:t>Descartes plantea la posibilidad de que el mismo Dios que me he creado me haya podido crear de tal manera que cuando juzgo que 2+2 = 4 me esté equivocando</a:t>
            </a:r>
            <a:r>
              <a:rPr lang="es-ES" dirty="0" smtClean="0"/>
              <a:t>; de hecho permite que a veces me equivoque, por lo que podría permitir que me equivocara siempre, incluso cuando juzgo de verdades tan "evidentes" como la verdades matemáticas.      </a:t>
            </a:r>
            <a:r>
              <a:rPr lang="es-ES" b="1" dirty="0" smtClean="0">
                <a:solidFill>
                  <a:srgbClr val="FFC000"/>
                </a:solidFill>
              </a:rPr>
              <a:t> En ese caso todos mis conocimientos serían dudosos y, por lo tanto, según el criterio establecido, deberían ser considerados todos falsos.</a:t>
            </a:r>
          </a:p>
          <a:p>
            <a:pPr marL="457200" indent="-457200">
              <a:buNone/>
            </a:pPr>
            <a:endParaRPr lang="es-ES" dirty="0" smtClean="0"/>
          </a:p>
          <a:p>
            <a:pPr lvl="1"/>
            <a:endParaRPr lang="es-ES" dirty="0"/>
          </a:p>
        </p:txBody>
      </p:sp>
      <p:pic>
        <p:nvPicPr>
          <p:cNvPr id="4" name="Imagen 3"/>
          <p:cNvPicPr>
            <a:picLocks noChangeAspect="1"/>
          </p:cNvPicPr>
          <p:nvPr/>
        </p:nvPicPr>
        <p:blipFill>
          <a:blip r:embed="rId2"/>
          <a:stretch>
            <a:fillRect/>
          </a:stretch>
        </p:blipFill>
        <p:spPr>
          <a:xfrm>
            <a:off x="4606089" y="3831198"/>
            <a:ext cx="4525879" cy="2909494"/>
          </a:xfrm>
          <a:prstGeom prst="rect">
            <a:avLst/>
          </a:prstGeom>
        </p:spPr>
      </p:pic>
      <p:cxnSp>
        <p:nvCxnSpPr>
          <p:cNvPr id="6" name="Conector recto de flecha 5"/>
          <p:cNvCxnSpPr/>
          <p:nvPr/>
        </p:nvCxnSpPr>
        <p:spPr>
          <a:xfrm>
            <a:off x="2610853" y="3176337"/>
            <a:ext cx="360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388" y="207906"/>
            <a:ext cx="10805320" cy="862905"/>
          </a:xfrm>
        </p:spPr>
        <p:txBody>
          <a:bodyPr/>
          <a:lstStyle/>
          <a:p>
            <a:r>
              <a:rPr lang="es-ES" dirty="0"/>
              <a:t>A) El problema del conocimiento (</a:t>
            </a:r>
            <a:r>
              <a:rPr lang="es-ES" dirty="0" smtClean="0"/>
              <a:t>VIII)</a:t>
            </a:r>
            <a:endParaRPr lang="es-ES" dirty="0"/>
          </a:p>
        </p:txBody>
      </p:sp>
      <p:sp>
        <p:nvSpPr>
          <p:cNvPr id="3" name="Marcador de contenido 2"/>
          <p:cNvSpPr>
            <a:spLocks noGrp="1"/>
          </p:cNvSpPr>
          <p:nvPr>
            <p:ph idx="1"/>
          </p:nvPr>
        </p:nvSpPr>
        <p:spPr>
          <a:xfrm>
            <a:off x="914400" y="1479884"/>
            <a:ext cx="10213848" cy="4692316"/>
          </a:xfrm>
        </p:spPr>
        <p:txBody>
          <a:bodyPr/>
          <a:lstStyle/>
          <a:p>
            <a:r>
              <a:rPr lang="es-ES" b="1" dirty="0"/>
              <a:t>D)</a:t>
            </a:r>
            <a:r>
              <a:rPr lang="es-ES" dirty="0"/>
              <a:t> Sin embargo, dado que la </a:t>
            </a:r>
            <a:r>
              <a:rPr lang="es-ES" b="1" dirty="0"/>
              <a:t>posibilidad anterior puede parecer ofensiva a los creyentes, </a:t>
            </a:r>
            <a:r>
              <a:rPr lang="es-ES" dirty="0"/>
              <a:t>Descartes plantea otra opción: la de que exista </a:t>
            </a:r>
            <a:r>
              <a:rPr lang="es-ES" b="1" dirty="0"/>
              <a:t>un </a:t>
            </a:r>
            <a:r>
              <a:rPr lang="es-ES" b="1" dirty="0">
                <a:solidFill>
                  <a:srgbClr val="FF0000"/>
                </a:solidFill>
              </a:rPr>
              <a:t>genio malvado </a:t>
            </a:r>
            <a:r>
              <a:rPr lang="es-ES" b="1" dirty="0"/>
              <a:t>que esté </a:t>
            </a:r>
            <a:r>
              <a:rPr lang="es-ES" b="1" dirty="0">
                <a:solidFill>
                  <a:srgbClr val="FF0000"/>
                </a:solidFill>
              </a:rPr>
              <a:t>interviniendo siempre en mis operaciones mentales </a:t>
            </a:r>
            <a:r>
              <a:rPr lang="es-ES" b="1" dirty="0"/>
              <a:t>de tal forma que haga que tome constantemente lo falso por verdadero,</a:t>
            </a:r>
            <a:r>
              <a:rPr lang="es-ES" dirty="0"/>
              <a:t> de modo que siempre me engañe. </a:t>
            </a:r>
            <a:r>
              <a:rPr lang="es-ES" dirty="0" smtClean="0"/>
              <a:t>En </a:t>
            </a:r>
            <a:r>
              <a:rPr lang="es-ES" dirty="0"/>
              <a:t>este caso, dado que soy incapaz de eliminar tal posibilidad, puesto que realmente me engaño a veces, he de considerar que todos mis conocimientos son dudosos</a:t>
            </a:r>
            <a:r>
              <a:rPr lang="es-ES" dirty="0" smtClean="0"/>
              <a:t>.       </a:t>
            </a:r>
            <a:r>
              <a:rPr lang="es-ES" b="1" dirty="0">
                <a:solidFill>
                  <a:srgbClr val="FFC000"/>
                </a:solidFill>
              </a:rPr>
              <a:t>Así, la duda ha de extenderse también a todos los conocimientos que no parecen derivar de la experiencia.</a:t>
            </a:r>
          </a:p>
          <a:p>
            <a:endParaRPr lang="es-ES" dirty="0"/>
          </a:p>
        </p:txBody>
      </p:sp>
      <p:cxnSp>
        <p:nvCxnSpPr>
          <p:cNvPr id="5" name="Conector recto de flecha 4"/>
          <p:cNvCxnSpPr/>
          <p:nvPr/>
        </p:nvCxnSpPr>
        <p:spPr>
          <a:xfrm flipV="1">
            <a:off x="2213811" y="3308685"/>
            <a:ext cx="445169" cy="12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stretch>
            <a:fillRect/>
          </a:stretch>
        </p:blipFill>
        <p:spPr>
          <a:xfrm>
            <a:off x="3493169" y="4054642"/>
            <a:ext cx="4491789" cy="2526631"/>
          </a:xfrm>
          <a:prstGeom prst="rect">
            <a:avLst/>
          </a:prstGeom>
        </p:spPr>
      </p:pic>
    </p:spTree>
    <p:extLst>
      <p:ext uri="{BB962C8B-B14F-4D97-AF65-F5344CB8AC3E}">
        <p14:creationId xmlns:p14="http://schemas.microsoft.com/office/powerpoint/2010/main" val="2099464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227" y="147748"/>
            <a:ext cx="10648910" cy="1115568"/>
          </a:xfrm>
        </p:spPr>
        <p:txBody>
          <a:bodyPr/>
          <a:lstStyle/>
          <a:p>
            <a:pPr algn="ctr"/>
            <a:r>
              <a:rPr lang="es-ES" dirty="0" smtClean="0"/>
              <a:t>A) El problema del conocimiento (IX)</a:t>
            </a:r>
            <a:endParaRPr lang="es-ES" dirty="0"/>
          </a:p>
        </p:txBody>
      </p:sp>
      <p:sp>
        <p:nvSpPr>
          <p:cNvPr id="3" name="Marcador de contenido 2"/>
          <p:cNvSpPr>
            <a:spLocks noGrp="1"/>
          </p:cNvSpPr>
          <p:nvPr>
            <p:ph idx="1"/>
          </p:nvPr>
        </p:nvSpPr>
        <p:spPr>
          <a:xfrm>
            <a:off x="685800" y="1155032"/>
            <a:ext cx="10827327" cy="5384313"/>
          </a:xfrm>
        </p:spPr>
        <p:txBody>
          <a:bodyPr>
            <a:normAutofit/>
          </a:bodyPr>
          <a:lstStyle/>
          <a:p>
            <a:pPr marL="457200" indent="-457200">
              <a:buNone/>
            </a:pPr>
            <a:endParaRPr lang="es-ES" dirty="0" smtClean="0"/>
          </a:p>
          <a:p>
            <a:pPr marL="457200" indent="-457200" algn="just">
              <a:buNone/>
            </a:pPr>
            <a:r>
              <a:rPr lang="es-ES" sz="2600" b="1" dirty="0" smtClean="0">
                <a:solidFill>
                  <a:srgbClr val="FF0000"/>
                </a:solidFill>
              </a:rPr>
              <a:t>Primera certeza</a:t>
            </a:r>
            <a:r>
              <a:rPr lang="es-ES" b="1" dirty="0" smtClean="0">
                <a:solidFill>
                  <a:srgbClr val="FF0000"/>
                </a:solidFill>
              </a:rPr>
              <a:t>: el sujeto </a:t>
            </a:r>
            <a:r>
              <a:rPr lang="es-ES" dirty="0" smtClean="0"/>
              <a:t>Viéndose obligado a dudar de todo, </a:t>
            </a:r>
            <a:r>
              <a:rPr lang="es-ES" b="1" dirty="0" smtClean="0"/>
              <a:t>Descartes se da cuenta, sin embargo, de que para ser engañado ha de existir</a:t>
            </a:r>
            <a:r>
              <a:rPr lang="es-ES" dirty="0" smtClean="0"/>
              <a:t>, por lo que percibe que la siguiente proposición</a:t>
            </a:r>
            <a:r>
              <a:rPr lang="es-ES" b="1" dirty="0" smtClean="0">
                <a:solidFill>
                  <a:srgbClr val="FF0000"/>
                </a:solidFill>
              </a:rPr>
              <a:t>: "pienso, existo", ("cogito, ergo sum")</a:t>
            </a:r>
            <a:r>
              <a:rPr lang="es-ES" dirty="0" smtClean="0"/>
              <a:t>, </a:t>
            </a:r>
            <a:r>
              <a:rPr lang="es-ES" b="1" dirty="0" smtClean="0"/>
              <a:t>ha de ser cierta, al menos mientras está pensando:</a:t>
            </a:r>
            <a:endParaRPr lang="es-ES" dirty="0"/>
          </a:p>
          <a:p>
            <a:pPr marL="457200" indent="-457200" algn="just">
              <a:buNone/>
            </a:pPr>
            <a:endParaRPr lang="es-ES" dirty="0" smtClean="0"/>
          </a:p>
          <a:p>
            <a:pPr marL="457200" indent="-457200" algn="just">
              <a:buNone/>
            </a:pPr>
            <a:r>
              <a:rPr lang="es-ES" dirty="0" smtClean="0">
                <a:solidFill>
                  <a:srgbClr val="FFC000"/>
                </a:solidFill>
              </a:rPr>
              <a:t>"De modo que luego de haberlo pensado y haber examinado cuidadosamente todas las cosas, hay que concluir, y tener por seguro, que </a:t>
            </a:r>
            <a:r>
              <a:rPr lang="es-ES" b="1" dirty="0" smtClean="0">
                <a:solidFill>
                  <a:srgbClr val="FFC000"/>
                </a:solidFill>
              </a:rPr>
              <a:t>esta proposición</a:t>
            </a:r>
            <a:r>
              <a:rPr lang="es-ES" b="1" u="sng" dirty="0" smtClean="0">
                <a:solidFill>
                  <a:srgbClr val="FFC000"/>
                </a:solidFill>
              </a:rPr>
              <a:t>: pienso, luego existo, es necesariamente verdadera, cada vez que la pronuncio o la concibo en mi espíritu". </a:t>
            </a:r>
          </a:p>
          <a:p>
            <a:pPr marL="457200" indent="-457200">
              <a:buNone/>
            </a:pPr>
            <a:endParaRPr lang="es-ES" dirty="0" smtClean="0"/>
          </a:p>
          <a:p>
            <a:pPr lvl="1"/>
            <a:endParaRPr lang="es-ES" dirty="0"/>
          </a:p>
        </p:txBody>
      </p:sp>
      <p:pic>
        <p:nvPicPr>
          <p:cNvPr id="4" name="Imagen 3"/>
          <p:cNvPicPr>
            <a:picLocks noChangeAspect="1"/>
          </p:cNvPicPr>
          <p:nvPr/>
        </p:nvPicPr>
        <p:blipFill>
          <a:blip r:embed="rId2"/>
          <a:stretch>
            <a:fillRect/>
          </a:stretch>
        </p:blipFill>
        <p:spPr>
          <a:xfrm>
            <a:off x="8265147" y="4451684"/>
            <a:ext cx="2406316" cy="2406316"/>
          </a:xfrm>
          <a:prstGeom prst="rect">
            <a:avLst/>
          </a:prstGeom>
        </p:spPr>
      </p:pic>
      <p:sp>
        <p:nvSpPr>
          <p:cNvPr id="5" name="CuadroTexto 4"/>
          <p:cNvSpPr txBox="1"/>
          <p:nvPr/>
        </p:nvSpPr>
        <p:spPr>
          <a:xfrm>
            <a:off x="564776" y="4881283"/>
            <a:ext cx="6414248" cy="1785104"/>
          </a:xfrm>
          <a:prstGeom prst="rect">
            <a:avLst/>
          </a:prstGeom>
          <a:noFill/>
        </p:spPr>
        <p:txBody>
          <a:bodyPr wrap="square" rtlCol="0">
            <a:spAutoFit/>
          </a:bodyPr>
          <a:lstStyle/>
          <a:p>
            <a:r>
              <a:rPr lang="es-ES" dirty="0" smtClean="0"/>
              <a:t>El pensamiento (</a:t>
            </a:r>
            <a:r>
              <a:rPr lang="es-ES" sz="2000" b="1" dirty="0" smtClean="0">
                <a:solidFill>
                  <a:srgbClr val="00B050"/>
                </a:solidFill>
              </a:rPr>
              <a:t>cogito</a:t>
            </a:r>
            <a:r>
              <a:rPr lang="es-ES" dirty="0" smtClean="0"/>
              <a:t>) para Descartes    Se </a:t>
            </a:r>
            <a:r>
              <a:rPr lang="es-ES" dirty="0"/>
              <a:t>trata de </a:t>
            </a:r>
            <a:r>
              <a:rPr lang="es-ES" b="1" dirty="0">
                <a:solidFill>
                  <a:srgbClr val="00B050"/>
                </a:solidFill>
              </a:rPr>
              <a:t>toda la actividad mental que tiene un ser humano</a:t>
            </a:r>
            <a:r>
              <a:rPr lang="es-ES" dirty="0"/>
              <a:t>: la duda, la vacilación, la certeza, incluso los sentimientos como la ale­gría y el reconocimiento. También lo que forma la vida, lo espiritual, lo intelectual. Todo eso entra más o menos en la amplísima concep­ción de lo que es el </a:t>
            </a:r>
            <a:r>
              <a:rPr lang="es-ES" i="1" dirty="0" smtClean="0"/>
              <a:t>cogito</a:t>
            </a:r>
            <a:r>
              <a:rPr lang="es-ES" i="1" dirty="0"/>
              <a:t>. </a:t>
            </a:r>
            <a:endParaRPr lang="es-ES" dirty="0"/>
          </a:p>
        </p:txBody>
      </p:sp>
      <p:cxnSp>
        <p:nvCxnSpPr>
          <p:cNvPr id="7" name="Conector recto 6"/>
          <p:cNvCxnSpPr/>
          <p:nvPr/>
        </p:nvCxnSpPr>
        <p:spPr>
          <a:xfrm flipV="1">
            <a:off x="1335505" y="4685798"/>
            <a:ext cx="4763958" cy="12031"/>
          </a:xfrm>
          <a:prstGeom prst="line">
            <a:avLst/>
          </a:prstGeom>
        </p:spPr>
        <p:style>
          <a:lnRef idx="1">
            <a:schemeClr val="accent1"/>
          </a:lnRef>
          <a:fillRef idx="0">
            <a:schemeClr val="accent1"/>
          </a:fillRef>
          <a:effectRef idx="0">
            <a:schemeClr val="accent1"/>
          </a:effectRef>
          <a:fontRef idx="minor">
            <a:schemeClr val="tx1"/>
          </a:fontRef>
        </p:style>
      </p:cxnSp>
      <p:sp>
        <p:nvSpPr>
          <p:cNvPr id="8" name="Flecha abajo 7"/>
          <p:cNvSpPr/>
          <p:nvPr/>
        </p:nvSpPr>
        <p:spPr>
          <a:xfrm>
            <a:off x="5293895" y="2969449"/>
            <a:ext cx="481263" cy="387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p:cNvCxnSpPr/>
          <p:nvPr/>
        </p:nvCxnSpPr>
        <p:spPr>
          <a:xfrm>
            <a:off x="5293895" y="5062944"/>
            <a:ext cx="2406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83842"/>
            <a:ext cx="10672973" cy="1043379"/>
          </a:xfrm>
        </p:spPr>
        <p:txBody>
          <a:bodyPr/>
          <a:lstStyle/>
          <a:p>
            <a:r>
              <a:rPr lang="es-ES" dirty="0"/>
              <a:t>A) El problema del conocimiento </a:t>
            </a:r>
            <a:r>
              <a:rPr lang="es-ES" dirty="0" smtClean="0"/>
              <a:t>(X</a:t>
            </a:r>
            <a:r>
              <a:rPr lang="es-ES" dirty="0"/>
              <a:t>)</a:t>
            </a:r>
          </a:p>
        </p:txBody>
      </p:sp>
      <p:sp>
        <p:nvSpPr>
          <p:cNvPr id="3" name="Marcador de contenido 2"/>
          <p:cNvSpPr>
            <a:spLocks noGrp="1"/>
          </p:cNvSpPr>
          <p:nvPr>
            <p:ph idx="1"/>
          </p:nvPr>
        </p:nvSpPr>
        <p:spPr>
          <a:xfrm>
            <a:off x="1069848" y="1467853"/>
            <a:ext cx="10058400" cy="4704347"/>
          </a:xfrm>
        </p:spPr>
        <p:txBody>
          <a:bodyPr/>
          <a:lstStyle/>
          <a:p>
            <a:pPr marL="0" indent="0">
              <a:buNone/>
            </a:pPr>
            <a:r>
              <a:rPr lang="es-ES" dirty="0" smtClean="0"/>
              <a:t>	Esa </a:t>
            </a:r>
            <a:r>
              <a:rPr lang="es-ES" dirty="0"/>
              <a:t>proposición </a:t>
            </a:r>
            <a:r>
              <a:rPr lang="es-ES" b="1" dirty="0">
                <a:solidFill>
                  <a:srgbClr val="00B050"/>
                </a:solidFill>
              </a:rPr>
              <a:t>supera todos los motivos de duda</a:t>
            </a:r>
            <a:r>
              <a:rPr lang="es-ES" dirty="0"/>
              <a:t>: incluso en la hipótesis de la existencia de un genio malvado que haga que siempre me equivoque, cuando pienso que 2 y 2 son cuatro, por ejemplo, es necesario que, para que me equivoque, </a:t>
            </a:r>
            <a:r>
              <a:rPr lang="es-ES" dirty="0" smtClean="0"/>
              <a:t>exista.</a:t>
            </a:r>
          </a:p>
          <a:p>
            <a:pPr marL="0" indent="0">
              <a:buNone/>
            </a:pPr>
            <a:r>
              <a:rPr lang="es-ES" dirty="0" smtClean="0"/>
              <a:t>Esta </a:t>
            </a:r>
            <a:r>
              <a:rPr lang="es-ES" dirty="0"/>
              <a:t>proposición, "pienso, existo" </a:t>
            </a:r>
            <a:r>
              <a:rPr lang="es-ES" b="1" dirty="0">
                <a:solidFill>
                  <a:srgbClr val="00B050"/>
                </a:solidFill>
              </a:rPr>
              <a:t>se presenta con total claridad y distinción</a:t>
            </a:r>
            <a:r>
              <a:rPr lang="es-ES" dirty="0"/>
              <a:t>, de modo que resiste todos los motivos de duda y goza de absoluta certeza. </a:t>
            </a:r>
            <a:r>
              <a:rPr lang="es-ES" b="1" dirty="0">
                <a:solidFill>
                  <a:srgbClr val="FF0000"/>
                </a:solidFill>
              </a:rPr>
              <a:t>Es la primera verdad de la que puedo estar seguro, de la que puedo decir que es evidente. </a:t>
            </a:r>
            <a:r>
              <a:rPr lang="es-ES" dirty="0"/>
              <a:t>Dado que las características con la que se me presenta tal evidencia son la </a:t>
            </a:r>
            <a:r>
              <a:rPr lang="es-ES" b="1" dirty="0">
                <a:solidFill>
                  <a:srgbClr val="00B050"/>
                </a:solidFill>
              </a:rPr>
              <a:t>claridad y distinción</a:t>
            </a:r>
            <a:r>
              <a:rPr lang="es-ES" dirty="0"/>
              <a:t>, estas dos propiedades las considerará Descartes como las </a:t>
            </a:r>
            <a:r>
              <a:rPr lang="es-ES" b="1" dirty="0"/>
              <a:t>características que debe reunir toda proposición para ser considerada verdadera.</a:t>
            </a:r>
          </a:p>
          <a:p>
            <a:endParaRPr lang="es-ES" dirty="0"/>
          </a:p>
        </p:txBody>
      </p:sp>
      <p:sp>
        <p:nvSpPr>
          <p:cNvPr id="4" name="Flecha derecha 3"/>
          <p:cNvSpPr/>
          <p:nvPr/>
        </p:nvSpPr>
        <p:spPr>
          <a:xfrm>
            <a:off x="1299411" y="1503947"/>
            <a:ext cx="517357" cy="28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2"/>
          <a:stretch>
            <a:fillRect/>
          </a:stretch>
        </p:blipFill>
        <p:spPr>
          <a:xfrm>
            <a:off x="3716254" y="4535905"/>
            <a:ext cx="3844846" cy="2322095"/>
          </a:xfrm>
          <a:prstGeom prst="rect">
            <a:avLst/>
          </a:prstGeom>
        </p:spPr>
      </p:pic>
    </p:spTree>
    <p:extLst>
      <p:ext uri="{BB962C8B-B14F-4D97-AF65-F5344CB8AC3E}">
        <p14:creationId xmlns:p14="http://schemas.microsoft.com/office/powerpoint/2010/main" val="310454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576720" cy="1175726"/>
          </a:xfrm>
        </p:spPr>
        <p:txBody>
          <a:bodyPr/>
          <a:lstStyle/>
          <a:p>
            <a:pPr algn="ctr"/>
            <a:r>
              <a:rPr lang="es-ES" dirty="0"/>
              <a:t>a</a:t>
            </a:r>
            <a:r>
              <a:rPr lang="es-ES" dirty="0" smtClean="0"/>
              <a:t>) El problema del conocimiento (xi)</a:t>
            </a:r>
            <a:endParaRPr lang="es-ES" dirty="0"/>
          </a:p>
        </p:txBody>
      </p:sp>
      <p:sp>
        <p:nvSpPr>
          <p:cNvPr id="3" name="Marcador de contenido 2"/>
          <p:cNvSpPr>
            <a:spLocks noGrp="1"/>
          </p:cNvSpPr>
          <p:nvPr>
            <p:ph idx="1"/>
          </p:nvPr>
        </p:nvSpPr>
        <p:spPr>
          <a:xfrm>
            <a:off x="938463" y="1660358"/>
            <a:ext cx="10574663" cy="4878987"/>
          </a:xfrm>
        </p:spPr>
        <p:txBody>
          <a:bodyPr>
            <a:normAutofit/>
          </a:bodyPr>
          <a:lstStyle/>
          <a:p>
            <a:pPr marL="457200" indent="-457200">
              <a:buNone/>
            </a:pPr>
            <a:endParaRPr lang="es-ES" dirty="0" smtClean="0"/>
          </a:p>
          <a:p>
            <a:pPr marL="457200" indent="-457200"/>
            <a:r>
              <a:rPr lang="es-ES" dirty="0" smtClean="0"/>
              <a:t>Descartes, a partir de la </a:t>
            </a:r>
            <a:r>
              <a:rPr lang="es-ES" b="1" dirty="0" smtClean="0"/>
              <a:t>duda metódica </a:t>
            </a:r>
            <a:r>
              <a:rPr lang="es-ES" dirty="0" smtClean="0"/>
              <a:t>y de la</a:t>
            </a:r>
            <a:r>
              <a:rPr lang="es-ES" b="1" dirty="0" smtClean="0"/>
              <a:t> evidencia de las ideas claras y distintas- la primera de ellas:  “pienso, luego existo”- </a:t>
            </a:r>
            <a:r>
              <a:rPr lang="es-ES" dirty="0" smtClean="0"/>
              <a:t> fundamentó la existencia de la realidad.  </a:t>
            </a:r>
          </a:p>
          <a:p>
            <a:pPr marL="457200" indent="-457200"/>
            <a:r>
              <a:rPr lang="es-ES" dirty="0" smtClean="0"/>
              <a:t>Frente al realismo antiguo –la realidad exterior se presenta como indubitable-, </a:t>
            </a:r>
            <a:r>
              <a:rPr lang="es-ES" b="1" dirty="0" smtClean="0"/>
              <a:t>Descartes partirá del sujeto</a:t>
            </a:r>
            <a:r>
              <a:rPr lang="es-ES" dirty="0" smtClean="0"/>
              <a:t>, del pensamiento, de la idea del yo </a:t>
            </a:r>
            <a:r>
              <a:rPr lang="es-ES" b="1" dirty="0" smtClean="0">
                <a:solidFill>
                  <a:srgbClr val="FF0000"/>
                </a:solidFill>
              </a:rPr>
              <a:t>(idealismo)</a:t>
            </a:r>
            <a:r>
              <a:rPr lang="es-ES" dirty="0" smtClean="0"/>
              <a:t> para poder fundamentar luego la </a:t>
            </a:r>
            <a:r>
              <a:rPr lang="es-ES" b="1" dirty="0" smtClean="0"/>
              <a:t>realidad </a:t>
            </a:r>
            <a:r>
              <a:rPr lang="es-ES" b="1" dirty="0" err="1" smtClean="0"/>
              <a:t>extramental</a:t>
            </a:r>
            <a:r>
              <a:rPr lang="es-ES" b="1" dirty="0" smtClean="0"/>
              <a:t> (mundo exterior).</a:t>
            </a:r>
          </a:p>
          <a:p>
            <a:pPr marL="457200" indent="-457200"/>
            <a:r>
              <a:rPr lang="es-ES" b="1" dirty="0" smtClean="0"/>
              <a:t>El pensamiento –</a:t>
            </a:r>
            <a:r>
              <a:rPr lang="es-ES" b="1" i="1" dirty="0" smtClean="0"/>
              <a:t>res </a:t>
            </a:r>
            <a:r>
              <a:rPr lang="es-ES" b="1" i="1" dirty="0" err="1" smtClean="0"/>
              <a:t>cogitans</a:t>
            </a:r>
            <a:r>
              <a:rPr lang="es-ES" b="1" dirty="0" smtClean="0"/>
              <a:t>- contiene </a:t>
            </a:r>
            <a:r>
              <a:rPr lang="es-ES" b="1" dirty="0" smtClean="0">
                <a:solidFill>
                  <a:srgbClr val="FF0000"/>
                </a:solidFill>
              </a:rPr>
              <a:t>ideas de tres tipos</a:t>
            </a:r>
            <a:r>
              <a:rPr lang="es-ES" b="1" dirty="0" smtClean="0"/>
              <a:t>:</a:t>
            </a:r>
          </a:p>
          <a:p>
            <a:pPr marL="731520" lvl="1" indent="-457200"/>
            <a:r>
              <a:rPr lang="es-ES" b="1" dirty="0" smtClean="0">
                <a:solidFill>
                  <a:srgbClr val="FF0000"/>
                </a:solidFill>
              </a:rPr>
              <a:t>Ideas adventicias: </a:t>
            </a:r>
            <a:r>
              <a:rPr lang="es-ES" b="1" dirty="0" smtClean="0">
                <a:solidFill>
                  <a:srgbClr val="00B050"/>
                </a:solidFill>
              </a:rPr>
              <a:t>Provienen de nuestra experiencia –interna o externa-, de los sentidos.</a:t>
            </a:r>
          </a:p>
          <a:p>
            <a:pPr marL="731520" lvl="1" indent="-457200"/>
            <a:r>
              <a:rPr lang="es-ES" b="1" dirty="0" smtClean="0">
                <a:solidFill>
                  <a:srgbClr val="FF0000"/>
                </a:solidFill>
              </a:rPr>
              <a:t>Ideas facticias: </a:t>
            </a:r>
            <a:r>
              <a:rPr lang="es-ES" b="1" dirty="0" smtClean="0">
                <a:solidFill>
                  <a:srgbClr val="00B050"/>
                </a:solidFill>
              </a:rPr>
              <a:t>Aquellas que la mente humana es capaz de construir mediante la combinación de las adventicias.</a:t>
            </a:r>
          </a:p>
          <a:p>
            <a:pPr marL="731520" lvl="1" indent="-457200"/>
            <a:r>
              <a:rPr lang="es-ES" b="1" dirty="0" smtClean="0">
                <a:solidFill>
                  <a:srgbClr val="FF0000"/>
                </a:solidFill>
              </a:rPr>
              <a:t>Ideas innatas: </a:t>
            </a:r>
            <a:r>
              <a:rPr lang="es-ES" b="1" dirty="0" smtClean="0">
                <a:solidFill>
                  <a:srgbClr val="00B050"/>
                </a:solidFill>
              </a:rPr>
              <a:t>Aquellas que el pensamiento posee y no provienen ni de la experiencia externa ni de la combinación de ideas </a:t>
            </a:r>
            <a:r>
              <a:rPr lang="es-ES" b="1" dirty="0" smtClean="0">
                <a:solidFill>
                  <a:srgbClr val="7030A0"/>
                </a:solidFill>
              </a:rPr>
              <a:t>(yo, mundo, Dios</a:t>
            </a:r>
            <a:r>
              <a:rPr lang="es-ES" b="1" dirty="0" smtClean="0">
                <a:solidFill>
                  <a:srgbClr val="00B050"/>
                </a:solidFill>
              </a:rPr>
              <a:t>). Carácter innato.</a:t>
            </a:r>
          </a:p>
          <a:p>
            <a:pPr marL="457200" indent="-457200">
              <a:buNone/>
            </a:pPr>
            <a:endParaRPr lang="es-ES" dirty="0" smtClean="0"/>
          </a:p>
          <a:p>
            <a:pPr lvl="1"/>
            <a:endParaRPr lang="es-ES" dirty="0"/>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121561"/>
            <a:ext cx="10266024" cy="1223145"/>
          </a:xfrm>
        </p:spPr>
        <p:txBody>
          <a:bodyPr/>
          <a:lstStyle/>
          <a:p>
            <a:pPr algn="ctr"/>
            <a:r>
              <a:rPr lang="es-ES" dirty="0"/>
              <a:t>a</a:t>
            </a:r>
            <a:r>
              <a:rPr lang="es-ES" dirty="0" smtClean="0"/>
              <a:t>) El problema de dios (i)</a:t>
            </a:r>
            <a:endParaRPr lang="es-ES" dirty="0"/>
          </a:p>
        </p:txBody>
      </p:sp>
      <p:sp>
        <p:nvSpPr>
          <p:cNvPr id="3" name="Marcador de contenido 2"/>
          <p:cNvSpPr>
            <a:spLocks noGrp="1"/>
          </p:cNvSpPr>
          <p:nvPr>
            <p:ph idx="1"/>
          </p:nvPr>
        </p:nvSpPr>
        <p:spPr>
          <a:xfrm>
            <a:off x="779929" y="1492624"/>
            <a:ext cx="10733197" cy="5046721"/>
          </a:xfrm>
        </p:spPr>
        <p:txBody>
          <a:bodyPr>
            <a:normAutofit/>
          </a:bodyPr>
          <a:lstStyle/>
          <a:p>
            <a:pPr marL="457200" indent="-457200">
              <a:buNone/>
            </a:pPr>
            <a:endParaRPr lang="es-ES" dirty="0" smtClean="0"/>
          </a:p>
          <a:p>
            <a:pPr marL="457200" indent="-457200"/>
            <a:r>
              <a:rPr lang="es-ES" dirty="0" smtClean="0"/>
              <a:t>Descartes, a partir de la </a:t>
            </a:r>
            <a:r>
              <a:rPr lang="es-ES" b="1" dirty="0" smtClean="0"/>
              <a:t>duda metódica </a:t>
            </a:r>
            <a:r>
              <a:rPr lang="es-ES" dirty="0" smtClean="0"/>
              <a:t>y de la</a:t>
            </a:r>
            <a:r>
              <a:rPr lang="es-ES" b="1" dirty="0" smtClean="0"/>
              <a:t> evidencia de las ideas claras y distintas- la primera de ellas:  “pienso, luego existo”- </a:t>
            </a:r>
            <a:r>
              <a:rPr lang="es-ES" dirty="0" smtClean="0"/>
              <a:t> fundamentó la existencia de la realidad.  </a:t>
            </a:r>
          </a:p>
          <a:p>
            <a:pPr marL="457200" indent="-457200"/>
            <a:r>
              <a:rPr lang="es-ES" dirty="0" smtClean="0"/>
              <a:t>Frente al realismo antiguo –la realidad exterior se presenta como indubitable-, </a:t>
            </a:r>
            <a:r>
              <a:rPr lang="es-ES" b="1" dirty="0" smtClean="0"/>
              <a:t>Descartes partirá del sujeto</a:t>
            </a:r>
            <a:r>
              <a:rPr lang="es-ES" dirty="0" smtClean="0"/>
              <a:t>, del pensamiento, de la idea del yo </a:t>
            </a:r>
            <a:r>
              <a:rPr lang="es-ES" b="1" dirty="0" smtClean="0">
                <a:solidFill>
                  <a:srgbClr val="FF0000"/>
                </a:solidFill>
              </a:rPr>
              <a:t>(idealismo)</a:t>
            </a:r>
            <a:r>
              <a:rPr lang="es-ES" dirty="0" smtClean="0"/>
              <a:t> para poder fundamentar luego la </a:t>
            </a:r>
            <a:r>
              <a:rPr lang="es-ES" b="1" dirty="0" smtClean="0"/>
              <a:t>realidad </a:t>
            </a:r>
            <a:r>
              <a:rPr lang="es-ES" b="1" dirty="0" err="1" smtClean="0"/>
              <a:t>extramental</a:t>
            </a:r>
            <a:r>
              <a:rPr lang="es-ES" b="1" dirty="0" smtClean="0"/>
              <a:t> (mundo exterior).</a:t>
            </a:r>
          </a:p>
          <a:p>
            <a:pPr marL="457200" indent="-457200"/>
            <a:r>
              <a:rPr lang="es-ES" b="1" dirty="0" smtClean="0"/>
              <a:t>El pensamiento –”res </a:t>
            </a:r>
            <a:r>
              <a:rPr lang="es-ES" b="1" dirty="0" err="1" smtClean="0"/>
              <a:t>cogitans</a:t>
            </a:r>
            <a:r>
              <a:rPr lang="es-ES" b="1" dirty="0" smtClean="0"/>
              <a:t>”- contiene </a:t>
            </a:r>
            <a:r>
              <a:rPr lang="es-ES" b="1" dirty="0" smtClean="0">
                <a:solidFill>
                  <a:srgbClr val="FF0000"/>
                </a:solidFill>
              </a:rPr>
              <a:t>ideas de tres tipos</a:t>
            </a:r>
            <a:r>
              <a:rPr lang="es-ES" b="1" dirty="0" smtClean="0"/>
              <a:t>:</a:t>
            </a:r>
          </a:p>
          <a:p>
            <a:pPr marL="731520" lvl="1" indent="-457200"/>
            <a:r>
              <a:rPr lang="es-ES" b="1" dirty="0" smtClean="0">
                <a:solidFill>
                  <a:srgbClr val="FF0000"/>
                </a:solidFill>
              </a:rPr>
              <a:t>Ideas adventicias: </a:t>
            </a:r>
            <a:r>
              <a:rPr lang="es-ES" b="1" dirty="0" smtClean="0">
                <a:solidFill>
                  <a:srgbClr val="00B050"/>
                </a:solidFill>
              </a:rPr>
              <a:t>Provienen de nuestra experiencia –interna o externa-, de los sentidos.</a:t>
            </a:r>
          </a:p>
          <a:p>
            <a:pPr marL="731520" lvl="1" indent="-457200"/>
            <a:r>
              <a:rPr lang="es-ES" b="1" dirty="0" smtClean="0">
                <a:solidFill>
                  <a:srgbClr val="FF0000"/>
                </a:solidFill>
              </a:rPr>
              <a:t>Ideas facticias: </a:t>
            </a:r>
            <a:r>
              <a:rPr lang="es-ES" b="1" dirty="0" smtClean="0">
                <a:solidFill>
                  <a:srgbClr val="00B050"/>
                </a:solidFill>
              </a:rPr>
              <a:t>Aquellas que la mente humana es capaz de construir mediante la combinación de las adventicias.</a:t>
            </a:r>
          </a:p>
          <a:p>
            <a:pPr marL="731520" lvl="1" indent="-457200"/>
            <a:r>
              <a:rPr lang="es-ES" b="1" dirty="0" smtClean="0">
                <a:solidFill>
                  <a:srgbClr val="FF0000"/>
                </a:solidFill>
              </a:rPr>
              <a:t>Ideas innatas: Aquellas que el pensamiento posee y no provienen ni de la experiencia externa ni de la combinación de ideas (yo, mundo, Dios). Carácter innato.</a:t>
            </a:r>
          </a:p>
          <a:p>
            <a:pPr marL="457200" indent="-457200">
              <a:buNone/>
            </a:pPr>
            <a:endParaRPr lang="es-ES" dirty="0" smtClean="0"/>
          </a:p>
          <a:p>
            <a:pPr lvl="1"/>
            <a:endParaRPr lang="es-ES" dirty="0"/>
          </a:p>
        </p:txBody>
      </p:sp>
    </p:spTree>
    <p:extLst>
      <p:ext uri="{BB962C8B-B14F-4D97-AF65-F5344CB8AC3E}">
        <p14:creationId xmlns:p14="http://schemas.microsoft.com/office/powerpoint/2010/main" val="2009201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295" y="0"/>
            <a:ext cx="10185340" cy="1021976"/>
          </a:xfrm>
        </p:spPr>
        <p:txBody>
          <a:bodyPr/>
          <a:lstStyle/>
          <a:p>
            <a:pPr algn="ctr"/>
            <a:r>
              <a:rPr lang="es-ES" dirty="0" smtClean="0"/>
              <a:t>B) El problema de dios (</a:t>
            </a:r>
            <a:r>
              <a:rPr lang="es-ES" dirty="0" err="1" smtClean="0"/>
              <a:t>Ii</a:t>
            </a:r>
            <a:r>
              <a:rPr lang="es-ES" dirty="0" smtClean="0"/>
              <a:t>)</a:t>
            </a:r>
            <a:endParaRPr lang="es-ES" dirty="0"/>
          </a:p>
        </p:txBody>
      </p:sp>
      <p:sp>
        <p:nvSpPr>
          <p:cNvPr id="3" name="Marcador de contenido 2"/>
          <p:cNvSpPr>
            <a:spLocks noGrp="1"/>
          </p:cNvSpPr>
          <p:nvPr>
            <p:ph idx="1"/>
          </p:nvPr>
        </p:nvSpPr>
        <p:spPr>
          <a:xfrm>
            <a:off x="282387" y="1223682"/>
            <a:ext cx="11230739" cy="5315663"/>
          </a:xfrm>
        </p:spPr>
        <p:txBody>
          <a:bodyPr>
            <a:normAutofit/>
          </a:bodyPr>
          <a:lstStyle/>
          <a:p>
            <a:pPr marL="457200" indent="-457200">
              <a:buNone/>
            </a:pPr>
            <a:endParaRPr lang="es-ES" dirty="0" smtClean="0"/>
          </a:p>
          <a:p>
            <a:pPr marL="457200" indent="-457200"/>
            <a:r>
              <a:rPr lang="es-ES" dirty="0" smtClean="0"/>
              <a:t>Entre las </a:t>
            </a:r>
            <a:r>
              <a:rPr lang="es-ES" sz="2400" b="1" dirty="0" smtClean="0">
                <a:solidFill>
                  <a:srgbClr val="FF0000"/>
                </a:solidFill>
              </a:rPr>
              <a:t>ideas innatas </a:t>
            </a:r>
            <a:r>
              <a:rPr lang="es-ES" dirty="0" smtClean="0"/>
              <a:t>se encuentra la idea de</a:t>
            </a:r>
            <a:r>
              <a:rPr lang="es-ES" b="1" dirty="0" smtClean="0">
                <a:solidFill>
                  <a:srgbClr val="FF0000"/>
                </a:solidFill>
              </a:rPr>
              <a:t> infinito</a:t>
            </a:r>
            <a:r>
              <a:rPr lang="es-ES" dirty="0" smtClean="0"/>
              <a:t>. Descartes utilizará esa idea para demostrar la existencia de Dios, usando tres argumentos:</a:t>
            </a:r>
          </a:p>
          <a:p>
            <a:pPr marL="457200" indent="-457200"/>
            <a:endParaRPr lang="es-ES" dirty="0" smtClean="0"/>
          </a:p>
          <a:p>
            <a:pPr marL="457200" indent="-457200">
              <a:buAutoNum type="alphaLcParenR"/>
            </a:pPr>
            <a:r>
              <a:rPr lang="es-ES" b="1" dirty="0" smtClean="0">
                <a:solidFill>
                  <a:srgbClr val="00B050"/>
                </a:solidFill>
              </a:rPr>
              <a:t>El argumento ontológico (San Anselmo): </a:t>
            </a:r>
            <a:r>
              <a:rPr lang="es-ES" b="1" dirty="0" smtClean="0"/>
              <a:t>Si tengo en mi mente la idea de Dios y lo concibo como el ser más perfecto que pueda pensarse, entre sus perfecciones ha de encontrarse la existencia</a:t>
            </a:r>
            <a:r>
              <a:rPr lang="es-ES" b="1" dirty="0" smtClean="0"/>
              <a:t>.     </a:t>
            </a:r>
            <a:r>
              <a:rPr lang="es-ES" dirty="0" smtClean="0"/>
              <a:t>A priori  del plano lógico se infiere </a:t>
            </a:r>
            <a:r>
              <a:rPr lang="es-ES" i="1" dirty="0" smtClean="0"/>
              <a:t>a priori </a:t>
            </a:r>
            <a:r>
              <a:rPr lang="es-ES" dirty="0" smtClean="0"/>
              <a:t>el plano real   Si afirmo que puede pensar la perfección y digo que no existe</a:t>
            </a:r>
            <a:r>
              <a:rPr lang="es-ES" dirty="0" smtClean="0"/>
              <a:t>, le estoy quitando la perfección, por lo que no podría pensarla </a:t>
            </a:r>
            <a:r>
              <a:rPr lang="es-ES" dirty="0" smtClean="0"/>
              <a:t>   “Quinta meditación “</a:t>
            </a:r>
            <a:endParaRPr lang="es-ES" dirty="0" smtClean="0"/>
          </a:p>
          <a:p>
            <a:pPr marL="457200" indent="-457200">
              <a:buAutoNum type="alphaLcParenR"/>
            </a:pPr>
            <a:r>
              <a:rPr lang="es-ES" b="1" dirty="0" smtClean="0">
                <a:solidFill>
                  <a:srgbClr val="00B050"/>
                </a:solidFill>
              </a:rPr>
              <a:t>La idea de infinito (Dios) no ha podido tener como causa a un ser finito, </a:t>
            </a:r>
            <a:r>
              <a:rPr lang="es-ES" b="1" dirty="0" smtClean="0"/>
              <a:t>sino una causa infinita, luego ha de existir un ser infinito (Dios</a:t>
            </a:r>
            <a:r>
              <a:rPr lang="es-ES" b="1" dirty="0" smtClean="0"/>
              <a:t>).  </a:t>
            </a:r>
            <a:r>
              <a:rPr lang="es-ES" dirty="0" smtClean="0"/>
              <a:t>  Es una </a:t>
            </a:r>
            <a:r>
              <a:rPr lang="es-ES" dirty="0" smtClean="0"/>
              <a:t>idea “efecto” de una casusa perfectísima que es Dios        </a:t>
            </a:r>
            <a:r>
              <a:rPr lang="es-ES" i="1" dirty="0" smtClean="0"/>
              <a:t>a posteriori    “</a:t>
            </a:r>
            <a:r>
              <a:rPr lang="es-ES" dirty="0" smtClean="0"/>
              <a:t>Tercera meditación”</a:t>
            </a:r>
            <a:endParaRPr lang="es-ES" dirty="0" smtClean="0"/>
          </a:p>
          <a:p>
            <a:pPr marL="457200" indent="-457200">
              <a:buAutoNum type="alphaLcParenR"/>
            </a:pPr>
            <a:r>
              <a:rPr lang="es-ES" b="1" dirty="0" smtClean="0">
                <a:solidFill>
                  <a:srgbClr val="00B050"/>
                </a:solidFill>
              </a:rPr>
              <a:t>La Tercera Vía tomista sobre lo contingente y lo necesario.       </a:t>
            </a:r>
            <a:r>
              <a:rPr lang="es-ES" b="1" dirty="0"/>
              <a:t>en la "Tercera </a:t>
            </a:r>
            <a:r>
              <a:rPr lang="es-ES" b="1" dirty="0" smtClean="0"/>
              <a:t>meditación" </a:t>
            </a:r>
            <a:r>
              <a:rPr lang="es-ES" b="1" dirty="0"/>
              <a:t>en la cual la prueba de la existencia de Dios </a:t>
            </a:r>
            <a:r>
              <a:rPr lang="es-ES" b="1" dirty="0" smtClean="0"/>
              <a:t>está basada </a:t>
            </a:r>
            <a:r>
              <a:rPr lang="es-ES" b="1" dirty="0"/>
              <a:t>en nuestra contingencia y esto </a:t>
            </a:r>
            <a:r>
              <a:rPr lang="es-ES" b="1" dirty="0" smtClean="0"/>
              <a:t>solo </a:t>
            </a:r>
            <a:r>
              <a:rPr lang="es-ES" b="1" dirty="0"/>
              <a:t>es posible gracias al Dios infinito cuya imagen es nuestra misma mente</a:t>
            </a:r>
            <a:endParaRPr lang="es-ES" b="1" dirty="0" smtClean="0"/>
          </a:p>
          <a:p>
            <a:pPr marL="457200" indent="-457200">
              <a:buNone/>
            </a:pPr>
            <a:endParaRPr lang="es-ES" dirty="0" smtClean="0"/>
          </a:p>
          <a:p>
            <a:pPr lvl="1"/>
            <a:endParaRPr lang="es-ES" dirty="0"/>
          </a:p>
        </p:txBody>
      </p:sp>
      <p:cxnSp>
        <p:nvCxnSpPr>
          <p:cNvPr id="5" name="Conector recto de flecha 4"/>
          <p:cNvCxnSpPr/>
          <p:nvPr/>
        </p:nvCxnSpPr>
        <p:spPr>
          <a:xfrm>
            <a:off x="7591926" y="4788569"/>
            <a:ext cx="372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4006516" y="3573379"/>
            <a:ext cx="32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5717283" y="4138864"/>
            <a:ext cx="252663"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4656222" y="5137484"/>
            <a:ext cx="372979"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6376737" y="5137484"/>
            <a:ext cx="252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8061158" y="5546558"/>
            <a:ext cx="372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293" y="363071"/>
            <a:ext cx="10561859" cy="860610"/>
          </a:xfrm>
        </p:spPr>
        <p:txBody>
          <a:bodyPr/>
          <a:lstStyle/>
          <a:p>
            <a:pPr algn="ctr"/>
            <a:r>
              <a:rPr lang="es-ES" dirty="0" smtClean="0"/>
              <a:t>B) El problema de dios (III)</a:t>
            </a:r>
            <a:endParaRPr lang="es-ES" dirty="0"/>
          </a:p>
        </p:txBody>
      </p:sp>
      <p:sp>
        <p:nvSpPr>
          <p:cNvPr id="3" name="Marcador de contenido 2"/>
          <p:cNvSpPr>
            <a:spLocks noGrp="1"/>
          </p:cNvSpPr>
          <p:nvPr>
            <p:ph idx="1"/>
          </p:nvPr>
        </p:nvSpPr>
        <p:spPr>
          <a:xfrm>
            <a:off x="147918" y="1223681"/>
            <a:ext cx="11873753" cy="5311589"/>
          </a:xfrm>
        </p:spPr>
        <p:txBody>
          <a:bodyPr>
            <a:normAutofit/>
          </a:bodyPr>
          <a:lstStyle/>
          <a:p>
            <a:pPr marL="0" indent="0">
              <a:buNone/>
            </a:pPr>
            <a:r>
              <a:rPr lang="es-ES" dirty="0" smtClean="0"/>
              <a:t>Así, veremos cómo aparecen para Descartes </a:t>
            </a:r>
            <a:r>
              <a:rPr lang="es-ES" sz="2400" b="1" dirty="0" smtClean="0">
                <a:solidFill>
                  <a:srgbClr val="FF0000"/>
                </a:solidFill>
              </a:rPr>
              <a:t>tres tipos de realidad:</a:t>
            </a:r>
          </a:p>
          <a:p>
            <a:pPr marL="0" indent="0">
              <a:buNone/>
            </a:pPr>
            <a:r>
              <a:rPr lang="es-ES" dirty="0"/>
              <a:t>	</a:t>
            </a:r>
            <a:endParaRPr lang="es-ES" b="1" dirty="0" smtClean="0">
              <a:solidFill>
                <a:srgbClr val="00B050"/>
              </a:solidFill>
            </a:endParaRPr>
          </a:p>
          <a:p>
            <a:pPr marL="731520" lvl="1" indent="-457200"/>
            <a:r>
              <a:rPr lang="es-ES" b="1" dirty="0" smtClean="0">
                <a:solidFill>
                  <a:srgbClr val="FF0000"/>
                </a:solidFill>
              </a:rPr>
              <a:t>El “yo” o </a:t>
            </a:r>
            <a:r>
              <a:rPr lang="es-ES" b="1" i="1" dirty="0" smtClean="0">
                <a:solidFill>
                  <a:srgbClr val="FF0000"/>
                </a:solidFill>
              </a:rPr>
              <a:t>res </a:t>
            </a:r>
            <a:r>
              <a:rPr lang="es-ES" b="1" i="1" dirty="0" err="1" smtClean="0">
                <a:solidFill>
                  <a:srgbClr val="FF0000"/>
                </a:solidFill>
              </a:rPr>
              <a:t>cogitans</a:t>
            </a:r>
            <a:r>
              <a:rPr lang="es-ES" b="1" dirty="0" smtClean="0">
                <a:solidFill>
                  <a:srgbClr val="FF0000"/>
                </a:solidFill>
              </a:rPr>
              <a:t>, ”Sustancia pensante”: </a:t>
            </a:r>
            <a:r>
              <a:rPr lang="es-ES" b="1" dirty="0" smtClean="0"/>
              <a:t>Es la primera existencia real que descubre Descartes en el ámbito de conocimiento (“Pienso, luego existo”). </a:t>
            </a:r>
            <a:r>
              <a:rPr lang="es-ES" b="1" dirty="0" smtClean="0">
                <a:solidFill>
                  <a:srgbClr val="00B050"/>
                </a:solidFill>
              </a:rPr>
              <a:t>Sustancia espiritual</a:t>
            </a:r>
            <a:r>
              <a:rPr lang="es-ES" b="1" dirty="0" smtClean="0"/>
              <a:t> (alma), cuyo atributo es el pensamiento. </a:t>
            </a:r>
          </a:p>
          <a:p>
            <a:pPr marL="731520" lvl="1" indent="-457200"/>
            <a:endParaRPr lang="es-ES" b="1" dirty="0" smtClean="0"/>
          </a:p>
          <a:p>
            <a:pPr marL="731520" lvl="1" indent="-457200"/>
            <a:r>
              <a:rPr lang="es-ES" b="1" dirty="0" smtClean="0">
                <a:solidFill>
                  <a:srgbClr val="FF0000"/>
                </a:solidFill>
              </a:rPr>
              <a:t>Dios o </a:t>
            </a:r>
            <a:r>
              <a:rPr lang="es-ES" b="1" i="1" dirty="0" smtClean="0">
                <a:solidFill>
                  <a:srgbClr val="FF0000"/>
                </a:solidFill>
              </a:rPr>
              <a:t>res infinita</a:t>
            </a:r>
            <a:r>
              <a:rPr lang="es-ES" b="1" dirty="0" smtClean="0">
                <a:solidFill>
                  <a:srgbClr val="FF0000"/>
                </a:solidFill>
              </a:rPr>
              <a:t>: </a:t>
            </a:r>
            <a:r>
              <a:rPr lang="es-ES" b="1" dirty="0" smtClean="0"/>
              <a:t>Que descubrimos a partir de la idea innata de “infinito” en nuestra mente. </a:t>
            </a:r>
            <a:r>
              <a:rPr lang="es-ES" b="1" dirty="0" smtClean="0">
                <a:solidFill>
                  <a:srgbClr val="00B050"/>
                </a:solidFill>
              </a:rPr>
              <a:t>Existe por si misma y es el fundamento de las otras sustancias</a:t>
            </a:r>
            <a:r>
              <a:rPr lang="es-ES" b="1" dirty="0" smtClean="0"/>
              <a:t>.</a:t>
            </a:r>
          </a:p>
          <a:p>
            <a:pPr marL="731520" lvl="1" indent="-457200"/>
            <a:endParaRPr lang="es-ES" b="1" dirty="0" smtClean="0">
              <a:solidFill>
                <a:srgbClr val="FF0000"/>
              </a:solidFill>
            </a:endParaRPr>
          </a:p>
          <a:p>
            <a:pPr marL="731520" lvl="1" indent="-457200"/>
            <a:r>
              <a:rPr lang="es-ES" b="1" dirty="0" smtClean="0">
                <a:solidFill>
                  <a:srgbClr val="FF0000"/>
                </a:solidFill>
              </a:rPr>
              <a:t>El mundo físico o </a:t>
            </a:r>
            <a:r>
              <a:rPr lang="es-ES" b="1" i="1" dirty="0" smtClean="0">
                <a:solidFill>
                  <a:srgbClr val="FF0000"/>
                </a:solidFill>
              </a:rPr>
              <a:t>res extensa</a:t>
            </a:r>
            <a:r>
              <a:rPr lang="es-ES" b="1" dirty="0" smtClean="0">
                <a:solidFill>
                  <a:srgbClr val="FF0000"/>
                </a:solidFill>
              </a:rPr>
              <a:t>: </a:t>
            </a:r>
            <a:r>
              <a:rPr lang="es-ES" b="1" dirty="0" smtClean="0"/>
              <a:t>Cuya causa es </a:t>
            </a:r>
            <a:r>
              <a:rPr lang="es-ES" b="1" dirty="0" smtClean="0">
                <a:solidFill>
                  <a:srgbClr val="00B050"/>
                </a:solidFill>
              </a:rPr>
              <a:t>Dios</a:t>
            </a:r>
            <a:r>
              <a:rPr lang="es-ES" b="1" dirty="0" smtClean="0"/>
              <a:t>. Por ello, una vez demostrada la existencia de Dios, pese a la duda metódica, podremos estar seguros de la existencia del mundo físico.</a:t>
            </a:r>
          </a:p>
          <a:p>
            <a:pPr marL="274320" lvl="1" indent="0">
              <a:buNone/>
            </a:pPr>
            <a:endParaRPr lang="es-ES" b="1" dirty="0" smtClean="0"/>
          </a:p>
          <a:p>
            <a:pPr marL="274320" lvl="1" indent="0" algn="ctr">
              <a:buNone/>
            </a:pPr>
            <a:endParaRPr lang="es-ES" b="1" dirty="0" smtClean="0">
              <a:solidFill>
                <a:srgbClr val="FFC000"/>
              </a:solidFill>
            </a:endParaRPr>
          </a:p>
          <a:p>
            <a:pPr marL="274320" lvl="1" indent="0" algn="ctr">
              <a:buNone/>
            </a:pPr>
            <a:r>
              <a:rPr lang="es-ES" b="1" dirty="0" smtClean="0">
                <a:solidFill>
                  <a:srgbClr val="FFC000"/>
                </a:solidFill>
              </a:rPr>
              <a:t>Debemos</a:t>
            </a:r>
            <a:r>
              <a:rPr lang="es-ES" b="1" dirty="0">
                <a:solidFill>
                  <a:srgbClr val="FFC000"/>
                </a:solidFill>
              </a:rPr>
              <a:t>, pues, concluir que las sustancias finitas (la pensante y la extensa) son lo que son por la acción </a:t>
            </a:r>
            <a:r>
              <a:rPr lang="es-ES" b="1" dirty="0" smtClean="0">
                <a:solidFill>
                  <a:srgbClr val="FFC000"/>
                </a:solidFill>
              </a:rPr>
              <a:t>divina. Llamamos </a:t>
            </a:r>
            <a:r>
              <a:rPr lang="es-ES" b="1" dirty="0">
                <a:solidFill>
                  <a:srgbClr val="FFC000"/>
                </a:solidFill>
              </a:rPr>
              <a:t>sustancia al alma y a la materia en tanto que su existencia no tiene necesidad de otra intervención más que de la divina.</a:t>
            </a:r>
            <a:endParaRPr lang="es-ES" b="1" dirty="0" smtClean="0">
              <a:solidFill>
                <a:srgbClr val="FFC000"/>
              </a:solidFill>
            </a:endParaRPr>
          </a:p>
          <a:p>
            <a:pPr marL="457200" indent="-457200">
              <a:buNone/>
            </a:pPr>
            <a:endParaRPr lang="es-ES" dirty="0" smtClean="0"/>
          </a:p>
          <a:p>
            <a:pPr lvl="1"/>
            <a:endParaRPr lang="es-ES" dirty="0"/>
          </a:p>
        </p:txBody>
      </p:sp>
      <p:sp>
        <p:nvSpPr>
          <p:cNvPr id="7" name="Flecha abajo 6"/>
          <p:cNvSpPr/>
          <p:nvPr/>
        </p:nvSpPr>
        <p:spPr>
          <a:xfrm>
            <a:off x="5826340" y="4814048"/>
            <a:ext cx="537882" cy="309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747117" y="605118"/>
            <a:ext cx="10171893" cy="4410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200"/>
              </a:spcBef>
              <a:buClr>
                <a:srgbClr val="D34817">
                  <a:lumMod val="75000"/>
                </a:srgbClr>
              </a:buClr>
              <a:buSzPct val="85000"/>
            </a:pPr>
            <a:r>
              <a:rPr lang="es-ES" sz="2000" dirty="0">
                <a:solidFill>
                  <a:prstClr val="black"/>
                </a:solidFill>
              </a:rPr>
              <a:t>hablamos aquí de realidad porque </a:t>
            </a:r>
            <a:r>
              <a:rPr lang="es-ES" sz="2000" b="1" dirty="0">
                <a:solidFill>
                  <a:prstClr val="black"/>
                </a:solidFill>
              </a:rPr>
              <a:t>la idea de sustancia debería ser una idea evidente</a:t>
            </a:r>
            <a:r>
              <a:rPr lang="es-ES" sz="2000" dirty="0">
                <a:solidFill>
                  <a:prstClr val="black"/>
                </a:solidFill>
              </a:rPr>
              <a:t>. Ahora bien, puesto que la idea de sustancia también se aplica a la materia y la </a:t>
            </a:r>
            <a:r>
              <a:rPr lang="es-ES" sz="2000" b="1" dirty="0">
                <a:solidFill>
                  <a:srgbClr val="00B050"/>
                </a:solidFill>
              </a:rPr>
              <a:t>existencia de la materia no resulta inmediatamente evidente a la </a:t>
            </a:r>
            <a:r>
              <a:rPr lang="es-ES" sz="2000" b="1" u="sng" dirty="0">
                <a:solidFill>
                  <a:srgbClr val="00B050"/>
                </a:solidFill>
              </a:rPr>
              <a:t>intuición</a:t>
            </a:r>
            <a:r>
              <a:rPr lang="es-ES" sz="2000" b="1" dirty="0">
                <a:solidFill>
                  <a:srgbClr val="00B050"/>
                </a:solidFill>
              </a:rPr>
              <a:t> </a:t>
            </a:r>
            <a:r>
              <a:rPr lang="es-ES" sz="2000" dirty="0">
                <a:solidFill>
                  <a:prstClr val="black"/>
                </a:solidFill>
              </a:rPr>
              <a:t>(de hecho, Descartes deberá someterla a un proceso de </a:t>
            </a:r>
            <a:r>
              <a:rPr lang="es-ES" sz="2000" b="1" u="sng" dirty="0">
                <a:solidFill>
                  <a:srgbClr val="00B050"/>
                </a:solidFill>
              </a:rPr>
              <a:t>deducción</a:t>
            </a:r>
            <a:r>
              <a:rPr lang="es-ES" sz="2000" dirty="0">
                <a:solidFill>
                  <a:prstClr val="black"/>
                </a:solidFill>
              </a:rPr>
              <a:t>), </a:t>
            </a:r>
            <a:r>
              <a:rPr lang="es-ES" sz="2000" b="1" dirty="0">
                <a:solidFill>
                  <a:srgbClr val="00B050"/>
                </a:solidFill>
              </a:rPr>
              <a:t>debemos concluir que al menos una manifestación de la idea de sustancia no es evidente en sí misma ni, por tanto, innata.     </a:t>
            </a:r>
            <a:r>
              <a:rPr lang="es-ES" sz="2000" b="1" dirty="0">
                <a:solidFill>
                  <a:srgbClr val="FFC000"/>
                </a:solidFill>
              </a:rPr>
              <a:t> En realidad, a lo único que cabría llamar realmente sustancia es a Dios, es decir, a la res infinita, puesto que ésta es causa de sí misma (</a:t>
            </a:r>
            <a:r>
              <a:rPr lang="es-ES" sz="2000" b="1" i="1" dirty="0">
                <a:solidFill>
                  <a:srgbClr val="FFC000"/>
                </a:solidFill>
              </a:rPr>
              <a:t>causa sui</a:t>
            </a:r>
            <a:r>
              <a:rPr lang="es-ES" sz="2000" b="1" dirty="0">
                <a:solidFill>
                  <a:srgbClr val="FFC000"/>
                </a:solidFill>
              </a:rPr>
              <a:t>).</a:t>
            </a:r>
          </a:p>
        </p:txBody>
      </p:sp>
      <p:cxnSp>
        <p:nvCxnSpPr>
          <p:cNvPr id="6" name="Conector recto de flecha 5"/>
          <p:cNvCxnSpPr/>
          <p:nvPr/>
        </p:nvCxnSpPr>
        <p:spPr>
          <a:xfrm>
            <a:off x="6562165" y="3200400"/>
            <a:ext cx="430306"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01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7556" y="84775"/>
            <a:ext cx="10360153" cy="556398"/>
          </a:xfrm>
        </p:spPr>
        <p:txBody>
          <a:bodyPr>
            <a:normAutofit fontScale="90000"/>
          </a:bodyPr>
          <a:lstStyle/>
          <a:p>
            <a:r>
              <a:rPr lang="es-ES" dirty="0" smtClean="0"/>
              <a:t>LA filosofía moderna (S. </a:t>
            </a:r>
            <a:r>
              <a:rPr lang="es-ES" dirty="0" err="1" smtClean="0"/>
              <a:t>xv-xviii</a:t>
            </a:r>
            <a:r>
              <a:rPr lang="es-ES" dirty="0" smtClean="0"/>
              <a:t>) (</a:t>
            </a:r>
            <a:r>
              <a:rPr lang="es-ES" dirty="0" err="1" smtClean="0"/>
              <a:t>ii</a:t>
            </a:r>
            <a:r>
              <a:rPr lang="es-ES" dirty="0" smtClean="0"/>
              <a:t>)</a:t>
            </a:r>
            <a:endParaRPr lang="es-ES" dirty="0"/>
          </a:p>
        </p:txBody>
      </p:sp>
      <p:sp>
        <p:nvSpPr>
          <p:cNvPr id="3" name="2 Marcador de contenido"/>
          <p:cNvSpPr>
            <a:spLocks noGrp="1"/>
          </p:cNvSpPr>
          <p:nvPr>
            <p:ph idx="1"/>
          </p:nvPr>
        </p:nvSpPr>
        <p:spPr>
          <a:xfrm>
            <a:off x="0" y="817418"/>
            <a:ext cx="7730836" cy="6040582"/>
          </a:xfrm>
        </p:spPr>
        <p:txBody>
          <a:bodyPr>
            <a:normAutofit/>
          </a:bodyPr>
          <a:lstStyle/>
          <a:p>
            <a:endParaRPr lang="es-ES" dirty="0" smtClean="0"/>
          </a:p>
          <a:p>
            <a:r>
              <a:rPr lang="es-ES" b="1" dirty="0" smtClean="0"/>
              <a:t>La filosofía impulsó este </a:t>
            </a:r>
            <a:r>
              <a:rPr lang="es-ES" b="1" u="sng" dirty="0" smtClean="0"/>
              <a:t>proceso de emancipación</a:t>
            </a:r>
            <a:r>
              <a:rPr lang="es-ES" b="1" dirty="0" smtClean="0"/>
              <a:t> frente a la época medieval</a:t>
            </a:r>
            <a:r>
              <a:rPr lang="es-ES" dirty="0" smtClean="0"/>
              <a:t>:</a:t>
            </a:r>
          </a:p>
          <a:p>
            <a:endParaRPr lang="es-ES" dirty="0" smtClean="0"/>
          </a:p>
          <a:p>
            <a:pPr lvl="1"/>
            <a:r>
              <a:rPr lang="es-ES" b="1" dirty="0" smtClean="0"/>
              <a:t>Postuló la </a:t>
            </a:r>
            <a:r>
              <a:rPr lang="es-ES" sz="2400" b="1" dirty="0" smtClean="0">
                <a:solidFill>
                  <a:srgbClr val="FF0000"/>
                </a:solidFill>
              </a:rPr>
              <a:t>autonomía del pensamiento y acción </a:t>
            </a:r>
            <a:r>
              <a:rPr lang="es-ES" b="1" dirty="0" smtClean="0"/>
              <a:t>para el ser humano (</a:t>
            </a:r>
            <a:r>
              <a:rPr lang="es-ES" sz="1900" b="1" u="sng" dirty="0" smtClean="0">
                <a:solidFill>
                  <a:srgbClr val="00B050"/>
                </a:solidFill>
              </a:rPr>
              <a:t>Antropocentrismo</a:t>
            </a:r>
            <a:r>
              <a:rPr lang="es-ES" sz="1900" b="1" dirty="0" smtClean="0">
                <a:solidFill>
                  <a:srgbClr val="00B050"/>
                </a:solidFill>
              </a:rPr>
              <a:t> </a:t>
            </a:r>
            <a:r>
              <a:rPr lang="es-ES" b="1" dirty="0" smtClean="0"/>
              <a:t>Vs. Teocentrismo). La razón por si sola nos sirve para </a:t>
            </a:r>
            <a:r>
              <a:rPr lang="es-ES" b="1" dirty="0" smtClean="0">
                <a:solidFill>
                  <a:srgbClr val="00B050"/>
                </a:solidFill>
              </a:rPr>
              <a:t>alcanzar la verdad</a:t>
            </a:r>
            <a:r>
              <a:rPr lang="es-ES" b="1" dirty="0" smtClean="0"/>
              <a:t> sobre el mundo, </a:t>
            </a:r>
            <a:r>
              <a:rPr lang="es-ES" b="1" dirty="0" smtClean="0">
                <a:solidFill>
                  <a:srgbClr val="00B050"/>
                </a:solidFill>
              </a:rPr>
              <a:t>guiar la acción humana </a:t>
            </a:r>
            <a:r>
              <a:rPr lang="es-ES" b="1" dirty="0" smtClean="0"/>
              <a:t>para lograr el bien y </a:t>
            </a:r>
            <a:r>
              <a:rPr lang="es-ES" b="1" dirty="0" smtClean="0">
                <a:solidFill>
                  <a:srgbClr val="00B050"/>
                </a:solidFill>
              </a:rPr>
              <a:t>diseñar un sistema político</a:t>
            </a:r>
            <a:r>
              <a:rPr lang="es-ES" b="1" dirty="0" smtClean="0"/>
              <a:t> justo.</a:t>
            </a:r>
          </a:p>
          <a:p>
            <a:pPr lvl="1"/>
            <a:endParaRPr lang="es-ES" b="1" dirty="0" smtClean="0"/>
          </a:p>
          <a:p>
            <a:pPr lvl="1"/>
            <a:r>
              <a:rPr lang="es-ES" b="1" dirty="0" smtClean="0"/>
              <a:t>Descubrimiento del </a:t>
            </a:r>
            <a:r>
              <a:rPr lang="es-ES" sz="2400" b="1" dirty="0" smtClean="0">
                <a:solidFill>
                  <a:srgbClr val="FF0000"/>
                </a:solidFill>
              </a:rPr>
              <a:t>método científico</a:t>
            </a:r>
            <a:r>
              <a:rPr lang="es-ES" sz="2400" b="1" dirty="0" smtClean="0"/>
              <a:t> </a:t>
            </a:r>
            <a:r>
              <a:rPr lang="es-ES" b="1" dirty="0" smtClean="0"/>
              <a:t>(germen de la revolución tecnológica que dio lugar a la </a:t>
            </a:r>
            <a:r>
              <a:rPr lang="es-ES" b="1" dirty="0" smtClean="0">
                <a:solidFill>
                  <a:srgbClr val="00B050"/>
                </a:solidFill>
              </a:rPr>
              <a:t>revolución industrial</a:t>
            </a:r>
            <a:r>
              <a:rPr lang="es-ES" b="1" dirty="0" smtClean="0"/>
              <a:t>) (Descartes – Aplicación método matemático-deductivo)</a:t>
            </a:r>
          </a:p>
          <a:p>
            <a:pPr lvl="1"/>
            <a:endParaRPr lang="es-ES" b="1" dirty="0" smtClean="0"/>
          </a:p>
          <a:p>
            <a:pPr lvl="1"/>
            <a:r>
              <a:rPr lang="es-ES" b="1" dirty="0" smtClean="0"/>
              <a:t>Formulación de </a:t>
            </a:r>
            <a:r>
              <a:rPr lang="es-ES" sz="2400" b="1" dirty="0" smtClean="0">
                <a:solidFill>
                  <a:srgbClr val="FF0000"/>
                </a:solidFill>
              </a:rPr>
              <a:t>ideas liberales y democráticas </a:t>
            </a:r>
            <a:r>
              <a:rPr lang="es-ES" b="1" dirty="0" smtClean="0"/>
              <a:t>inspiradoras de las revoluciones políticas de finales del siglo XVIII, que </a:t>
            </a:r>
            <a:r>
              <a:rPr lang="es-ES" b="1" dirty="0" smtClean="0">
                <a:solidFill>
                  <a:srgbClr val="00B050"/>
                </a:solidFill>
              </a:rPr>
              <a:t>terminaron con el absolutismo político y la sociedad estamental.</a:t>
            </a:r>
          </a:p>
          <a:p>
            <a:pPr lvl="1"/>
            <a:endParaRPr lang="es-ES" b="1" dirty="0"/>
          </a:p>
        </p:txBody>
      </p:sp>
      <p:pic>
        <p:nvPicPr>
          <p:cNvPr id="4" name="Imagen 3"/>
          <p:cNvPicPr>
            <a:picLocks noChangeAspect="1"/>
          </p:cNvPicPr>
          <p:nvPr/>
        </p:nvPicPr>
        <p:blipFill>
          <a:blip r:embed="rId2"/>
          <a:stretch>
            <a:fillRect/>
          </a:stretch>
        </p:blipFill>
        <p:spPr>
          <a:xfrm>
            <a:off x="8077215" y="977580"/>
            <a:ext cx="1895475" cy="1333500"/>
          </a:xfrm>
          <a:prstGeom prst="rect">
            <a:avLst/>
          </a:prstGeom>
        </p:spPr>
      </p:pic>
      <p:pic>
        <p:nvPicPr>
          <p:cNvPr id="5" name="Imagen 4"/>
          <p:cNvPicPr>
            <a:picLocks noChangeAspect="1"/>
          </p:cNvPicPr>
          <p:nvPr/>
        </p:nvPicPr>
        <p:blipFill>
          <a:blip r:embed="rId3"/>
          <a:stretch>
            <a:fillRect/>
          </a:stretch>
        </p:blipFill>
        <p:spPr>
          <a:xfrm>
            <a:off x="9704258" y="2047775"/>
            <a:ext cx="2250931" cy="1020692"/>
          </a:xfrm>
          <a:prstGeom prst="rect">
            <a:avLst/>
          </a:prstGeom>
        </p:spPr>
      </p:pic>
      <p:pic>
        <p:nvPicPr>
          <p:cNvPr id="6" name="Imagen 5"/>
          <p:cNvPicPr>
            <a:picLocks noChangeAspect="1"/>
          </p:cNvPicPr>
          <p:nvPr/>
        </p:nvPicPr>
        <p:blipFill>
          <a:blip r:embed="rId4"/>
          <a:stretch>
            <a:fillRect/>
          </a:stretch>
        </p:blipFill>
        <p:spPr>
          <a:xfrm>
            <a:off x="7961615" y="2839109"/>
            <a:ext cx="2126673" cy="1520571"/>
          </a:xfrm>
          <a:prstGeom prst="rect">
            <a:avLst/>
          </a:prstGeom>
        </p:spPr>
      </p:pic>
      <p:pic>
        <p:nvPicPr>
          <p:cNvPr id="7" name="Imagen 6"/>
          <p:cNvPicPr>
            <a:picLocks noChangeAspect="1"/>
          </p:cNvPicPr>
          <p:nvPr/>
        </p:nvPicPr>
        <p:blipFill>
          <a:blip r:embed="rId5"/>
          <a:stretch>
            <a:fillRect/>
          </a:stretch>
        </p:blipFill>
        <p:spPr>
          <a:xfrm>
            <a:off x="8092402" y="4356782"/>
            <a:ext cx="3223711" cy="241627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8824" y="0"/>
            <a:ext cx="10292917" cy="1007992"/>
          </a:xfrm>
        </p:spPr>
        <p:txBody>
          <a:bodyPr/>
          <a:lstStyle/>
          <a:p>
            <a:pPr algn="ctr"/>
            <a:r>
              <a:rPr lang="es-ES" dirty="0" smtClean="0"/>
              <a:t>C) El problema de la antropología (I)</a:t>
            </a:r>
            <a:endParaRPr lang="es-ES" dirty="0"/>
          </a:p>
        </p:txBody>
      </p:sp>
      <p:sp>
        <p:nvSpPr>
          <p:cNvPr id="3" name="Marcador de contenido 2"/>
          <p:cNvSpPr>
            <a:spLocks noGrp="1"/>
          </p:cNvSpPr>
          <p:nvPr>
            <p:ph idx="1"/>
          </p:nvPr>
        </p:nvSpPr>
        <p:spPr>
          <a:xfrm>
            <a:off x="156411" y="1007992"/>
            <a:ext cx="11356716" cy="5765787"/>
          </a:xfrm>
        </p:spPr>
        <p:txBody>
          <a:bodyPr>
            <a:normAutofit fontScale="92500" lnSpcReduction="20000"/>
          </a:bodyPr>
          <a:lstStyle/>
          <a:p>
            <a:r>
              <a:rPr lang="es-ES" dirty="0" smtClean="0"/>
              <a:t>El </a:t>
            </a:r>
            <a:r>
              <a:rPr lang="es-ES" dirty="0" smtClean="0"/>
              <a:t>ser humano puede definirse entonces como una</a:t>
            </a:r>
            <a:r>
              <a:rPr lang="es-ES" sz="2400" b="1" dirty="0" smtClean="0">
                <a:solidFill>
                  <a:srgbClr val="FF0000"/>
                </a:solidFill>
              </a:rPr>
              <a:t> realidad dual</a:t>
            </a:r>
            <a:r>
              <a:rPr lang="es-ES" dirty="0" smtClean="0"/>
              <a:t>, compuesta de una </a:t>
            </a:r>
            <a:r>
              <a:rPr lang="es-ES" b="1" dirty="0" smtClean="0">
                <a:solidFill>
                  <a:srgbClr val="00B050"/>
                </a:solidFill>
              </a:rPr>
              <a:t>sustancia extensa </a:t>
            </a:r>
            <a:r>
              <a:rPr lang="es-ES" b="1" dirty="0" smtClean="0"/>
              <a:t>(cuerpo) </a:t>
            </a:r>
            <a:r>
              <a:rPr lang="es-ES" dirty="0" smtClean="0"/>
              <a:t>y de una </a:t>
            </a:r>
            <a:r>
              <a:rPr lang="es-ES" b="1" dirty="0" smtClean="0">
                <a:solidFill>
                  <a:srgbClr val="00B050"/>
                </a:solidFill>
              </a:rPr>
              <a:t>sustancia pensante </a:t>
            </a:r>
            <a:r>
              <a:rPr lang="es-ES" b="1" dirty="0" smtClean="0"/>
              <a:t>(Yo, mente,</a:t>
            </a:r>
            <a:r>
              <a:rPr lang="es-ES" b="1" i="1" dirty="0" smtClean="0"/>
              <a:t> res </a:t>
            </a:r>
            <a:r>
              <a:rPr lang="es-ES" b="1" i="1" dirty="0" err="1" smtClean="0"/>
              <a:t>cogitans</a:t>
            </a:r>
            <a:r>
              <a:rPr lang="es-ES" b="1" dirty="0" smtClean="0"/>
              <a:t>).</a:t>
            </a:r>
          </a:p>
          <a:p>
            <a:pPr marL="457200" indent="-457200"/>
            <a:endParaRPr lang="es-ES" b="1" dirty="0" smtClean="0"/>
          </a:p>
          <a:p>
            <a:pPr marL="457200" indent="-457200"/>
            <a:r>
              <a:rPr lang="es-ES" b="1" dirty="0" smtClean="0"/>
              <a:t>Ambas son independientes, pero están </a:t>
            </a:r>
            <a:r>
              <a:rPr lang="es-ES" b="1" dirty="0" smtClean="0">
                <a:solidFill>
                  <a:srgbClr val="00B050"/>
                </a:solidFill>
              </a:rPr>
              <a:t>relacionadas entre sí en el cerebro</a:t>
            </a:r>
            <a:r>
              <a:rPr lang="es-ES" b="1" dirty="0" smtClean="0"/>
              <a:t>, a través de la </a:t>
            </a:r>
            <a:r>
              <a:rPr lang="es-ES" b="1" dirty="0" smtClean="0">
                <a:solidFill>
                  <a:srgbClr val="FF0000"/>
                </a:solidFill>
              </a:rPr>
              <a:t>glándula pineal.</a:t>
            </a:r>
          </a:p>
          <a:p>
            <a:pPr marL="457200" indent="-457200"/>
            <a:endParaRPr lang="es-ES" b="1" dirty="0" smtClean="0">
              <a:solidFill>
                <a:srgbClr val="FF0000"/>
              </a:solidFill>
            </a:endParaRPr>
          </a:p>
          <a:p>
            <a:pPr marL="457200" indent="-457200"/>
            <a:r>
              <a:rPr lang="es-ES" b="1" dirty="0" smtClean="0"/>
              <a:t>El ser humano tiene </a:t>
            </a:r>
            <a:r>
              <a:rPr lang="es-ES" sz="2400" b="1" dirty="0" smtClean="0">
                <a:solidFill>
                  <a:srgbClr val="00B050"/>
                </a:solidFill>
              </a:rPr>
              <a:t>libre albedrío </a:t>
            </a:r>
            <a:r>
              <a:rPr lang="es-ES" b="1" dirty="0" smtClean="0"/>
              <a:t>y su </a:t>
            </a:r>
            <a:r>
              <a:rPr lang="es-ES" sz="2400" b="1" dirty="0" smtClean="0">
                <a:solidFill>
                  <a:srgbClr val="00B050"/>
                </a:solidFill>
              </a:rPr>
              <a:t>alma es inmortal</a:t>
            </a:r>
            <a:r>
              <a:rPr lang="es-ES" b="1" dirty="0" smtClean="0">
                <a:solidFill>
                  <a:srgbClr val="FF0000"/>
                </a:solidFill>
              </a:rPr>
              <a:t>. </a:t>
            </a:r>
          </a:p>
          <a:p>
            <a:pPr marL="457200" indent="-457200"/>
            <a:r>
              <a:rPr lang="es-ES" b="1" dirty="0" smtClean="0"/>
              <a:t>El</a:t>
            </a:r>
            <a:r>
              <a:rPr lang="es-ES" b="1" dirty="0" smtClean="0">
                <a:solidFill>
                  <a:srgbClr val="FF0000"/>
                </a:solidFill>
              </a:rPr>
              <a:t> </a:t>
            </a:r>
            <a:r>
              <a:rPr lang="es-ES" sz="2400" b="1" dirty="0" smtClean="0">
                <a:solidFill>
                  <a:srgbClr val="FF0000"/>
                </a:solidFill>
              </a:rPr>
              <a:t>alma</a:t>
            </a:r>
            <a:r>
              <a:rPr lang="es-ES" b="1" dirty="0" smtClean="0">
                <a:solidFill>
                  <a:srgbClr val="FF0000"/>
                </a:solidFill>
              </a:rPr>
              <a:t>, </a:t>
            </a:r>
            <a:r>
              <a:rPr lang="es-ES" b="1" dirty="0" smtClean="0"/>
              <a:t>que es inmortal y actúa de forma libre,</a:t>
            </a:r>
            <a:r>
              <a:rPr lang="es-ES" b="1" dirty="0" smtClean="0">
                <a:solidFill>
                  <a:srgbClr val="FF0000"/>
                </a:solidFill>
              </a:rPr>
              <a:t> </a:t>
            </a:r>
            <a:r>
              <a:rPr lang="es-ES" b="1" dirty="0" smtClean="0">
                <a:solidFill>
                  <a:srgbClr val="00B050"/>
                </a:solidFill>
              </a:rPr>
              <a:t>debe gobernar a la “máquina” que es el cuerpo (</a:t>
            </a:r>
            <a:r>
              <a:rPr lang="es-ES" b="1" u="sng" dirty="0" smtClean="0">
                <a:solidFill>
                  <a:srgbClr val="00B050"/>
                </a:solidFill>
              </a:rPr>
              <a:t>mecanicismo</a:t>
            </a:r>
            <a:r>
              <a:rPr lang="es-ES" b="1" dirty="0" smtClean="0">
                <a:solidFill>
                  <a:srgbClr val="00B050"/>
                </a:solidFill>
              </a:rPr>
              <a:t>), </a:t>
            </a:r>
            <a:r>
              <a:rPr lang="es-ES" b="1" dirty="0" smtClean="0"/>
              <a:t>ya que éste por si solo no puede comportarse de manera libre, dado que está sujeto a las leyes físicas</a:t>
            </a:r>
            <a:r>
              <a:rPr lang="es-ES" b="1" dirty="0" smtClean="0"/>
              <a:t>.</a:t>
            </a:r>
          </a:p>
          <a:p>
            <a:pPr marL="0" indent="0">
              <a:buNone/>
            </a:pPr>
            <a:r>
              <a:rPr lang="es-ES" dirty="0"/>
              <a:t>	</a:t>
            </a:r>
            <a:r>
              <a:rPr lang="es-ES" dirty="0" smtClean="0"/>
              <a:t>Concepto de </a:t>
            </a:r>
            <a:r>
              <a:rPr lang="es-ES" b="1" dirty="0">
                <a:solidFill>
                  <a:srgbClr val="FF0000"/>
                </a:solidFill>
              </a:rPr>
              <a:t>libertad</a:t>
            </a:r>
            <a:r>
              <a:rPr lang="es-ES" dirty="0"/>
              <a:t> solo puede residir en el </a:t>
            </a:r>
            <a:r>
              <a:rPr lang="es-ES" b="1" dirty="0">
                <a:solidFill>
                  <a:srgbClr val="00B050"/>
                </a:solidFill>
              </a:rPr>
              <a:t>alma</a:t>
            </a:r>
            <a:r>
              <a:rPr lang="es-ES" dirty="0"/>
              <a:t> </a:t>
            </a:r>
            <a:r>
              <a:rPr lang="es-ES" dirty="0" smtClean="0"/>
              <a:t>porque, </a:t>
            </a:r>
            <a:r>
              <a:rPr lang="es-ES" dirty="0"/>
              <a:t>al no ser materia </a:t>
            </a:r>
            <a:r>
              <a:rPr lang="es-ES" dirty="0" smtClean="0"/>
              <a:t>extensa, </a:t>
            </a:r>
            <a:r>
              <a:rPr lang="es-ES" dirty="0"/>
              <a:t>no está sometida a las leyes del mecanicismo. </a:t>
            </a:r>
            <a:endParaRPr lang="es-ES" dirty="0" smtClean="0"/>
          </a:p>
          <a:p>
            <a:pPr marL="0" indent="0">
              <a:buNone/>
            </a:pPr>
            <a:endParaRPr lang="es-ES" dirty="0" smtClean="0"/>
          </a:p>
          <a:p>
            <a:pPr marL="0" indent="0">
              <a:buNone/>
            </a:pPr>
            <a:r>
              <a:rPr lang="es-ES" dirty="0"/>
              <a:t>	</a:t>
            </a:r>
            <a:r>
              <a:rPr lang="es-ES" sz="2400" b="1" dirty="0" smtClean="0">
                <a:solidFill>
                  <a:srgbClr val="FFC000"/>
                </a:solidFill>
              </a:rPr>
              <a:t>La </a:t>
            </a:r>
            <a:r>
              <a:rPr lang="es-ES" sz="2400" b="1" dirty="0">
                <a:solidFill>
                  <a:srgbClr val="FFC000"/>
                </a:solidFill>
              </a:rPr>
              <a:t>libertad es una de las características de la voluntad humana que es una facultad del alma, y es ella la que nos puede llevar al acierto o el error, al bien o al mal, según la utilicemos.  La libertad consiste básicamente en la capacidad de elegir entre diversas opciones que se nos presentan. La libertad no consiste en la indiferencia ya que esta es producto de la ignorancia, por lo tanto, </a:t>
            </a:r>
            <a:r>
              <a:rPr lang="es-ES" sz="2400" b="1" u="sng" dirty="0">
                <a:solidFill>
                  <a:srgbClr val="FFC000"/>
                </a:solidFill>
              </a:rPr>
              <a:t>solo cuando el entendimiento tiene ideas claras y distintas sobre lo verdadero y lo falso, lo bueno y lo malo, la voluntad puede escoger con plena voluntad</a:t>
            </a:r>
            <a:r>
              <a:rPr lang="es-ES" sz="2400" b="1" u="sng" dirty="0" smtClean="0">
                <a:solidFill>
                  <a:srgbClr val="FFC000"/>
                </a:solidFill>
              </a:rPr>
              <a:t>.</a:t>
            </a:r>
            <a:endParaRPr lang="es-ES" b="1" u="sng" dirty="0" smtClean="0">
              <a:solidFill>
                <a:srgbClr val="FF0000"/>
              </a:solidFill>
            </a:endParaRPr>
          </a:p>
          <a:p>
            <a:pPr marL="457200" indent="-457200">
              <a:buNone/>
            </a:pPr>
            <a:endParaRPr lang="es-ES" dirty="0" smtClean="0"/>
          </a:p>
          <a:p>
            <a:pPr lvl="1"/>
            <a:endParaRPr lang="es-ES" dirty="0"/>
          </a:p>
        </p:txBody>
      </p:sp>
      <p:sp>
        <p:nvSpPr>
          <p:cNvPr id="4" name="Flecha abajo 3"/>
          <p:cNvSpPr/>
          <p:nvPr/>
        </p:nvSpPr>
        <p:spPr>
          <a:xfrm>
            <a:off x="5366084" y="4463716"/>
            <a:ext cx="601579" cy="469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505" y="132348"/>
            <a:ext cx="11020927" cy="1106906"/>
          </a:xfrm>
        </p:spPr>
        <p:txBody>
          <a:bodyPr/>
          <a:lstStyle/>
          <a:p>
            <a:r>
              <a:rPr lang="es-ES" dirty="0" smtClean="0"/>
              <a:t>Antropología y ética</a:t>
            </a:r>
            <a:endParaRPr lang="es-ES" dirty="0"/>
          </a:p>
        </p:txBody>
      </p:sp>
      <p:sp>
        <p:nvSpPr>
          <p:cNvPr id="3" name="Marcador de contenido 2"/>
          <p:cNvSpPr>
            <a:spLocks noGrp="1"/>
          </p:cNvSpPr>
          <p:nvPr>
            <p:ph idx="1"/>
          </p:nvPr>
        </p:nvSpPr>
        <p:spPr>
          <a:xfrm>
            <a:off x="192505" y="1046747"/>
            <a:ext cx="11177337" cy="5642812"/>
          </a:xfrm>
        </p:spPr>
        <p:txBody>
          <a:bodyPr>
            <a:normAutofit lnSpcReduction="10000"/>
          </a:bodyPr>
          <a:lstStyle/>
          <a:p>
            <a:endParaRPr lang="es-ES" b="1" dirty="0"/>
          </a:p>
          <a:p>
            <a:r>
              <a:rPr lang="es-ES" sz="2800" b="1" dirty="0">
                <a:solidFill>
                  <a:srgbClr val="FF0000"/>
                </a:solidFill>
              </a:rPr>
              <a:t>LA LIBERTAD Y LAS </a:t>
            </a:r>
            <a:r>
              <a:rPr lang="es-ES" sz="2800" b="1" dirty="0" smtClean="0">
                <a:solidFill>
                  <a:srgbClr val="FF0000"/>
                </a:solidFill>
              </a:rPr>
              <a:t>PASIONES</a:t>
            </a:r>
            <a:r>
              <a:rPr lang="es-ES" sz="2800" b="1" dirty="0"/>
              <a:t> </a:t>
            </a:r>
          </a:p>
          <a:p>
            <a:pPr marL="0" indent="0">
              <a:buNone/>
            </a:pPr>
            <a:r>
              <a:rPr lang="es-ES" b="1" dirty="0" smtClean="0"/>
              <a:t> </a:t>
            </a:r>
            <a:r>
              <a:rPr lang="es-ES" b="1" dirty="0"/>
              <a:t>Descartes nos dice que la relación entre cuerpo y alma se asemeja a un combate </a:t>
            </a:r>
            <a:r>
              <a:rPr lang="es-ES" b="1" dirty="0" smtClean="0"/>
              <a:t>entre:</a:t>
            </a:r>
          </a:p>
          <a:p>
            <a:pPr marL="0" indent="0">
              <a:buNone/>
            </a:pPr>
            <a:r>
              <a:rPr lang="es-ES" b="1" dirty="0"/>
              <a:t>	</a:t>
            </a:r>
            <a:r>
              <a:rPr lang="es-ES" b="1" dirty="0" smtClean="0"/>
              <a:t>-las  </a:t>
            </a:r>
            <a:r>
              <a:rPr lang="es-ES" b="1" dirty="0">
                <a:solidFill>
                  <a:srgbClr val="00B050"/>
                </a:solidFill>
              </a:rPr>
              <a:t>pasiones o apetitos naturales </a:t>
            </a:r>
            <a:r>
              <a:rPr lang="es-ES" b="1" dirty="0"/>
              <a:t>que son propias del cuerpo </a:t>
            </a:r>
            <a:endParaRPr lang="es-ES" b="1" dirty="0" smtClean="0"/>
          </a:p>
          <a:p>
            <a:pPr marL="0" indent="0">
              <a:buNone/>
            </a:pPr>
            <a:r>
              <a:rPr lang="es-ES" b="1" dirty="0"/>
              <a:t>	</a:t>
            </a:r>
            <a:r>
              <a:rPr lang="es-ES" b="1" dirty="0" smtClean="0"/>
              <a:t>- y </a:t>
            </a:r>
            <a:r>
              <a:rPr lang="es-ES" b="1" dirty="0"/>
              <a:t>la </a:t>
            </a:r>
            <a:r>
              <a:rPr lang="es-ES" b="1" dirty="0">
                <a:solidFill>
                  <a:srgbClr val="00B050"/>
                </a:solidFill>
              </a:rPr>
              <a:t>razón o la voluntad  </a:t>
            </a:r>
            <a:r>
              <a:rPr lang="es-ES" b="1" dirty="0"/>
              <a:t>que son propias del alma</a:t>
            </a:r>
            <a:r>
              <a:rPr lang="es-ES" b="1" dirty="0" smtClean="0"/>
              <a:t>. </a:t>
            </a:r>
            <a:endParaRPr lang="es-ES" b="1" dirty="0"/>
          </a:p>
          <a:p>
            <a:endParaRPr lang="es-ES" b="1" dirty="0" smtClean="0"/>
          </a:p>
          <a:p>
            <a:r>
              <a:rPr lang="es-ES" b="1" dirty="0" smtClean="0"/>
              <a:t>Tres </a:t>
            </a:r>
            <a:r>
              <a:rPr lang="es-ES" b="1" dirty="0"/>
              <a:t>son las preguntas que tratara de responder </a:t>
            </a:r>
            <a:r>
              <a:rPr lang="es-ES" b="1" dirty="0" smtClean="0"/>
              <a:t>Descartes </a:t>
            </a:r>
            <a:r>
              <a:rPr lang="es-ES" b="1" dirty="0"/>
              <a:t>para solucionar este </a:t>
            </a:r>
            <a:r>
              <a:rPr lang="es-ES" sz="2400" b="1" dirty="0">
                <a:solidFill>
                  <a:srgbClr val="FF0000"/>
                </a:solidFill>
              </a:rPr>
              <a:t>conflicto entre cuerpo y </a:t>
            </a:r>
            <a:r>
              <a:rPr lang="es-ES" sz="2400" b="1" dirty="0" smtClean="0">
                <a:solidFill>
                  <a:srgbClr val="FF0000"/>
                </a:solidFill>
              </a:rPr>
              <a:t>alma</a:t>
            </a:r>
            <a:endParaRPr lang="es-ES" sz="2400" b="1" dirty="0">
              <a:solidFill>
                <a:srgbClr val="FF0000"/>
              </a:solidFill>
            </a:endParaRPr>
          </a:p>
          <a:p>
            <a:pPr marL="0" indent="0">
              <a:buNone/>
            </a:pPr>
            <a:r>
              <a:rPr lang="es-ES" b="1" dirty="0" smtClean="0"/>
              <a:t>	1</a:t>
            </a:r>
            <a:r>
              <a:rPr lang="es-ES" b="1" dirty="0"/>
              <a:t>. </a:t>
            </a:r>
            <a:r>
              <a:rPr lang="es-ES" b="1" dirty="0" smtClean="0"/>
              <a:t>¿</a:t>
            </a:r>
            <a:r>
              <a:rPr lang="es-ES" b="1" dirty="0"/>
              <a:t>Qué son y cuál es la causa de las pasiones? </a:t>
            </a:r>
            <a:r>
              <a:rPr lang="es-ES" b="1" dirty="0" smtClean="0"/>
              <a:t>      </a:t>
            </a:r>
            <a:r>
              <a:rPr lang="es-ES" dirty="0" smtClean="0"/>
              <a:t>Las </a:t>
            </a:r>
            <a:r>
              <a:rPr lang="es-ES" dirty="0"/>
              <a:t>pasiones son </a:t>
            </a:r>
            <a:r>
              <a:rPr lang="es-ES" dirty="0">
                <a:solidFill>
                  <a:srgbClr val="00B050"/>
                </a:solidFill>
              </a:rPr>
              <a:t>percepciones, sentimientos o emociones </a:t>
            </a:r>
            <a:r>
              <a:rPr lang="es-ES" dirty="0"/>
              <a:t>que se dan en nosotros y que </a:t>
            </a:r>
            <a:r>
              <a:rPr lang="es-ES" b="1" dirty="0">
                <a:solidFill>
                  <a:srgbClr val="00B050"/>
                </a:solidFill>
              </a:rPr>
              <a:t>afectan al </a:t>
            </a:r>
            <a:r>
              <a:rPr lang="es-ES" b="1" dirty="0" smtClean="0">
                <a:solidFill>
                  <a:srgbClr val="00B050"/>
                </a:solidFill>
              </a:rPr>
              <a:t>alma, </a:t>
            </a:r>
            <a:r>
              <a:rPr lang="es-ES" dirty="0" smtClean="0"/>
              <a:t>pero cuyo origen </a:t>
            </a:r>
            <a:r>
              <a:rPr lang="es-ES" dirty="0"/>
              <a:t>está fuera de ella. </a:t>
            </a:r>
            <a:endParaRPr lang="es-ES" dirty="0" smtClean="0"/>
          </a:p>
          <a:p>
            <a:pPr marL="0" indent="0">
              <a:buNone/>
            </a:pPr>
            <a:r>
              <a:rPr lang="es-ES" dirty="0"/>
              <a:t>	</a:t>
            </a:r>
            <a:r>
              <a:rPr lang="es-ES" b="1" dirty="0" smtClean="0">
                <a:solidFill>
                  <a:srgbClr val="00B050"/>
                </a:solidFill>
              </a:rPr>
              <a:t>El </a:t>
            </a:r>
            <a:r>
              <a:rPr lang="es-ES" b="1" dirty="0">
                <a:solidFill>
                  <a:srgbClr val="00B050"/>
                </a:solidFill>
              </a:rPr>
              <a:t>origen de las pasiones es el cuerpo </a:t>
            </a:r>
            <a:r>
              <a:rPr lang="es-ES" dirty="0"/>
              <a:t>y son causadas por las fuerzas vitales de este. </a:t>
            </a:r>
            <a:r>
              <a:rPr lang="es-ES" dirty="0" smtClean="0"/>
              <a:t>Además </a:t>
            </a:r>
            <a:r>
              <a:rPr lang="es-ES" dirty="0"/>
              <a:t>las pasiones se caracterizan por ser </a:t>
            </a:r>
            <a:r>
              <a:rPr lang="es-ES" b="1" dirty="0">
                <a:solidFill>
                  <a:srgbClr val="00B050"/>
                </a:solidFill>
              </a:rPr>
              <a:t>involuntarias</a:t>
            </a:r>
            <a:r>
              <a:rPr lang="es-ES" dirty="0"/>
              <a:t> ya que no dependen del alma racional, sino que se impone a ellas. </a:t>
            </a:r>
            <a:endParaRPr lang="es-ES" dirty="0" smtClean="0"/>
          </a:p>
          <a:p>
            <a:pPr marL="0" indent="0">
              <a:buNone/>
            </a:pPr>
            <a:r>
              <a:rPr lang="es-ES" dirty="0"/>
              <a:t>	</a:t>
            </a:r>
            <a:r>
              <a:rPr lang="es-ES" dirty="0" smtClean="0"/>
              <a:t>También </a:t>
            </a:r>
            <a:r>
              <a:rPr lang="es-ES" b="1" dirty="0">
                <a:solidFill>
                  <a:srgbClr val="00B050"/>
                </a:solidFill>
              </a:rPr>
              <a:t>las pasiones son irracionales </a:t>
            </a:r>
            <a:r>
              <a:rPr lang="es-ES" dirty="0"/>
              <a:t>ya que no son acordes con los dictados de la razón, de ahí que la voluntad tenga que hacer un esfuerzo para someterlas a su control</a:t>
            </a:r>
            <a:r>
              <a:rPr lang="es-ES" dirty="0" smtClean="0"/>
              <a:t>.</a:t>
            </a:r>
            <a:endParaRPr lang="es-ES" dirty="0"/>
          </a:p>
        </p:txBody>
      </p:sp>
      <p:sp>
        <p:nvSpPr>
          <p:cNvPr id="5" name="Flecha abajo 4"/>
          <p:cNvSpPr/>
          <p:nvPr/>
        </p:nvSpPr>
        <p:spPr>
          <a:xfrm>
            <a:off x="4704347" y="3164305"/>
            <a:ext cx="577516" cy="360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p:cNvCxnSpPr/>
          <p:nvPr/>
        </p:nvCxnSpPr>
        <p:spPr>
          <a:xfrm flipV="1">
            <a:off x="7050505" y="4355432"/>
            <a:ext cx="372979" cy="12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770021" y="5113421"/>
            <a:ext cx="348916" cy="180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770021" y="5991726"/>
            <a:ext cx="336884" cy="204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echa derecha 12"/>
          <p:cNvSpPr/>
          <p:nvPr/>
        </p:nvSpPr>
        <p:spPr>
          <a:xfrm>
            <a:off x="661737" y="4307305"/>
            <a:ext cx="457200" cy="144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38888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324057" cy="1007284"/>
          </a:xfrm>
        </p:spPr>
        <p:txBody>
          <a:bodyPr/>
          <a:lstStyle/>
          <a:p>
            <a:r>
              <a:rPr lang="es-ES" dirty="0"/>
              <a:t>Antropología y ética</a:t>
            </a:r>
          </a:p>
        </p:txBody>
      </p:sp>
      <p:sp>
        <p:nvSpPr>
          <p:cNvPr id="3" name="Marcador de contenido 2"/>
          <p:cNvSpPr>
            <a:spLocks noGrp="1"/>
          </p:cNvSpPr>
          <p:nvPr>
            <p:ph idx="1"/>
          </p:nvPr>
        </p:nvSpPr>
        <p:spPr>
          <a:xfrm>
            <a:off x="962525" y="1106905"/>
            <a:ext cx="10659979" cy="5245769"/>
          </a:xfrm>
        </p:spPr>
        <p:txBody>
          <a:bodyPr>
            <a:normAutofit fontScale="92500" lnSpcReduction="20000"/>
          </a:bodyPr>
          <a:lstStyle/>
          <a:p>
            <a:pPr marL="0" indent="0">
              <a:buNone/>
            </a:pPr>
            <a:r>
              <a:rPr lang="es-ES" b="1" dirty="0" smtClean="0"/>
              <a:t>	2.  </a:t>
            </a:r>
            <a:r>
              <a:rPr lang="es-ES" b="1" dirty="0"/>
              <a:t>¿Cómo influyen las pasiones en el alma? </a:t>
            </a:r>
            <a:r>
              <a:rPr lang="es-ES" b="1" dirty="0" smtClean="0"/>
              <a:t>    </a:t>
            </a:r>
            <a:r>
              <a:rPr lang="es-ES" dirty="0" smtClean="0"/>
              <a:t>Influyen </a:t>
            </a:r>
            <a:r>
              <a:rPr lang="es-ES" dirty="0"/>
              <a:t>en la exigencia de ser satisfechas inmediatamente.</a:t>
            </a:r>
          </a:p>
          <a:p>
            <a:pPr marL="0" indent="0">
              <a:buNone/>
            </a:pPr>
            <a:r>
              <a:rPr lang="es-ES" b="1" dirty="0" smtClean="0"/>
              <a:t>	3</a:t>
            </a:r>
            <a:r>
              <a:rPr lang="es-ES" b="1" dirty="0"/>
              <a:t>. </a:t>
            </a:r>
            <a:r>
              <a:rPr lang="es-ES" b="1" dirty="0" smtClean="0"/>
              <a:t>¿</a:t>
            </a:r>
            <a:r>
              <a:rPr lang="es-ES" b="1" dirty="0"/>
              <a:t>Cómo responde el alma frente a las pasiones? </a:t>
            </a:r>
            <a:r>
              <a:rPr lang="es-ES" b="1" dirty="0" smtClean="0"/>
              <a:t>     </a:t>
            </a:r>
            <a:r>
              <a:rPr lang="es-ES" dirty="0" smtClean="0"/>
              <a:t>Para Descartes, </a:t>
            </a:r>
            <a:r>
              <a:rPr lang="es-ES" dirty="0"/>
              <a:t>las pasiones no son ni buenas ni malas en </a:t>
            </a:r>
            <a:r>
              <a:rPr lang="es-ES" dirty="0" smtClean="0"/>
              <a:t>sí mismas</a:t>
            </a:r>
            <a:r>
              <a:rPr lang="es-ES" dirty="0"/>
              <a:t>, sino que </a:t>
            </a:r>
            <a:r>
              <a:rPr lang="es-ES" b="1" dirty="0">
                <a:solidFill>
                  <a:srgbClr val="00B050"/>
                </a:solidFill>
              </a:rPr>
              <a:t>dependen del uso que hagamos de ella</a:t>
            </a:r>
            <a:r>
              <a:rPr lang="es-ES" dirty="0"/>
              <a:t>. </a:t>
            </a:r>
            <a:r>
              <a:rPr lang="es-ES" dirty="0" smtClean="0"/>
              <a:t>    </a:t>
            </a:r>
            <a:r>
              <a:rPr lang="es-ES" b="1" dirty="0" smtClean="0"/>
              <a:t>debemos </a:t>
            </a:r>
            <a:r>
              <a:rPr lang="es-ES" b="1" dirty="0"/>
              <a:t>aprender a </a:t>
            </a:r>
            <a:r>
              <a:rPr lang="es-ES" b="1" dirty="0" smtClean="0"/>
              <a:t>gobernarlas (estoicismo: hay </a:t>
            </a:r>
            <a:r>
              <a:rPr lang="es-ES" b="1" dirty="0"/>
              <a:t>que estar por encima de la violencia de las pasiones para alcanzar la paz y el equilibrio </a:t>
            </a:r>
            <a:r>
              <a:rPr lang="es-ES" b="1" dirty="0" smtClean="0"/>
              <a:t>interior)</a:t>
            </a:r>
          </a:p>
          <a:p>
            <a:pPr marL="0" indent="0">
              <a:buNone/>
            </a:pPr>
            <a:r>
              <a:rPr lang="es-ES" b="1" dirty="0" smtClean="0"/>
              <a:t>En </a:t>
            </a:r>
            <a:r>
              <a:rPr lang="es-ES" b="1" dirty="0"/>
              <a:t>esta lucha del alma por controlar o gobernar las pasiones es donde interviene la </a:t>
            </a:r>
            <a:r>
              <a:rPr lang="es-ES" sz="2600" b="1" dirty="0">
                <a:solidFill>
                  <a:srgbClr val="FF0000"/>
                </a:solidFill>
              </a:rPr>
              <a:t>libertad</a:t>
            </a:r>
            <a:r>
              <a:rPr lang="es-ES" b="1" dirty="0"/>
              <a:t>. </a:t>
            </a:r>
            <a:endParaRPr lang="es-ES" b="1" dirty="0" smtClean="0"/>
          </a:p>
          <a:p>
            <a:pPr marL="0" indent="0">
              <a:buNone/>
            </a:pPr>
            <a:r>
              <a:rPr lang="es-ES" b="1" dirty="0"/>
              <a:t>(</a:t>
            </a:r>
            <a:r>
              <a:rPr lang="es-ES" dirty="0" smtClean="0"/>
              <a:t>Ya </a:t>
            </a:r>
            <a:r>
              <a:rPr lang="es-ES" dirty="0"/>
              <a:t>sabemos que la libertad solo puede residir en el alma porque al no ser materia extensa no está sometida a las leyes del mecanicismo. La libertad es una de las características de la voluntad humana que es una facultad del alma, y es ella la que nos puede llevar al acierto o el error, al bien o al mal, según la utilicemos.  La libertad consiste básicamente en la capacidad de elegir entre diversas opciones que se nos presentan. La libertad no consiste en la indiferencia ya que esta es producto de la ignorancia, por lo tanto, solo cuando el entendimiento tiene ideas claras y distintas sobre lo verdadero y lo falso, lo bueno y lo malo, la voluntad puede escoger con plena voluntad</a:t>
            </a:r>
            <a:r>
              <a:rPr lang="es-ES" dirty="0" smtClean="0"/>
              <a:t>.)</a:t>
            </a:r>
            <a:endParaRPr lang="es-ES" dirty="0"/>
          </a:p>
          <a:p>
            <a:pPr marL="0" indent="0">
              <a:buNone/>
            </a:pPr>
            <a:endParaRPr lang="es-ES" b="1" dirty="0"/>
          </a:p>
          <a:p>
            <a:r>
              <a:rPr lang="es-ES" b="1" dirty="0"/>
              <a:t>En </a:t>
            </a:r>
            <a:r>
              <a:rPr lang="es-ES" b="1" dirty="0">
                <a:solidFill>
                  <a:srgbClr val="00B050"/>
                </a:solidFill>
              </a:rPr>
              <a:t>conclusión</a:t>
            </a:r>
            <a:r>
              <a:rPr lang="es-ES" b="1" dirty="0"/>
              <a:t>: la </a:t>
            </a:r>
            <a:r>
              <a:rPr lang="es-ES" b="1" dirty="0" smtClean="0"/>
              <a:t>antropología y la ética cartesianas desembocaron </a:t>
            </a:r>
            <a:r>
              <a:rPr lang="es-ES" b="1" dirty="0"/>
              <a:t>en la decisión de </a:t>
            </a:r>
            <a:r>
              <a:rPr lang="es-ES" b="1" dirty="0">
                <a:solidFill>
                  <a:srgbClr val="00B050"/>
                </a:solidFill>
              </a:rPr>
              <a:t>entregarse a la racionalidad </a:t>
            </a:r>
            <a:r>
              <a:rPr lang="es-ES" b="1" dirty="0"/>
              <a:t>ya que para el la libertad consiste en que el entendimiento guía a la </a:t>
            </a:r>
            <a:r>
              <a:rPr lang="es-ES" b="1" dirty="0" smtClean="0"/>
              <a:t>voluntad y el alma es la guía del cuerpo.</a:t>
            </a:r>
            <a:endParaRPr lang="es-ES" dirty="0"/>
          </a:p>
        </p:txBody>
      </p:sp>
      <p:pic>
        <p:nvPicPr>
          <p:cNvPr id="4" name="Imagen 3"/>
          <p:cNvPicPr>
            <a:picLocks noChangeAspect="1"/>
          </p:cNvPicPr>
          <p:nvPr/>
        </p:nvPicPr>
        <p:blipFill>
          <a:blip r:embed="rId2"/>
          <a:stretch>
            <a:fillRect/>
          </a:stretch>
        </p:blipFill>
        <p:spPr>
          <a:xfrm>
            <a:off x="1307612" y="1106905"/>
            <a:ext cx="475529" cy="176799"/>
          </a:xfrm>
          <a:prstGeom prst="rect">
            <a:avLst/>
          </a:prstGeom>
        </p:spPr>
      </p:pic>
      <p:pic>
        <p:nvPicPr>
          <p:cNvPr id="5" name="Imagen 4"/>
          <p:cNvPicPr>
            <a:picLocks noChangeAspect="1"/>
          </p:cNvPicPr>
          <p:nvPr/>
        </p:nvPicPr>
        <p:blipFill>
          <a:blip r:embed="rId2"/>
          <a:stretch>
            <a:fillRect/>
          </a:stretch>
        </p:blipFill>
        <p:spPr>
          <a:xfrm>
            <a:off x="1307612" y="1728369"/>
            <a:ext cx="475529" cy="176799"/>
          </a:xfrm>
          <a:prstGeom prst="rect">
            <a:avLst/>
          </a:prstGeom>
        </p:spPr>
      </p:pic>
      <p:sp>
        <p:nvSpPr>
          <p:cNvPr id="6" name="CuadroTexto 5"/>
          <p:cNvSpPr txBox="1"/>
          <p:nvPr/>
        </p:nvSpPr>
        <p:spPr>
          <a:xfrm>
            <a:off x="65694" y="3641103"/>
            <a:ext cx="866272" cy="923330"/>
          </a:xfrm>
          <a:prstGeom prst="rect">
            <a:avLst/>
          </a:prstGeom>
          <a:noFill/>
        </p:spPr>
        <p:txBody>
          <a:bodyPr wrap="square" rtlCol="0">
            <a:spAutoFit/>
          </a:bodyPr>
          <a:lstStyle/>
          <a:p>
            <a:r>
              <a:rPr lang="es-ES" b="1" dirty="0" smtClean="0">
                <a:solidFill>
                  <a:srgbClr val="FFC000"/>
                </a:solidFill>
              </a:rPr>
              <a:t>REPETI</a:t>
            </a:r>
          </a:p>
          <a:p>
            <a:r>
              <a:rPr lang="es-ES" b="1" dirty="0" smtClean="0">
                <a:solidFill>
                  <a:srgbClr val="FFC000"/>
                </a:solidFill>
              </a:rPr>
              <a:t>CIÓN</a:t>
            </a:r>
            <a:endParaRPr lang="es-ES" b="1" dirty="0">
              <a:solidFill>
                <a:srgbClr val="FFC000"/>
              </a:solidFill>
            </a:endParaRPr>
          </a:p>
        </p:txBody>
      </p:sp>
      <p:sp>
        <p:nvSpPr>
          <p:cNvPr id="7" name="Abrir llave 6"/>
          <p:cNvSpPr/>
          <p:nvPr/>
        </p:nvSpPr>
        <p:spPr>
          <a:xfrm>
            <a:off x="794084" y="3284621"/>
            <a:ext cx="275764" cy="16362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9" name="Conector recto 8"/>
          <p:cNvCxnSpPr/>
          <p:nvPr/>
        </p:nvCxnSpPr>
        <p:spPr>
          <a:xfrm>
            <a:off x="794084" y="3958389"/>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57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6" y="99621"/>
            <a:ext cx="10239837" cy="874937"/>
          </a:xfrm>
        </p:spPr>
        <p:txBody>
          <a:bodyPr/>
          <a:lstStyle/>
          <a:p>
            <a:pPr algn="ctr"/>
            <a:r>
              <a:rPr lang="es-ES" dirty="0" smtClean="0"/>
              <a:t>D) El problema de la ética/moral (I)</a:t>
            </a:r>
            <a:endParaRPr lang="es-ES" dirty="0"/>
          </a:p>
        </p:txBody>
      </p:sp>
      <p:sp>
        <p:nvSpPr>
          <p:cNvPr id="3" name="Marcador de contenido 2"/>
          <p:cNvSpPr>
            <a:spLocks noGrp="1"/>
          </p:cNvSpPr>
          <p:nvPr>
            <p:ph idx="1"/>
          </p:nvPr>
        </p:nvSpPr>
        <p:spPr>
          <a:xfrm>
            <a:off x="120316" y="974558"/>
            <a:ext cx="11478126" cy="5799221"/>
          </a:xfrm>
        </p:spPr>
        <p:txBody>
          <a:bodyPr>
            <a:normAutofit fontScale="92500" lnSpcReduction="10000"/>
          </a:bodyPr>
          <a:lstStyle/>
          <a:p>
            <a:r>
              <a:rPr lang="es-ES" dirty="0" smtClean="0"/>
              <a:t>No hay una obra de referencia que Descartes dedique a la ética     </a:t>
            </a:r>
            <a:r>
              <a:rPr lang="es-ES" b="1" dirty="0" smtClean="0"/>
              <a:t>podemos sacar su teoría principalmente de su </a:t>
            </a:r>
            <a:r>
              <a:rPr lang="es-ES" b="1" i="1" dirty="0" smtClean="0">
                <a:solidFill>
                  <a:srgbClr val="FFC000"/>
                </a:solidFill>
              </a:rPr>
              <a:t>Discurso del método</a:t>
            </a:r>
            <a:r>
              <a:rPr lang="es-ES" dirty="0" smtClean="0"/>
              <a:t>.     En esta obra, Descartes nos habla de una </a:t>
            </a:r>
            <a:r>
              <a:rPr lang="es-ES" b="1" dirty="0" smtClean="0"/>
              <a:t>moral provisional </a:t>
            </a:r>
            <a:r>
              <a:rPr lang="es-ES" dirty="0"/>
              <a:t>que </a:t>
            </a:r>
            <a:r>
              <a:rPr lang="es-ES" dirty="0" smtClean="0"/>
              <a:t>él </a:t>
            </a:r>
            <a:r>
              <a:rPr lang="es-ES" dirty="0"/>
              <a:t>mismo adopta de cara a las situaciones de su vida mientras se </a:t>
            </a:r>
            <a:r>
              <a:rPr lang="es-ES" b="1" dirty="0">
                <a:solidFill>
                  <a:srgbClr val="00B050"/>
                </a:solidFill>
              </a:rPr>
              <a:t>mantiene en la duda </a:t>
            </a:r>
            <a:r>
              <a:rPr lang="es-ES" b="1" dirty="0" smtClean="0">
                <a:solidFill>
                  <a:srgbClr val="00B050"/>
                </a:solidFill>
              </a:rPr>
              <a:t>metódica</a:t>
            </a:r>
            <a:endParaRPr lang="es-ES" dirty="0"/>
          </a:p>
          <a:p>
            <a:pPr marL="0" indent="0">
              <a:buNone/>
            </a:pPr>
            <a:r>
              <a:rPr lang="es-ES" dirty="0" smtClean="0"/>
              <a:t>	</a:t>
            </a:r>
            <a:r>
              <a:rPr lang="es-ES" b="1" dirty="0" smtClean="0"/>
              <a:t>Además </a:t>
            </a:r>
            <a:r>
              <a:rPr lang="es-ES" b="1" dirty="0"/>
              <a:t>su dualismo le permite defender la libertad absoluta del alma frente al determinismo al que se halla sometido el mundo material o  “res extensa</a:t>
            </a:r>
            <a:r>
              <a:rPr lang="es-ES" b="1" dirty="0" smtClean="0"/>
              <a:t>”.</a:t>
            </a:r>
            <a:r>
              <a:rPr lang="es-ES" sz="2400" b="1" dirty="0" smtClean="0">
                <a:solidFill>
                  <a:srgbClr val="FF0000"/>
                </a:solidFill>
              </a:rPr>
              <a:t>	</a:t>
            </a:r>
          </a:p>
          <a:p>
            <a:pPr marL="0" indent="0">
              <a:buNone/>
            </a:pPr>
            <a:r>
              <a:rPr lang="es-ES" b="1" dirty="0" smtClean="0"/>
              <a:t>	P</a:t>
            </a:r>
            <a:r>
              <a:rPr lang="es-ES" b="1" dirty="0" smtClean="0"/>
              <a:t>ara </a:t>
            </a:r>
            <a:r>
              <a:rPr lang="es-ES" b="1" dirty="0" smtClean="0"/>
              <a:t>descubrir los criterios que determinan la bondad o la maldad de las razones humanas </a:t>
            </a:r>
            <a:r>
              <a:rPr lang="es-ES" dirty="0" smtClean="0"/>
              <a:t>(“</a:t>
            </a:r>
            <a:r>
              <a:rPr lang="es-ES" b="1" dirty="0" smtClean="0"/>
              <a:t>dictados de la razón</a:t>
            </a:r>
            <a:r>
              <a:rPr lang="es-ES" dirty="0" smtClean="0"/>
              <a:t>”, que son universales y pueden ser descubiertos por todos).</a:t>
            </a:r>
          </a:p>
          <a:p>
            <a:pPr marL="457200" indent="-457200"/>
            <a:r>
              <a:rPr lang="es-ES" b="1" dirty="0" smtClean="0"/>
              <a:t>Solo lograremos ser </a:t>
            </a:r>
            <a:r>
              <a:rPr lang="es-ES" b="1" dirty="0" smtClean="0">
                <a:solidFill>
                  <a:srgbClr val="FF0000"/>
                </a:solidFill>
              </a:rPr>
              <a:t>virtuosos y alcanzar la felicidad </a:t>
            </a:r>
            <a:r>
              <a:rPr lang="es-ES" b="1" dirty="0" smtClean="0"/>
              <a:t>si somos capaces de tener un </a:t>
            </a:r>
            <a:r>
              <a:rPr lang="es-ES" b="1" dirty="0" smtClean="0">
                <a:solidFill>
                  <a:srgbClr val="FF0000"/>
                </a:solidFill>
              </a:rPr>
              <a:t>dominio sobre nuestras pasiones</a:t>
            </a:r>
            <a:r>
              <a:rPr lang="es-ES" b="1" dirty="0" smtClean="0">
                <a:solidFill>
                  <a:srgbClr val="FF0000"/>
                </a:solidFill>
              </a:rPr>
              <a:t>.</a:t>
            </a:r>
          </a:p>
          <a:p>
            <a:pPr marL="0" indent="0">
              <a:buNone/>
            </a:pPr>
            <a:endParaRPr lang="es-ES" b="1" dirty="0" smtClean="0">
              <a:solidFill>
                <a:srgbClr val="FF0000"/>
              </a:solidFill>
            </a:endParaRPr>
          </a:p>
          <a:p>
            <a:pPr marL="457200" indent="-457200"/>
            <a:r>
              <a:rPr lang="es-ES" b="1" dirty="0" smtClean="0">
                <a:solidFill>
                  <a:srgbClr val="FF0000"/>
                </a:solidFill>
              </a:rPr>
              <a:t>Tres son las reglas en las que Descartes resume su ética –”moral provisional</a:t>
            </a:r>
            <a:r>
              <a:rPr lang="es-ES" b="1" dirty="0" smtClean="0"/>
              <a:t>” (básica)-mientras </a:t>
            </a:r>
            <a:r>
              <a:rPr lang="es-ES" b="1" dirty="0" smtClean="0"/>
              <a:t>se construye una ética indudable-:</a:t>
            </a:r>
          </a:p>
          <a:p>
            <a:pPr marL="731520" lvl="1" indent="-457200">
              <a:buAutoNum type="alphaLcParenR"/>
            </a:pPr>
            <a:r>
              <a:rPr lang="es-ES" sz="2000" b="1" dirty="0" smtClean="0">
                <a:solidFill>
                  <a:srgbClr val="00B050"/>
                </a:solidFill>
              </a:rPr>
              <a:t>Hacer todos los esfuerzos para conocer lo que debe hacerse y lo que no en todas las circunstancias de la vida</a:t>
            </a:r>
            <a:r>
              <a:rPr lang="es-ES" sz="2000" b="1" dirty="0" smtClean="0">
                <a:solidFill>
                  <a:srgbClr val="00B050"/>
                </a:solidFill>
              </a:rPr>
              <a:t>.   Conocer las leyes y costumbres y respetarlas. Ser moderado</a:t>
            </a:r>
            <a:endParaRPr lang="es-ES" sz="2000" b="1" dirty="0" smtClean="0">
              <a:solidFill>
                <a:srgbClr val="00B050"/>
              </a:solidFill>
            </a:endParaRPr>
          </a:p>
          <a:p>
            <a:pPr marL="731520" lvl="1" indent="-457200">
              <a:buAutoNum type="alphaLcParenR"/>
            </a:pPr>
            <a:r>
              <a:rPr lang="es-ES" sz="2000" b="1" dirty="0" smtClean="0">
                <a:solidFill>
                  <a:srgbClr val="00B050"/>
                </a:solidFill>
              </a:rPr>
              <a:t>Tener una resolución firme y constante de llevar adelante todos los dictados de la razón sin dejarse dominar por las pasiones y los apetitos.</a:t>
            </a:r>
          </a:p>
          <a:p>
            <a:pPr marL="731520" lvl="1" indent="-457200">
              <a:buAutoNum type="alphaLcParenR"/>
            </a:pPr>
            <a:r>
              <a:rPr lang="es-ES" sz="2000" b="1" dirty="0" smtClean="0">
                <a:solidFill>
                  <a:srgbClr val="00B050"/>
                </a:solidFill>
              </a:rPr>
              <a:t>Considerar que todos los bienes que uno no posee están fuera del alcance de nuestro poder, por lo que hemos de acostumbrarnos a no desearlos</a:t>
            </a:r>
            <a:r>
              <a:rPr lang="es-ES" sz="2000" b="1" dirty="0" smtClean="0">
                <a:solidFill>
                  <a:srgbClr val="00B050"/>
                </a:solidFill>
              </a:rPr>
              <a:t>.</a:t>
            </a:r>
            <a:endParaRPr lang="es-ES" dirty="0" smtClean="0"/>
          </a:p>
        </p:txBody>
      </p:sp>
      <p:cxnSp>
        <p:nvCxnSpPr>
          <p:cNvPr id="5" name="Conector recto de flecha 4"/>
          <p:cNvCxnSpPr/>
          <p:nvPr/>
        </p:nvCxnSpPr>
        <p:spPr>
          <a:xfrm>
            <a:off x="7423484" y="1167063"/>
            <a:ext cx="312821"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5390147" y="1335505"/>
            <a:ext cx="336885" cy="1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685800" y="1997242"/>
            <a:ext cx="384046" cy="252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derecha 9"/>
          <p:cNvSpPr/>
          <p:nvPr/>
        </p:nvSpPr>
        <p:spPr>
          <a:xfrm>
            <a:off x="685800" y="2851484"/>
            <a:ext cx="384046" cy="204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bajo 10"/>
          <p:cNvSpPr/>
          <p:nvPr/>
        </p:nvSpPr>
        <p:spPr>
          <a:xfrm>
            <a:off x="4824663" y="3874168"/>
            <a:ext cx="565484" cy="433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7" y="0"/>
            <a:ext cx="10221607" cy="1122218"/>
          </a:xfrm>
        </p:spPr>
        <p:txBody>
          <a:bodyPr/>
          <a:lstStyle/>
          <a:p>
            <a:r>
              <a:rPr lang="es-ES" dirty="0" smtClean="0"/>
              <a:t>Humanismo renacentista</a:t>
            </a:r>
            <a:endParaRPr lang="es-ES" dirty="0"/>
          </a:p>
        </p:txBody>
      </p:sp>
      <p:sp>
        <p:nvSpPr>
          <p:cNvPr id="3" name="2 Marcador de contenido"/>
          <p:cNvSpPr>
            <a:spLocks noGrp="1"/>
          </p:cNvSpPr>
          <p:nvPr>
            <p:ph idx="1"/>
          </p:nvPr>
        </p:nvSpPr>
        <p:spPr>
          <a:xfrm>
            <a:off x="651164" y="1260765"/>
            <a:ext cx="9116291" cy="4911436"/>
          </a:xfrm>
        </p:spPr>
        <p:txBody>
          <a:bodyPr>
            <a:normAutofit/>
          </a:bodyPr>
          <a:lstStyle/>
          <a:p>
            <a:endParaRPr lang="es-ES" dirty="0" smtClean="0"/>
          </a:p>
          <a:p>
            <a:r>
              <a:rPr lang="es-ES" b="1" dirty="0" smtClean="0"/>
              <a:t>El rasgo</a:t>
            </a:r>
            <a:r>
              <a:rPr lang="es-ES" b="1" dirty="0"/>
              <a:t> </a:t>
            </a:r>
            <a:r>
              <a:rPr lang="es-ES" b="1" dirty="0" smtClean="0"/>
              <a:t>cultural más característico del Renacimiento fue el </a:t>
            </a:r>
            <a:r>
              <a:rPr lang="es-ES" b="1" u="sng" dirty="0" smtClean="0">
                <a:solidFill>
                  <a:srgbClr val="FF0000"/>
                </a:solidFill>
              </a:rPr>
              <a:t>humanismo</a:t>
            </a:r>
            <a:r>
              <a:rPr lang="es-ES" b="1" dirty="0" smtClean="0">
                <a:solidFill>
                  <a:srgbClr val="FF0000"/>
                </a:solidFill>
              </a:rPr>
              <a:t>.</a:t>
            </a:r>
          </a:p>
          <a:p>
            <a:r>
              <a:rPr lang="es-ES" b="1" dirty="0" smtClean="0"/>
              <a:t>Los intelectuales renacentistas consideraron que el </a:t>
            </a:r>
            <a:r>
              <a:rPr lang="es-ES" b="1" dirty="0" smtClean="0">
                <a:solidFill>
                  <a:srgbClr val="FF0000"/>
                </a:solidFill>
              </a:rPr>
              <a:t>ser humano </a:t>
            </a:r>
            <a:r>
              <a:rPr lang="es-ES" b="1" dirty="0" smtClean="0"/>
              <a:t>era, por designio divino, el </a:t>
            </a:r>
            <a:r>
              <a:rPr lang="es-ES" b="1" dirty="0" smtClean="0">
                <a:solidFill>
                  <a:srgbClr val="FF0000"/>
                </a:solidFill>
              </a:rPr>
              <a:t>centro de la creación</a:t>
            </a:r>
            <a:r>
              <a:rPr lang="es-ES" b="1" dirty="0" smtClean="0"/>
              <a:t>, y que su </a:t>
            </a:r>
            <a:r>
              <a:rPr lang="es-ES" b="1" dirty="0" smtClean="0">
                <a:solidFill>
                  <a:srgbClr val="00B050"/>
                </a:solidFill>
              </a:rPr>
              <a:t>razón y libertad </a:t>
            </a:r>
            <a:r>
              <a:rPr lang="es-ES" b="1" dirty="0" smtClean="0"/>
              <a:t>eran los rasgos más característicos de su naturaleza </a:t>
            </a:r>
            <a:r>
              <a:rPr lang="es-ES" b="1" dirty="0" smtClean="0">
                <a:solidFill>
                  <a:srgbClr val="00B050"/>
                </a:solidFill>
              </a:rPr>
              <a:t>(Erasmo de Rotterdam, Luis Vives)</a:t>
            </a:r>
            <a:r>
              <a:rPr lang="es-ES" b="1" dirty="0" smtClean="0">
                <a:solidFill>
                  <a:srgbClr val="0070C0"/>
                </a:solidFill>
              </a:rPr>
              <a:t>.</a:t>
            </a:r>
          </a:p>
          <a:p>
            <a:r>
              <a:rPr lang="es-ES" b="1" dirty="0" smtClean="0">
                <a:solidFill>
                  <a:srgbClr val="FF0000"/>
                </a:solidFill>
              </a:rPr>
              <a:t>Reforma Protestante </a:t>
            </a:r>
            <a:r>
              <a:rPr lang="es-ES" b="1" dirty="0" smtClean="0"/>
              <a:t>(</a:t>
            </a:r>
            <a:r>
              <a:rPr lang="es-ES" b="1" dirty="0" smtClean="0">
                <a:solidFill>
                  <a:srgbClr val="00B050"/>
                </a:solidFill>
              </a:rPr>
              <a:t>Martín Lutero</a:t>
            </a:r>
            <a:r>
              <a:rPr lang="es-ES" b="1" dirty="0" smtClean="0"/>
              <a:t>): Llevó hasta sus últimas consecuencias las ideas de </a:t>
            </a:r>
            <a:r>
              <a:rPr lang="es-ES" b="1" dirty="0" smtClean="0">
                <a:solidFill>
                  <a:srgbClr val="00B050"/>
                </a:solidFill>
              </a:rPr>
              <a:t>libertad e interioridad religiosa </a:t>
            </a:r>
            <a:r>
              <a:rPr lang="es-ES" b="1" dirty="0" smtClean="0"/>
              <a:t>propuestas por Erasmo, </a:t>
            </a:r>
            <a:r>
              <a:rPr lang="es-ES" b="1" u="sng" dirty="0" smtClean="0"/>
              <a:t>prescindiendo de toda mediación eclesiástica </a:t>
            </a:r>
            <a:r>
              <a:rPr lang="es-ES" b="1" dirty="0" smtClean="0"/>
              <a:t>en la relación con Dios y postulando solo la </a:t>
            </a:r>
            <a:r>
              <a:rPr lang="es-ES" b="1" dirty="0" smtClean="0">
                <a:solidFill>
                  <a:srgbClr val="00B050"/>
                </a:solidFill>
              </a:rPr>
              <a:t>fe</a:t>
            </a:r>
            <a:r>
              <a:rPr lang="es-ES" b="1" dirty="0" smtClean="0"/>
              <a:t> como necesaria para la salvación.</a:t>
            </a:r>
          </a:p>
          <a:p>
            <a:r>
              <a:rPr lang="es-ES" b="1" dirty="0" smtClean="0"/>
              <a:t>Quiebra de la unidad religiosa en Europa.</a:t>
            </a:r>
          </a:p>
        </p:txBody>
      </p:sp>
      <p:pic>
        <p:nvPicPr>
          <p:cNvPr id="4" name="Imagen 3"/>
          <p:cNvPicPr>
            <a:picLocks noChangeAspect="1"/>
          </p:cNvPicPr>
          <p:nvPr/>
        </p:nvPicPr>
        <p:blipFill>
          <a:blip r:embed="rId2"/>
          <a:stretch>
            <a:fillRect/>
          </a:stretch>
        </p:blipFill>
        <p:spPr>
          <a:xfrm>
            <a:off x="9148328" y="276657"/>
            <a:ext cx="2143125" cy="2133600"/>
          </a:xfrm>
          <a:prstGeom prst="rect">
            <a:avLst/>
          </a:prstGeom>
        </p:spPr>
      </p:pic>
      <p:pic>
        <p:nvPicPr>
          <p:cNvPr id="5" name="Imagen 4"/>
          <p:cNvPicPr>
            <a:picLocks noChangeAspect="1"/>
          </p:cNvPicPr>
          <p:nvPr/>
        </p:nvPicPr>
        <p:blipFill>
          <a:blip r:embed="rId3"/>
          <a:stretch>
            <a:fillRect/>
          </a:stretch>
        </p:blipFill>
        <p:spPr>
          <a:xfrm>
            <a:off x="7314766" y="5084618"/>
            <a:ext cx="2905125" cy="1571625"/>
          </a:xfrm>
          <a:prstGeom prst="rect">
            <a:avLst/>
          </a:prstGeom>
        </p:spPr>
      </p:pic>
      <p:pic>
        <p:nvPicPr>
          <p:cNvPr id="6" name="Imagen 5"/>
          <p:cNvPicPr>
            <a:picLocks noChangeAspect="1"/>
          </p:cNvPicPr>
          <p:nvPr/>
        </p:nvPicPr>
        <p:blipFill>
          <a:blip r:embed="rId4"/>
          <a:stretch>
            <a:fillRect/>
          </a:stretch>
        </p:blipFill>
        <p:spPr>
          <a:xfrm>
            <a:off x="9767455" y="2784764"/>
            <a:ext cx="1817444" cy="15621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7" y="0"/>
            <a:ext cx="10290879" cy="1177636"/>
          </a:xfrm>
        </p:spPr>
        <p:txBody>
          <a:bodyPr/>
          <a:lstStyle/>
          <a:p>
            <a:r>
              <a:rPr lang="es-ES" dirty="0" smtClean="0"/>
              <a:t>Humanismo renacentista (II)</a:t>
            </a:r>
            <a:endParaRPr lang="es-ES" dirty="0"/>
          </a:p>
        </p:txBody>
      </p:sp>
      <p:sp>
        <p:nvSpPr>
          <p:cNvPr id="3" name="2 Marcador de contenido"/>
          <p:cNvSpPr>
            <a:spLocks noGrp="1"/>
          </p:cNvSpPr>
          <p:nvPr>
            <p:ph idx="1"/>
          </p:nvPr>
        </p:nvSpPr>
        <p:spPr>
          <a:xfrm>
            <a:off x="110838" y="928255"/>
            <a:ext cx="7536872" cy="5929745"/>
          </a:xfrm>
        </p:spPr>
        <p:txBody>
          <a:bodyPr>
            <a:normAutofit/>
          </a:bodyPr>
          <a:lstStyle/>
          <a:p>
            <a:endParaRPr lang="es-ES" dirty="0" smtClean="0"/>
          </a:p>
          <a:p>
            <a:r>
              <a:rPr lang="es-ES" b="1" dirty="0" smtClean="0"/>
              <a:t>Las características principales del humanismo renacentista fueron:</a:t>
            </a:r>
          </a:p>
          <a:p>
            <a:endParaRPr lang="es-ES" b="1" dirty="0" smtClean="0"/>
          </a:p>
          <a:p>
            <a:pPr lvl="1"/>
            <a:r>
              <a:rPr lang="es-ES" sz="2400" b="1" dirty="0" smtClean="0">
                <a:solidFill>
                  <a:srgbClr val="FF0000"/>
                </a:solidFill>
              </a:rPr>
              <a:t>Retorno al estudio del hombre</a:t>
            </a:r>
            <a:r>
              <a:rPr lang="es-ES" b="1" dirty="0" smtClean="0">
                <a:solidFill>
                  <a:srgbClr val="FF0000"/>
                </a:solidFill>
              </a:rPr>
              <a:t>. </a:t>
            </a:r>
            <a:r>
              <a:rPr lang="es-ES" b="1" dirty="0" smtClean="0"/>
              <a:t>Vuelta al antropocentrismo griego frente al teocentrismo del pensamiento medieval. La </a:t>
            </a:r>
            <a:r>
              <a:rPr lang="es-ES" b="1" dirty="0" smtClean="0">
                <a:solidFill>
                  <a:srgbClr val="00B050"/>
                </a:solidFill>
              </a:rPr>
              <a:t>razón humana </a:t>
            </a:r>
            <a:r>
              <a:rPr lang="es-ES" b="1" dirty="0" smtClean="0"/>
              <a:t>por si sola nos sirve para </a:t>
            </a:r>
            <a:r>
              <a:rPr lang="es-ES" b="1" dirty="0" smtClean="0">
                <a:solidFill>
                  <a:srgbClr val="00B050"/>
                </a:solidFill>
              </a:rPr>
              <a:t>alcanzar la verdad</a:t>
            </a:r>
            <a:r>
              <a:rPr lang="es-ES" b="1" dirty="0" smtClean="0"/>
              <a:t> sobre el mundo, </a:t>
            </a:r>
            <a:r>
              <a:rPr lang="es-ES" b="1" dirty="0" smtClean="0">
                <a:solidFill>
                  <a:srgbClr val="00B050"/>
                </a:solidFill>
              </a:rPr>
              <a:t>guiar la acción humana </a:t>
            </a:r>
            <a:r>
              <a:rPr lang="es-ES" b="1" dirty="0" smtClean="0"/>
              <a:t>para lograr el bien y </a:t>
            </a:r>
            <a:r>
              <a:rPr lang="es-ES" b="1" dirty="0" smtClean="0">
                <a:solidFill>
                  <a:srgbClr val="00B050"/>
                </a:solidFill>
              </a:rPr>
              <a:t>diseñar un sistema político</a:t>
            </a:r>
            <a:r>
              <a:rPr lang="es-ES" b="1" dirty="0" smtClean="0"/>
              <a:t> justo.</a:t>
            </a:r>
            <a:endParaRPr lang="es-ES" dirty="0" smtClean="0"/>
          </a:p>
          <a:p>
            <a:pPr lvl="1"/>
            <a:endParaRPr lang="es-ES" b="1" dirty="0" smtClean="0"/>
          </a:p>
          <a:p>
            <a:pPr lvl="1"/>
            <a:r>
              <a:rPr lang="es-ES" sz="2400" b="1" dirty="0" smtClean="0">
                <a:solidFill>
                  <a:srgbClr val="FF0000"/>
                </a:solidFill>
              </a:rPr>
              <a:t>Actitud racionalista. </a:t>
            </a:r>
            <a:r>
              <a:rPr lang="es-ES" b="1" dirty="0" smtClean="0"/>
              <a:t>Verdad, bien y justicia alcanzables desde la razón humana. </a:t>
            </a:r>
            <a:r>
              <a:rPr lang="es-ES" b="1" u="sng" dirty="0" smtClean="0"/>
              <a:t>Proceso de racionalización del fenómeno religioso</a:t>
            </a:r>
            <a:r>
              <a:rPr lang="es-ES" b="1" dirty="0" smtClean="0"/>
              <a:t>.</a:t>
            </a:r>
          </a:p>
          <a:p>
            <a:pPr lvl="1"/>
            <a:endParaRPr lang="es-ES" b="1" dirty="0" smtClean="0"/>
          </a:p>
          <a:p>
            <a:pPr lvl="1"/>
            <a:r>
              <a:rPr lang="es-ES" sz="2400" b="1" dirty="0" smtClean="0">
                <a:solidFill>
                  <a:srgbClr val="FF0000"/>
                </a:solidFill>
              </a:rPr>
              <a:t>Nueva mentalidad de aprecio del mundo</a:t>
            </a:r>
            <a:r>
              <a:rPr lang="es-ES" b="1" dirty="0" smtClean="0">
                <a:solidFill>
                  <a:srgbClr val="FF0000"/>
                </a:solidFill>
              </a:rPr>
              <a:t>. </a:t>
            </a:r>
            <a:r>
              <a:rPr lang="es-ES" b="1" dirty="0" smtClean="0"/>
              <a:t>Frente al desapego del mundo, del cuerpo y de las riquezas propio del </a:t>
            </a:r>
            <a:r>
              <a:rPr lang="es-ES" b="1" dirty="0" err="1" smtClean="0"/>
              <a:t>medievo</a:t>
            </a:r>
            <a:r>
              <a:rPr lang="es-ES" b="1" dirty="0" smtClean="0"/>
              <a:t>. (¿Consecuencias?)</a:t>
            </a:r>
          </a:p>
        </p:txBody>
      </p:sp>
      <p:pic>
        <p:nvPicPr>
          <p:cNvPr id="4" name="Imagen 3"/>
          <p:cNvPicPr>
            <a:picLocks noChangeAspect="1"/>
          </p:cNvPicPr>
          <p:nvPr/>
        </p:nvPicPr>
        <p:blipFill>
          <a:blip r:embed="rId2"/>
          <a:stretch>
            <a:fillRect/>
          </a:stretch>
        </p:blipFill>
        <p:spPr>
          <a:xfrm>
            <a:off x="7641799" y="2105891"/>
            <a:ext cx="4411656" cy="3411681"/>
          </a:xfrm>
          <a:prstGeom prst="rect">
            <a:avLst/>
          </a:prstGeom>
        </p:spPr>
      </p:pic>
      <p:sp>
        <p:nvSpPr>
          <p:cNvPr id="5" name="CuadroTexto 4"/>
          <p:cNvSpPr txBox="1"/>
          <p:nvPr/>
        </p:nvSpPr>
        <p:spPr>
          <a:xfrm>
            <a:off x="8029727" y="5624947"/>
            <a:ext cx="4023728" cy="307777"/>
          </a:xfrm>
          <a:prstGeom prst="rect">
            <a:avLst/>
          </a:prstGeom>
          <a:noFill/>
        </p:spPr>
        <p:txBody>
          <a:bodyPr wrap="square" rtlCol="0">
            <a:spAutoFit/>
          </a:bodyPr>
          <a:lstStyle/>
          <a:p>
            <a:r>
              <a:rPr lang="es-ES" sz="1400" dirty="0" smtClean="0">
                <a:solidFill>
                  <a:srgbClr val="222222"/>
                </a:solidFill>
                <a:latin typeface="arial" panose="020B0604020202020204" pitchFamily="34" charset="0"/>
              </a:rPr>
              <a:t>Rafael </a:t>
            </a:r>
            <a:r>
              <a:rPr lang="es-ES" sz="1400" dirty="0" err="1" smtClean="0">
                <a:solidFill>
                  <a:srgbClr val="222222"/>
                </a:solidFill>
                <a:latin typeface="arial" panose="020B0604020202020204" pitchFamily="34" charset="0"/>
              </a:rPr>
              <a:t>Sanzio</a:t>
            </a:r>
            <a:r>
              <a:rPr lang="es-ES" sz="1400" dirty="0" smtClean="0">
                <a:solidFill>
                  <a:srgbClr val="222222"/>
                </a:solidFill>
                <a:latin typeface="arial" panose="020B0604020202020204" pitchFamily="34" charset="0"/>
              </a:rPr>
              <a:t>, </a:t>
            </a:r>
            <a:r>
              <a:rPr lang="es-ES" sz="1400" i="1" dirty="0" smtClean="0">
                <a:solidFill>
                  <a:srgbClr val="222222"/>
                </a:solidFill>
                <a:latin typeface="arial" panose="020B0604020202020204" pitchFamily="34" charset="0"/>
              </a:rPr>
              <a:t>Escuela de Atenas </a:t>
            </a:r>
            <a:r>
              <a:rPr lang="es-ES" sz="1400" dirty="0" smtClean="0">
                <a:solidFill>
                  <a:srgbClr val="222222"/>
                </a:solidFill>
                <a:latin typeface="arial" panose="020B0604020202020204" pitchFamily="34" charset="0"/>
              </a:rPr>
              <a:t>(1510 </a:t>
            </a:r>
            <a:r>
              <a:rPr lang="es-ES" sz="1400" dirty="0">
                <a:solidFill>
                  <a:srgbClr val="222222"/>
                </a:solidFill>
                <a:latin typeface="arial" panose="020B0604020202020204" pitchFamily="34" charset="0"/>
              </a:rPr>
              <a:t>-</a:t>
            </a:r>
            <a:r>
              <a:rPr lang="es-ES" sz="1400" dirty="0" smtClean="0">
                <a:solidFill>
                  <a:srgbClr val="222222"/>
                </a:solidFill>
                <a:latin typeface="arial" panose="020B0604020202020204" pitchFamily="34" charset="0"/>
              </a:rPr>
              <a:t>1512)</a:t>
            </a:r>
            <a:endParaRPr lang="es-E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836" y="110836"/>
            <a:ext cx="11970328" cy="1399309"/>
          </a:xfrm>
        </p:spPr>
        <p:txBody>
          <a:bodyPr/>
          <a:lstStyle/>
          <a:p>
            <a:r>
              <a:rPr lang="es-ES" dirty="0" smtClean="0"/>
              <a:t>Ciencia moderna: descubrimientos y cambio</a:t>
            </a:r>
            <a:endParaRPr lang="es-ES" dirty="0"/>
          </a:p>
        </p:txBody>
      </p:sp>
      <p:sp>
        <p:nvSpPr>
          <p:cNvPr id="3" name="2 Marcador de contenido"/>
          <p:cNvSpPr>
            <a:spLocks noGrp="1"/>
          </p:cNvSpPr>
          <p:nvPr>
            <p:ph idx="1"/>
          </p:nvPr>
        </p:nvSpPr>
        <p:spPr>
          <a:xfrm>
            <a:off x="315568" y="1510145"/>
            <a:ext cx="7758546" cy="4987636"/>
          </a:xfrm>
        </p:spPr>
        <p:txBody>
          <a:bodyPr>
            <a:normAutofit/>
          </a:bodyPr>
          <a:lstStyle/>
          <a:p>
            <a:pPr>
              <a:buNone/>
            </a:pPr>
            <a:r>
              <a:rPr lang="es-ES" dirty="0" smtClean="0"/>
              <a:t>Los </a:t>
            </a:r>
            <a:r>
              <a:rPr lang="es-ES" sz="2400" b="1" dirty="0" smtClean="0"/>
              <a:t>primeros descubrimientos </a:t>
            </a:r>
            <a:r>
              <a:rPr lang="es-ES" dirty="0" smtClean="0"/>
              <a:t>de la </a:t>
            </a:r>
            <a:r>
              <a:rPr lang="es-ES" sz="2400" b="1" dirty="0" smtClean="0">
                <a:solidFill>
                  <a:srgbClr val="FF0000"/>
                </a:solidFill>
              </a:rPr>
              <a:t>ciencia moderna </a:t>
            </a:r>
            <a:r>
              <a:rPr lang="es-ES" dirty="0" smtClean="0"/>
              <a:t>se produjeron en el ámbito de la astronomía, que condujeron </a:t>
            </a:r>
            <a:r>
              <a:rPr lang="es-ES" u="sng" dirty="0" smtClean="0"/>
              <a:t>al </a:t>
            </a:r>
            <a:r>
              <a:rPr lang="es-ES" u="sng" dirty="0" smtClean="0">
                <a:solidFill>
                  <a:srgbClr val="FF0000"/>
                </a:solidFill>
              </a:rPr>
              <a:t>desmoronamiento de la concepción aristotélica del universo.</a:t>
            </a:r>
          </a:p>
          <a:p>
            <a:pPr>
              <a:buNone/>
            </a:pPr>
            <a:endParaRPr lang="es-ES" dirty="0" smtClean="0"/>
          </a:p>
          <a:p>
            <a:pPr lvl="1"/>
            <a:r>
              <a:rPr lang="es-ES" sz="2400" b="1" dirty="0" smtClean="0">
                <a:solidFill>
                  <a:srgbClr val="FF0000"/>
                </a:solidFill>
              </a:rPr>
              <a:t>Copérnico</a:t>
            </a:r>
            <a:r>
              <a:rPr lang="es-ES" b="1" dirty="0" smtClean="0">
                <a:solidFill>
                  <a:srgbClr val="FF0000"/>
                </a:solidFill>
              </a:rPr>
              <a:t> </a:t>
            </a:r>
            <a:r>
              <a:rPr lang="es-ES" dirty="0" smtClean="0"/>
              <a:t>(</a:t>
            </a:r>
            <a:r>
              <a:rPr lang="es-ES" b="1" dirty="0" smtClean="0"/>
              <a:t>1473-1541): Postula que el </a:t>
            </a:r>
            <a:r>
              <a:rPr lang="es-ES" b="1" dirty="0" smtClean="0">
                <a:solidFill>
                  <a:srgbClr val="00B050"/>
                </a:solidFill>
              </a:rPr>
              <a:t>sol es el centro del universo </a:t>
            </a:r>
            <a:r>
              <a:rPr lang="es-ES" b="1" dirty="0" smtClean="0"/>
              <a:t>(Heliocentrismo) en su obra </a:t>
            </a:r>
            <a:r>
              <a:rPr lang="es-ES" b="1" i="1" dirty="0" smtClean="0"/>
              <a:t>“Sobre las revoluciones de las esferas celestes”.</a:t>
            </a:r>
          </a:p>
          <a:p>
            <a:pPr lvl="1"/>
            <a:endParaRPr lang="es-ES" b="1" i="1" dirty="0" smtClean="0"/>
          </a:p>
          <a:p>
            <a:pPr lvl="1"/>
            <a:r>
              <a:rPr lang="es-ES" sz="2400" b="1" dirty="0" err="1" smtClean="0">
                <a:solidFill>
                  <a:srgbClr val="FF0000"/>
                </a:solidFill>
              </a:rPr>
              <a:t>Kepler</a:t>
            </a:r>
            <a:r>
              <a:rPr lang="es-ES" b="1" dirty="0" smtClean="0">
                <a:solidFill>
                  <a:srgbClr val="FF0000"/>
                </a:solidFill>
              </a:rPr>
              <a:t> </a:t>
            </a:r>
            <a:r>
              <a:rPr lang="es-ES" b="1" dirty="0" smtClean="0"/>
              <a:t>(1571-1630): Concluye que las </a:t>
            </a:r>
            <a:r>
              <a:rPr lang="es-ES" b="1" dirty="0" smtClean="0">
                <a:solidFill>
                  <a:srgbClr val="00B050"/>
                </a:solidFill>
              </a:rPr>
              <a:t>órbitas de los planetas </a:t>
            </a:r>
            <a:r>
              <a:rPr lang="es-ES" b="1" dirty="0" smtClean="0"/>
              <a:t>han de ser </a:t>
            </a:r>
            <a:r>
              <a:rPr lang="es-ES" b="1" dirty="0" smtClean="0">
                <a:solidFill>
                  <a:srgbClr val="00B050"/>
                </a:solidFill>
              </a:rPr>
              <a:t>elípticas</a:t>
            </a:r>
            <a:r>
              <a:rPr lang="es-ES" b="1" dirty="0" smtClean="0"/>
              <a:t> y no circulares. Además, su </a:t>
            </a:r>
            <a:r>
              <a:rPr lang="es-ES" b="1" dirty="0" smtClean="0">
                <a:solidFill>
                  <a:srgbClr val="00B050"/>
                </a:solidFill>
              </a:rPr>
              <a:t>movimiento </a:t>
            </a:r>
            <a:r>
              <a:rPr lang="es-ES" b="1" dirty="0" smtClean="0"/>
              <a:t>no es uniforme, sino </a:t>
            </a:r>
            <a:r>
              <a:rPr lang="es-ES" b="1" dirty="0" smtClean="0">
                <a:solidFill>
                  <a:srgbClr val="00B050"/>
                </a:solidFill>
              </a:rPr>
              <a:t>acelerado.</a:t>
            </a:r>
          </a:p>
        </p:txBody>
      </p:sp>
      <p:pic>
        <p:nvPicPr>
          <p:cNvPr id="4" name="Imagen 3"/>
          <p:cNvPicPr>
            <a:picLocks noChangeAspect="1"/>
          </p:cNvPicPr>
          <p:nvPr/>
        </p:nvPicPr>
        <p:blipFill>
          <a:blip r:embed="rId2"/>
          <a:stretch>
            <a:fillRect/>
          </a:stretch>
        </p:blipFill>
        <p:spPr>
          <a:xfrm>
            <a:off x="9144000" y="1274554"/>
            <a:ext cx="1945265" cy="1835791"/>
          </a:xfrm>
          <a:prstGeom prst="rect">
            <a:avLst/>
          </a:prstGeom>
        </p:spPr>
      </p:pic>
      <p:pic>
        <p:nvPicPr>
          <p:cNvPr id="5" name="Imagen 4"/>
          <p:cNvPicPr>
            <a:picLocks noChangeAspect="1"/>
          </p:cNvPicPr>
          <p:nvPr/>
        </p:nvPicPr>
        <p:blipFill>
          <a:blip r:embed="rId3"/>
          <a:stretch>
            <a:fillRect/>
          </a:stretch>
        </p:blipFill>
        <p:spPr>
          <a:xfrm>
            <a:off x="8879031" y="3146189"/>
            <a:ext cx="2857500" cy="1600200"/>
          </a:xfrm>
          <a:prstGeom prst="rect">
            <a:avLst/>
          </a:prstGeom>
        </p:spPr>
      </p:pic>
      <p:sp>
        <p:nvSpPr>
          <p:cNvPr id="6" name="CuadroTexto 5"/>
          <p:cNvSpPr txBox="1"/>
          <p:nvPr/>
        </p:nvSpPr>
        <p:spPr>
          <a:xfrm>
            <a:off x="9143999" y="4746389"/>
            <a:ext cx="2327563" cy="276999"/>
          </a:xfrm>
          <a:prstGeom prst="rect">
            <a:avLst/>
          </a:prstGeom>
          <a:noFill/>
        </p:spPr>
        <p:txBody>
          <a:bodyPr wrap="square" rtlCol="0">
            <a:spAutoFit/>
          </a:bodyPr>
          <a:lstStyle/>
          <a:p>
            <a:r>
              <a:rPr lang="es-ES" sz="1200" b="1" dirty="0" smtClean="0"/>
              <a:t>MODELO HELICÉNTRICO</a:t>
            </a:r>
            <a:endParaRPr lang="es-ES" sz="1200" b="1" dirty="0"/>
          </a:p>
        </p:txBody>
      </p:sp>
      <p:pic>
        <p:nvPicPr>
          <p:cNvPr id="7" name="Imagen 6"/>
          <p:cNvPicPr>
            <a:picLocks noChangeAspect="1"/>
          </p:cNvPicPr>
          <p:nvPr/>
        </p:nvPicPr>
        <p:blipFill>
          <a:blip r:embed="rId4"/>
          <a:stretch>
            <a:fillRect/>
          </a:stretch>
        </p:blipFill>
        <p:spPr>
          <a:xfrm>
            <a:off x="8199182" y="5016645"/>
            <a:ext cx="3272380" cy="18413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128" y="0"/>
            <a:ext cx="11260697" cy="734568"/>
          </a:xfrm>
        </p:spPr>
        <p:txBody>
          <a:bodyPr>
            <a:normAutofit fontScale="90000"/>
          </a:bodyPr>
          <a:lstStyle/>
          <a:p>
            <a:r>
              <a:rPr lang="es-ES" dirty="0" smtClean="0"/>
              <a:t>Ciencia moderna: descubrimientos y cambio (II)</a:t>
            </a:r>
            <a:endParaRPr lang="es-ES" dirty="0"/>
          </a:p>
        </p:txBody>
      </p:sp>
      <p:sp>
        <p:nvSpPr>
          <p:cNvPr id="3" name="2 Marcador de contenido"/>
          <p:cNvSpPr>
            <a:spLocks noGrp="1"/>
          </p:cNvSpPr>
          <p:nvPr>
            <p:ph idx="1"/>
          </p:nvPr>
        </p:nvSpPr>
        <p:spPr>
          <a:xfrm>
            <a:off x="163006" y="942109"/>
            <a:ext cx="7329054" cy="5611091"/>
          </a:xfrm>
        </p:spPr>
        <p:txBody>
          <a:bodyPr>
            <a:normAutofit/>
          </a:bodyPr>
          <a:lstStyle/>
          <a:p>
            <a:pPr lvl="1"/>
            <a:endParaRPr lang="es-ES" b="1" dirty="0" smtClean="0">
              <a:solidFill>
                <a:srgbClr val="FF0000"/>
              </a:solidFill>
            </a:endParaRPr>
          </a:p>
          <a:p>
            <a:pPr lvl="1"/>
            <a:r>
              <a:rPr lang="es-ES" sz="2400" b="1" dirty="0" smtClean="0">
                <a:solidFill>
                  <a:srgbClr val="FF0000"/>
                </a:solidFill>
              </a:rPr>
              <a:t>Galileo</a:t>
            </a:r>
            <a:r>
              <a:rPr lang="es-ES" b="1" dirty="0" smtClean="0">
                <a:solidFill>
                  <a:srgbClr val="FF0000"/>
                </a:solidFill>
              </a:rPr>
              <a:t> </a:t>
            </a:r>
            <a:r>
              <a:rPr lang="es-ES" b="1" dirty="0" smtClean="0"/>
              <a:t>(1564-1642): </a:t>
            </a:r>
            <a:r>
              <a:rPr lang="es-ES" b="1" dirty="0" smtClean="0">
                <a:solidFill>
                  <a:srgbClr val="00B050"/>
                </a:solidFill>
              </a:rPr>
              <a:t>Supera la distinción aristotélica entre mundo sublunar </a:t>
            </a:r>
            <a:r>
              <a:rPr lang="es-ES" b="1" dirty="0" smtClean="0"/>
              <a:t>–imperfecto, sujeto a generación y corrupción- </a:t>
            </a:r>
            <a:r>
              <a:rPr lang="es-ES" b="1" dirty="0" smtClean="0">
                <a:solidFill>
                  <a:srgbClr val="00B050"/>
                </a:solidFill>
              </a:rPr>
              <a:t>y mundo </a:t>
            </a:r>
            <a:r>
              <a:rPr lang="es-ES" b="1" dirty="0" err="1" smtClean="0">
                <a:solidFill>
                  <a:srgbClr val="00B050"/>
                </a:solidFill>
              </a:rPr>
              <a:t>supralunar</a:t>
            </a:r>
            <a:r>
              <a:rPr lang="es-ES" b="1" dirty="0" smtClean="0">
                <a:solidFill>
                  <a:srgbClr val="00B050"/>
                </a:solidFill>
              </a:rPr>
              <a:t> </a:t>
            </a:r>
            <a:r>
              <a:rPr lang="es-ES" b="1" dirty="0" smtClean="0"/>
              <a:t>–perfecto, donde se encuentran los astros incorruptibles compuestos de éter-, gracias a sus </a:t>
            </a:r>
            <a:r>
              <a:rPr lang="es-ES" b="1" dirty="0" smtClean="0">
                <a:solidFill>
                  <a:srgbClr val="00B050"/>
                </a:solidFill>
              </a:rPr>
              <a:t>observaciones con el telescopio </a:t>
            </a:r>
            <a:r>
              <a:rPr lang="es-ES" b="1" dirty="0" smtClean="0"/>
              <a:t>(Irregularidades en la luna, manchas solares, satélites en Júpiter).</a:t>
            </a:r>
          </a:p>
          <a:p>
            <a:pPr lvl="1"/>
            <a:endParaRPr lang="es-ES" b="1" dirty="0" smtClean="0"/>
          </a:p>
          <a:p>
            <a:pPr lvl="1"/>
            <a:r>
              <a:rPr lang="es-ES" sz="2400" b="1" dirty="0" smtClean="0">
                <a:solidFill>
                  <a:srgbClr val="FF0000"/>
                </a:solidFill>
              </a:rPr>
              <a:t>Newton</a:t>
            </a:r>
            <a:r>
              <a:rPr lang="es-ES" b="1" dirty="0" smtClean="0">
                <a:solidFill>
                  <a:srgbClr val="FF0000"/>
                </a:solidFill>
              </a:rPr>
              <a:t> </a:t>
            </a:r>
            <a:r>
              <a:rPr lang="es-ES" b="1" dirty="0" smtClean="0"/>
              <a:t>(1642-1727): Unificación de la mecánica celeste y terrestre. Leyes del movimiento y </a:t>
            </a:r>
            <a:r>
              <a:rPr lang="es-ES" b="1" dirty="0" smtClean="0">
                <a:solidFill>
                  <a:srgbClr val="00B050"/>
                </a:solidFill>
              </a:rPr>
              <a:t>Ley de la Gravitación Universal: </a:t>
            </a:r>
          </a:p>
          <a:p>
            <a:pPr lvl="1">
              <a:buNone/>
            </a:pPr>
            <a:r>
              <a:rPr lang="es-ES" i="1" dirty="0" smtClean="0"/>
              <a:t>“Todos los cuerpos se atraen con fuerzas que son directamente proporcionales a sus masas e inversamente proporcionales al cuadrado de las distancias que los separan</a:t>
            </a:r>
          </a:p>
          <a:p>
            <a:pPr lvl="1">
              <a:buNone/>
            </a:pPr>
            <a:r>
              <a:rPr lang="es-ES" dirty="0" smtClean="0"/>
              <a:t>Es el ejemplo de lo que debía ser una ley científica: </a:t>
            </a:r>
            <a:r>
              <a:rPr lang="es-ES" dirty="0" smtClean="0">
                <a:solidFill>
                  <a:srgbClr val="FF0000"/>
                </a:solidFill>
              </a:rPr>
              <a:t>Universal, necesaria y formulada matemáticamente.</a:t>
            </a:r>
          </a:p>
        </p:txBody>
      </p:sp>
      <p:pic>
        <p:nvPicPr>
          <p:cNvPr id="5" name="Imagen 4"/>
          <p:cNvPicPr>
            <a:picLocks noChangeAspect="1"/>
          </p:cNvPicPr>
          <p:nvPr/>
        </p:nvPicPr>
        <p:blipFill>
          <a:blip r:embed="rId2"/>
          <a:stretch>
            <a:fillRect/>
          </a:stretch>
        </p:blipFill>
        <p:spPr>
          <a:xfrm>
            <a:off x="10773413" y="734568"/>
            <a:ext cx="1417916" cy="1686357"/>
          </a:xfrm>
          <a:prstGeom prst="rect">
            <a:avLst/>
          </a:prstGeom>
        </p:spPr>
      </p:pic>
      <p:pic>
        <p:nvPicPr>
          <p:cNvPr id="4" name="Imagen 3"/>
          <p:cNvPicPr>
            <a:picLocks noChangeAspect="1"/>
          </p:cNvPicPr>
          <p:nvPr/>
        </p:nvPicPr>
        <p:blipFill>
          <a:blip r:embed="rId3"/>
          <a:stretch>
            <a:fillRect/>
          </a:stretch>
        </p:blipFill>
        <p:spPr>
          <a:xfrm>
            <a:off x="8891276" y="1631493"/>
            <a:ext cx="2317052" cy="2317052"/>
          </a:xfrm>
          <a:prstGeom prst="rect">
            <a:avLst/>
          </a:prstGeom>
        </p:spPr>
      </p:pic>
      <p:pic>
        <p:nvPicPr>
          <p:cNvPr id="6" name="Imagen 5"/>
          <p:cNvPicPr>
            <a:picLocks noChangeAspect="1"/>
          </p:cNvPicPr>
          <p:nvPr/>
        </p:nvPicPr>
        <p:blipFill>
          <a:blip r:embed="rId4"/>
          <a:stretch>
            <a:fillRect/>
          </a:stretch>
        </p:blipFill>
        <p:spPr>
          <a:xfrm>
            <a:off x="10438535" y="4150699"/>
            <a:ext cx="1539586" cy="1389542"/>
          </a:xfrm>
          <a:prstGeom prst="rect">
            <a:avLst/>
          </a:prstGeom>
        </p:spPr>
      </p:pic>
      <p:pic>
        <p:nvPicPr>
          <p:cNvPr id="7" name="Imagen 6"/>
          <p:cNvPicPr>
            <a:picLocks noChangeAspect="1"/>
          </p:cNvPicPr>
          <p:nvPr/>
        </p:nvPicPr>
        <p:blipFill>
          <a:blip r:embed="rId5"/>
          <a:stretch>
            <a:fillRect/>
          </a:stretch>
        </p:blipFill>
        <p:spPr>
          <a:xfrm>
            <a:off x="7640102" y="4682836"/>
            <a:ext cx="3047766" cy="21360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Ciencia moderna: descubrimientos y cambio (III)</a:t>
            </a:r>
            <a:endParaRPr lang="es-ES" dirty="0"/>
          </a:p>
        </p:txBody>
      </p:sp>
      <p:sp>
        <p:nvSpPr>
          <p:cNvPr id="3" name="2 Marcador de contenido"/>
          <p:cNvSpPr>
            <a:spLocks noGrp="1"/>
          </p:cNvSpPr>
          <p:nvPr>
            <p:ph idx="1"/>
          </p:nvPr>
        </p:nvSpPr>
        <p:spPr/>
        <p:txBody>
          <a:bodyPr>
            <a:normAutofit/>
          </a:bodyPr>
          <a:lstStyle/>
          <a:p>
            <a:pPr lvl="1"/>
            <a:endParaRPr lang="es-ES" dirty="0" smtClean="0"/>
          </a:p>
          <a:p>
            <a:pPr lvl="1"/>
            <a:r>
              <a:rPr lang="es-ES" dirty="0" smtClean="0"/>
              <a:t>Por tanto, </a:t>
            </a:r>
            <a:r>
              <a:rPr lang="es-ES" b="1" dirty="0" smtClean="0">
                <a:solidFill>
                  <a:srgbClr val="FF0000"/>
                </a:solidFill>
              </a:rPr>
              <a:t>frente al </a:t>
            </a:r>
            <a:r>
              <a:rPr lang="es-ES" b="1" dirty="0" err="1" smtClean="0">
                <a:solidFill>
                  <a:srgbClr val="FF0000"/>
                </a:solidFill>
              </a:rPr>
              <a:t>teleologismo</a:t>
            </a:r>
            <a:r>
              <a:rPr lang="es-ES" b="1" dirty="0" smtClean="0">
                <a:solidFill>
                  <a:srgbClr val="FF0000"/>
                </a:solidFill>
              </a:rPr>
              <a:t> aristotélico </a:t>
            </a:r>
            <a:r>
              <a:rPr lang="es-ES" dirty="0" smtClean="0"/>
              <a:t>(</a:t>
            </a:r>
            <a:r>
              <a:rPr lang="es-ES" b="1" dirty="0" smtClean="0"/>
              <a:t>naturaleza como realidad atravesada por finalidades</a:t>
            </a:r>
            <a:r>
              <a:rPr lang="es-ES" dirty="0" smtClean="0"/>
              <a:t>), dado que la finalidad de algo no es observable y, por ello, no puede ser explicada científicamente, </a:t>
            </a:r>
            <a:r>
              <a:rPr lang="es-ES" dirty="0" smtClean="0">
                <a:solidFill>
                  <a:srgbClr val="00B050"/>
                </a:solidFill>
              </a:rPr>
              <a:t>la </a:t>
            </a:r>
            <a:r>
              <a:rPr lang="es-ES" b="1" u="sng" dirty="0" smtClean="0">
                <a:solidFill>
                  <a:srgbClr val="00B050"/>
                </a:solidFill>
              </a:rPr>
              <a:t>ciencia moderna sólo se fijará en los fenómenos observables y cuantificables</a:t>
            </a:r>
            <a:r>
              <a:rPr lang="es-ES" b="1" dirty="0" smtClean="0">
                <a:solidFill>
                  <a:srgbClr val="00B050"/>
                </a:solidFill>
              </a:rPr>
              <a:t>.</a:t>
            </a:r>
          </a:p>
          <a:p>
            <a:pPr lvl="1"/>
            <a:endParaRPr lang="es-ES" b="1" dirty="0" smtClean="0">
              <a:solidFill>
                <a:srgbClr val="FF0000"/>
              </a:solidFill>
            </a:endParaRPr>
          </a:p>
          <a:p>
            <a:pPr lvl="1"/>
            <a:r>
              <a:rPr lang="es-ES" dirty="0" smtClean="0"/>
              <a:t>La ciencia optó por una </a:t>
            </a:r>
            <a:r>
              <a:rPr lang="es-ES" sz="2400" b="1" dirty="0" smtClean="0">
                <a:solidFill>
                  <a:srgbClr val="FF0000"/>
                </a:solidFill>
              </a:rPr>
              <a:t>explicación física de la realidad</a:t>
            </a:r>
            <a:r>
              <a:rPr lang="es-ES" dirty="0" smtClean="0"/>
              <a:t>, rechazando su explicación metafísica, atendiendo a las </a:t>
            </a:r>
            <a:r>
              <a:rPr lang="es-ES" b="1" dirty="0" smtClean="0">
                <a:solidFill>
                  <a:srgbClr val="00B050"/>
                </a:solidFill>
              </a:rPr>
              <a:t>causas intrínsecas y extrínsecas que actúan sobre los cuerpos</a:t>
            </a:r>
            <a:r>
              <a:rPr lang="es-ES" b="1" dirty="0"/>
              <a:t> </a:t>
            </a:r>
            <a:r>
              <a:rPr lang="es-ES" b="1" dirty="0" smtClean="0"/>
              <a:t>      </a:t>
            </a:r>
            <a:r>
              <a:rPr lang="es-ES" dirty="0" smtClean="0"/>
              <a:t> </a:t>
            </a:r>
            <a:r>
              <a:rPr lang="es-ES" b="1" dirty="0" smtClean="0"/>
              <a:t>Se abandona la idea aristotélica de que la actuación de un ser se debe al desarrollo de una esencia interna</a:t>
            </a:r>
            <a:r>
              <a:rPr lang="es-ES" dirty="0" smtClean="0"/>
              <a:t>.</a:t>
            </a:r>
          </a:p>
        </p:txBody>
      </p:sp>
      <p:cxnSp>
        <p:nvCxnSpPr>
          <p:cNvPr id="5" name="Conector recto de flecha 4"/>
          <p:cNvCxnSpPr/>
          <p:nvPr/>
        </p:nvCxnSpPr>
        <p:spPr>
          <a:xfrm>
            <a:off x="3629891" y="4585855"/>
            <a:ext cx="401782"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3564" y="845127"/>
            <a:ext cx="10324684" cy="5327073"/>
          </a:xfrm>
        </p:spPr>
        <p:txBody>
          <a:bodyPr>
            <a:normAutofit/>
          </a:bodyPr>
          <a:lstStyle/>
          <a:p>
            <a:r>
              <a:rPr lang="es-ES" sz="2400" dirty="0" smtClean="0"/>
              <a:t>“Cerraré ahora los ojos, me taparé los oídos, </a:t>
            </a:r>
            <a:r>
              <a:rPr lang="es-ES" sz="2400" b="1" dirty="0" smtClean="0"/>
              <a:t>suspenderé mis sentidos</a:t>
            </a:r>
            <a:r>
              <a:rPr lang="es-ES" sz="2400" dirty="0" smtClean="0"/>
              <a:t>; hasta borraré de mi pensamiento toda imagen de las cosas corpóreas, o, al menos, como eso es casi imposible, </a:t>
            </a:r>
            <a:r>
              <a:rPr lang="es-ES" sz="2400" b="1" dirty="0" smtClean="0"/>
              <a:t>las reputaré vanas y falsas</a:t>
            </a:r>
            <a:r>
              <a:rPr lang="es-ES" sz="2400" dirty="0" smtClean="0"/>
              <a:t>; de este modo, </a:t>
            </a:r>
            <a:r>
              <a:rPr lang="es-ES" sz="2400" b="1" dirty="0" smtClean="0"/>
              <a:t>en coloquio solo conmigo </a:t>
            </a:r>
            <a:r>
              <a:rPr lang="es-ES" sz="2400" dirty="0" smtClean="0"/>
              <a:t>y examinando mis adentros, procuraré ir </a:t>
            </a:r>
            <a:r>
              <a:rPr lang="es-ES" sz="2400" b="1" dirty="0" smtClean="0"/>
              <a:t>conociéndome mejor </a:t>
            </a:r>
            <a:r>
              <a:rPr lang="es-ES" sz="2400" dirty="0" smtClean="0"/>
              <a:t>y hacerme más familiar a mí propio. </a:t>
            </a:r>
            <a:r>
              <a:rPr lang="es-ES" sz="2400" b="1" u="sng" dirty="0" smtClean="0"/>
              <a:t>Soy una cosa que piensa</a:t>
            </a:r>
            <a:r>
              <a:rPr lang="es-ES" sz="2400" dirty="0" smtClean="0"/>
              <a:t>, es decir, que duda, afirma, niega, conoce unas pocas cosas, ignora otras muchas, ama, odia, quiere, no quiere, y que también imagina y siente, pues, como he observado más arriba, aunque lo que siento e imagino acaso no sea nada fuera de mí y en sí mismo, con todo estoy seguro de que esos modos de pensar residen y se hallan en mí, sin duda. Y con lo poco que acabo de decir, </a:t>
            </a:r>
            <a:r>
              <a:rPr lang="es-ES" sz="2400" b="1" dirty="0" smtClean="0"/>
              <a:t>creo haber enumerado todo lo que sé de cierto</a:t>
            </a:r>
            <a:r>
              <a:rPr lang="es-ES" sz="2400" dirty="0" smtClean="0"/>
              <a:t>, o, al menos, todo lo que he advertido saber hasta aquí.</a:t>
            </a:r>
            <a:endParaRPr lang="es-E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15337</TotalTime>
  <Words>3193</Words>
  <Application>Microsoft Office PowerPoint</Application>
  <PresentationFormat>Panorámica</PresentationFormat>
  <Paragraphs>230</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Rockwell</vt:lpstr>
      <vt:lpstr>Rockwell Condensed</vt:lpstr>
      <vt:lpstr>Wingdings</vt:lpstr>
      <vt:lpstr>Tipo de madera</vt:lpstr>
      <vt:lpstr>Búsqueda de información: descartes</vt:lpstr>
      <vt:lpstr>LA filosofía moderna (S. xv-xviii)</vt:lpstr>
      <vt:lpstr>LA filosofía moderna (S. xv-xviii) (ii)</vt:lpstr>
      <vt:lpstr>Humanismo renacentista</vt:lpstr>
      <vt:lpstr>Humanismo renacentista (II)</vt:lpstr>
      <vt:lpstr>Ciencia moderna: descubrimientos y cambio</vt:lpstr>
      <vt:lpstr>Ciencia moderna: descubrimientos y cambio (II)</vt:lpstr>
      <vt:lpstr>Ciencia moderna: descubrimientos y cambio (III)</vt:lpstr>
      <vt:lpstr>Presentación de PowerPoint</vt:lpstr>
      <vt:lpstr>Presentación de PowerPoint</vt:lpstr>
      <vt:lpstr>René Descartes  (1596-1650 d.C.)</vt:lpstr>
      <vt:lpstr>Descartes: dinámicas / grupos</vt:lpstr>
      <vt:lpstr>VIDA</vt:lpstr>
      <vt:lpstr>Obra </vt:lpstr>
      <vt:lpstr>A) El problema del conocimiento (I)</vt:lpstr>
      <vt:lpstr>A) El problema del conocimiento (II)</vt:lpstr>
      <vt:lpstr>A) El problema del conocimiento (III)</vt:lpstr>
      <vt:lpstr>A) El problema del conocimiento (IV)</vt:lpstr>
      <vt:lpstr>A) El problema del conocimiento (V)</vt:lpstr>
      <vt:lpstr>A) El problema del conocimiento (Vi)</vt:lpstr>
      <vt:lpstr>A) El problema del conocimiento (Vii)</vt:lpstr>
      <vt:lpstr>A) El problema del conocimiento (VIII)</vt:lpstr>
      <vt:lpstr>A) El problema del conocimiento (IX)</vt:lpstr>
      <vt:lpstr>A) El problema del conocimiento (X)</vt:lpstr>
      <vt:lpstr>a) El problema del conocimiento (xi)</vt:lpstr>
      <vt:lpstr>a) El problema de dios (i)</vt:lpstr>
      <vt:lpstr>B) El problema de dios (Ii)</vt:lpstr>
      <vt:lpstr>B) El problema de dios (III)</vt:lpstr>
      <vt:lpstr>Presentación de PowerPoint</vt:lpstr>
      <vt:lpstr>C) El problema de la antropología (I)</vt:lpstr>
      <vt:lpstr>Antropología y ética</vt:lpstr>
      <vt:lpstr>Antropología y ética</vt:lpstr>
      <vt:lpstr>D) El problema de la ética/moral (I)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 de Oya</cp:lastModifiedBy>
  <cp:revision>258</cp:revision>
  <dcterms:created xsi:type="dcterms:W3CDTF">2015-09-04T02:56:26Z</dcterms:created>
  <dcterms:modified xsi:type="dcterms:W3CDTF">2020-01-10T14:17:37Z</dcterms:modified>
</cp:coreProperties>
</file>