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64" r:id="rId5"/>
    <p:sldId id="263" r:id="rId6"/>
    <p:sldId id="265" r:id="rId7"/>
    <p:sldId id="259" r:id="rId8"/>
    <p:sldId id="267" r:id="rId9"/>
    <p:sldId id="268" r:id="rId10"/>
    <p:sldId id="266" r:id="rId11"/>
    <p:sldId id="269" r:id="rId12"/>
    <p:sldId id="271" r:id="rId13"/>
    <p:sldId id="270" r:id="rId14"/>
    <p:sldId id="260" r:id="rId15"/>
    <p:sldId id="272" r:id="rId16"/>
    <p:sldId id="261" r:id="rId17"/>
    <p:sldId id="26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4/9/2019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4/9/2019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4/9/2019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4/9/2019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4/9/2019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4/9/2019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A16AA21-1863-4931-97CB-99D0A168701B}" type="datetimeFigureOut">
              <a:rPr lang="en-US" dirty="0"/>
              <a:t>4/9/2019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772C379-9A7C-4C87-A116-CBE9F58B04C5}" type="datetimeFigureOut">
              <a:rPr lang="en-US" dirty="0"/>
              <a:t>4/9/2019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4/9/2019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09897" y="1432223"/>
            <a:ext cx="10607039" cy="3035808"/>
          </a:xfrm>
        </p:spPr>
        <p:txBody>
          <a:bodyPr/>
          <a:lstStyle/>
          <a:p>
            <a:r>
              <a:rPr lang="es-ES" dirty="0" smtClean="0"/>
              <a:t>Los fundamentos filosóficos del estado</a:t>
            </a:r>
            <a:endParaRPr lang="es-ES" dirty="0"/>
          </a:p>
        </p:txBody>
      </p:sp>
      <p:sp>
        <p:nvSpPr>
          <p:cNvPr id="3" name="Subtítulo 2"/>
          <p:cNvSpPr>
            <a:spLocks noGrp="1"/>
          </p:cNvSpPr>
          <p:nvPr>
            <p:ph type="subTitle" idx="1"/>
          </p:nvPr>
        </p:nvSpPr>
        <p:spPr/>
        <p:txBody>
          <a:bodyPr/>
          <a:lstStyle/>
          <a:p>
            <a:r>
              <a:rPr lang="es-ES" dirty="0" smtClean="0"/>
              <a:t>Unidad 10</a:t>
            </a:r>
            <a:endParaRPr lang="es-ES" dirty="0"/>
          </a:p>
        </p:txBody>
      </p:sp>
    </p:spTree>
    <p:extLst>
      <p:ext uri="{BB962C8B-B14F-4D97-AF65-F5344CB8AC3E}">
        <p14:creationId xmlns:p14="http://schemas.microsoft.com/office/powerpoint/2010/main" val="6101368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8358" y="128337"/>
            <a:ext cx="10443410" cy="1074821"/>
          </a:xfrm>
        </p:spPr>
        <p:txBody>
          <a:bodyPr/>
          <a:lstStyle/>
          <a:p>
            <a:r>
              <a:rPr lang="es-ES" dirty="0"/>
              <a:t>El poder político: moderno</a:t>
            </a:r>
          </a:p>
        </p:txBody>
      </p:sp>
      <p:sp>
        <p:nvSpPr>
          <p:cNvPr id="3" name="Marcador de contenido 2"/>
          <p:cNvSpPr>
            <a:spLocks noGrp="1"/>
          </p:cNvSpPr>
          <p:nvPr>
            <p:ph idx="1"/>
          </p:nvPr>
        </p:nvSpPr>
        <p:spPr>
          <a:xfrm>
            <a:off x="0" y="1203158"/>
            <a:ext cx="11128248" cy="5289884"/>
          </a:xfrm>
        </p:spPr>
        <p:txBody>
          <a:bodyPr/>
          <a:lstStyle/>
          <a:p>
            <a:r>
              <a:rPr lang="es-ES" b="1" dirty="0">
                <a:solidFill>
                  <a:srgbClr val="FF0000"/>
                </a:solidFill>
              </a:rPr>
              <a:t>CONTRACTUALISMO: HOBBES, LOCKE Y ROUSSEAU </a:t>
            </a:r>
            <a:r>
              <a:rPr lang="es-ES" dirty="0"/>
              <a:t>(s. XVII)    </a:t>
            </a:r>
            <a:r>
              <a:rPr lang="es-ES" b="1" dirty="0">
                <a:solidFill>
                  <a:srgbClr val="00B050"/>
                </a:solidFill>
              </a:rPr>
              <a:t>el ser humano vive en sociedad por decisión </a:t>
            </a:r>
            <a:r>
              <a:rPr lang="es-ES" b="1" dirty="0" smtClean="0">
                <a:solidFill>
                  <a:srgbClr val="00B050"/>
                </a:solidFill>
              </a:rPr>
              <a:t>propia    </a:t>
            </a:r>
            <a:r>
              <a:rPr lang="es-ES" dirty="0"/>
              <a:t>es necesario un acuerdo fundacional por el que se constituye la sociedad: se establecen las </a:t>
            </a:r>
            <a:r>
              <a:rPr lang="es-ES" b="1" dirty="0"/>
              <a:t>reglas</a:t>
            </a:r>
            <a:r>
              <a:rPr lang="es-ES" dirty="0"/>
              <a:t> para regular la posterior vida en sociedad.</a:t>
            </a:r>
          </a:p>
          <a:p>
            <a:endParaRPr lang="es-ES" dirty="0"/>
          </a:p>
        </p:txBody>
      </p:sp>
      <p:pic>
        <p:nvPicPr>
          <p:cNvPr id="4" name="Imagen 3"/>
          <p:cNvPicPr>
            <a:picLocks noChangeAspect="1"/>
          </p:cNvPicPr>
          <p:nvPr/>
        </p:nvPicPr>
        <p:blipFill>
          <a:blip r:embed="rId2"/>
          <a:stretch>
            <a:fillRect/>
          </a:stretch>
        </p:blipFill>
        <p:spPr>
          <a:xfrm>
            <a:off x="3973320" y="2971270"/>
            <a:ext cx="2177652" cy="1761919"/>
          </a:xfrm>
          <a:prstGeom prst="rect">
            <a:avLst/>
          </a:prstGeom>
        </p:spPr>
      </p:pic>
      <p:sp>
        <p:nvSpPr>
          <p:cNvPr id="8" name="CuadroTexto 7"/>
          <p:cNvSpPr txBox="1"/>
          <p:nvPr/>
        </p:nvSpPr>
        <p:spPr>
          <a:xfrm>
            <a:off x="2872056" y="3598115"/>
            <a:ext cx="1149534" cy="369332"/>
          </a:xfrm>
          <a:prstGeom prst="rect">
            <a:avLst/>
          </a:prstGeom>
          <a:noFill/>
        </p:spPr>
        <p:txBody>
          <a:bodyPr wrap="square" rtlCol="0">
            <a:spAutoFit/>
          </a:bodyPr>
          <a:lstStyle/>
          <a:p>
            <a:r>
              <a:rPr lang="es-ES" b="1" dirty="0" smtClean="0">
                <a:solidFill>
                  <a:srgbClr val="FF0000"/>
                </a:solidFill>
              </a:rPr>
              <a:t>HOBBES</a:t>
            </a:r>
            <a:endParaRPr lang="es-ES" b="1" dirty="0">
              <a:solidFill>
                <a:srgbClr val="FF0000"/>
              </a:solidFill>
            </a:endParaRPr>
          </a:p>
        </p:txBody>
      </p:sp>
      <p:cxnSp>
        <p:nvCxnSpPr>
          <p:cNvPr id="13" name="Conector recto de flecha 12"/>
          <p:cNvCxnSpPr/>
          <p:nvPr/>
        </p:nvCxnSpPr>
        <p:spPr>
          <a:xfrm>
            <a:off x="7984554" y="1352748"/>
            <a:ext cx="222421" cy="12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3886786" y="1654663"/>
            <a:ext cx="215657" cy="11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a:off x="128187" y="2222965"/>
            <a:ext cx="3595816" cy="923330"/>
          </a:xfrm>
          <a:prstGeom prst="rect">
            <a:avLst/>
          </a:prstGeom>
          <a:noFill/>
        </p:spPr>
        <p:txBody>
          <a:bodyPr wrap="square" rtlCol="0">
            <a:spAutoFit/>
          </a:bodyPr>
          <a:lstStyle/>
          <a:p>
            <a:pPr algn="just"/>
            <a:r>
              <a:rPr lang="es-ES" b="1" u="sng" dirty="0" smtClean="0"/>
              <a:t>Excepción</a:t>
            </a:r>
            <a:r>
              <a:rPr lang="es-ES" dirty="0" smtClean="0"/>
              <a:t>: usa el </a:t>
            </a:r>
            <a:r>
              <a:rPr lang="es-ES" b="1" dirty="0" smtClean="0">
                <a:solidFill>
                  <a:srgbClr val="00B050"/>
                </a:solidFill>
              </a:rPr>
              <a:t>pacto social </a:t>
            </a:r>
            <a:r>
              <a:rPr lang="es-ES" dirty="0" smtClean="0"/>
              <a:t>para </a:t>
            </a:r>
            <a:r>
              <a:rPr lang="es-ES" b="1" dirty="0" smtClean="0">
                <a:solidFill>
                  <a:srgbClr val="00B050"/>
                </a:solidFill>
              </a:rPr>
              <a:t>justificar el poder absoluto de los reyes</a:t>
            </a:r>
            <a:endParaRPr lang="es-ES" b="1" dirty="0">
              <a:solidFill>
                <a:srgbClr val="00B050"/>
              </a:solidFill>
            </a:endParaRPr>
          </a:p>
        </p:txBody>
      </p:sp>
      <p:sp>
        <p:nvSpPr>
          <p:cNvPr id="18" name="CuadroTexto 17"/>
          <p:cNvSpPr txBox="1"/>
          <p:nvPr/>
        </p:nvSpPr>
        <p:spPr>
          <a:xfrm>
            <a:off x="6241262" y="2252014"/>
            <a:ext cx="3595816" cy="923330"/>
          </a:xfrm>
          <a:prstGeom prst="rect">
            <a:avLst/>
          </a:prstGeom>
          <a:noFill/>
        </p:spPr>
        <p:txBody>
          <a:bodyPr wrap="square" rtlCol="0">
            <a:spAutoFit/>
          </a:bodyPr>
          <a:lstStyle/>
          <a:p>
            <a:pPr algn="just"/>
            <a:r>
              <a:rPr lang="es-ES" b="1" dirty="0">
                <a:solidFill>
                  <a:srgbClr val="00B050"/>
                </a:solidFill>
              </a:rPr>
              <a:t>C</a:t>
            </a:r>
            <a:r>
              <a:rPr lang="es-ES" b="1" dirty="0" smtClean="0">
                <a:solidFill>
                  <a:srgbClr val="00B050"/>
                </a:solidFill>
              </a:rPr>
              <a:t>oncepción materialista de la realidad      </a:t>
            </a:r>
            <a:r>
              <a:rPr lang="es-ES" dirty="0" smtClean="0"/>
              <a:t>lo único que existe es la materia</a:t>
            </a:r>
            <a:endParaRPr lang="es-ES" dirty="0"/>
          </a:p>
        </p:txBody>
      </p:sp>
      <p:sp>
        <p:nvSpPr>
          <p:cNvPr id="19" name="CuadroTexto 18"/>
          <p:cNvSpPr txBox="1"/>
          <p:nvPr/>
        </p:nvSpPr>
        <p:spPr>
          <a:xfrm>
            <a:off x="7599964" y="3521676"/>
            <a:ext cx="4142631" cy="2585323"/>
          </a:xfrm>
          <a:prstGeom prst="rect">
            <a:avLst/>
          </a:prstGeom>
          <a:noFill/>
        </p:spPr>
        <p:txBody>
          <a:bodyPr wrap="square" rtlCol="0">
            <a:spAutoFit/>
          </a:bodyPr>
          <a:lstStyle/>
          <a:p>
            <a:pPr algn="just"/>
            <a:r>
              <a:rPr lang="es-ES" b="1" dirty="0" smtClean="0">
                <a:solidFill>
                  <a:srgbClr val="00B050"/>
                </a:solidFill>
              </a:rPr>
              <a:t>Individualismo absoluto: </a:t>
            </a:r>
            <a:r>
              <a:rPr lang="es-ES" dirty="0" smtClean="0"/>
              <a:t>el ser humano es un individuo completamente independiente de los demás     </a:t>
            </a:r>
            <a:r>
              <a:rPr lang="es-ES" b="1" dirty="0" smtClean="0"/>
              <a:t>cada uno de los seres humanos está dominado por sus deseos, por sus apetitos, que trata de satisfacer a toda costa y luchan denodadamente por su supervivencia.</a:t>
            </a:r>
            <a:endParaRPr lang="es-ES" b="1" dirty="0"/>
          </a:p>
        </p:txBody>
      </p:sp>
      <p:sp>
        <p:nvSpPr>
          <p:cNvPr id="20" name="CuadroTexto 19"/>
          <p:cNvSpPr txBox="1"/>
          <p:nvPr/>
        </p:nvSpPr>
        <p:spPr>
          <a:xfrm>
            <a:off x="3654203" y="4904556"/>
            <a:ext cx="3595816" cy="2031325"/>
          </a:xfrm>
          <a:prstGeom prst="rect">
            <a:avLst/>
          </a:prstGeom>
          <a:noFill/>
        </p:spPr>
        <p:txBody>
          <a:bodyPr wrap="square" rtlCol="0">
            <a:spAutoFit/>
          </a:bodyPr>
          <a:lstStyle/>
          <a:p>
            <a:pPr algn="just"/>
            <a:r>
              <a:rPr lang="es-ES" b="1" dirty="0" smtClean="0">
                <a:solidFill>
                  <a:srgbClr val="00B050"/>
                </a:solidFill>
              </a:rPr>
              <a:t>No existe ningún poder superior    </a:t>
            </a:r>
            <a:r>
              <a:rPr lang="es-ES" dirty="0" smtClean="0"/>
              <a:t>cada uno tiene derecho a todas las cosas y se convierte en un lobo para los demás     consecuencia: </a:t>
            </a:r>
            <a:r>
              <a:rPr lang="es-ES" b="1" dirty="0" smtClean="0"/>
              <a:t>“guerra de todos contra todos”</a:t>
            </a:r>
            <a:endParaRPr lang="es-ES" b="1" dirty="0"/>
          </a:p>
        </p:txBody>
      </p:sp>
      <p:sp>
        <p:nvSpPr>
          <p:cNvPr id="21" name="CuadroTexto 20"/>
          <p:cNvSpPr txBox="1"/>
          <p:nvPr/>
        </p:nvSpPr>
        <p:spPr>
          <a:xfrm>
            <a:off x="99582" y="4383676"/>
            <a:ext cx="3198683" cy="2031325"/>
          </a:xfrm>
          <a:prstGeom prst="rect">
            <a:avLst/>
          </a:prstGeom>
          <a:noFill/>
        </p:spPr>
        <p:txBody>
          <a:bodyPr wrap="square" rtlCol="0">
            <a:spAutoFit/>
          </a:bodyPr>
          <a:lstStyle/>
          <a:p>
            <a:pPr algn="just"/>
            <a:r>
              <a:rPr lang="es-ES" b="1" dirty="0" smtClean="0">
                <a:solidFill>
                  <a:srgbClr val="00B050"/>
                </a:solidFill>
              </a:rPr>
              <a:t>Salir del “todos contra todos”  </a:t>
            </a:r>
            <a:r>
              <a:rPr lang="es-ES" dirty="0" smtClean="0"/>
              <a:t>Necesidad e un pacto en el que los individuos renuncies a algunos de sus derechos y los traspasen al soberano    esta renuncia es irrevocable.</a:t>
            </a:r>
            <a:endParaRPr lang="es-ES" b="1" dirty="0"/>
          </a:p>
        </p:txBody>
      </p:sp>
      <p:sp>
        <p:nvSpPr>
          <p:cNvPr id="23" name="Flecha curvada hacia abajo 22"/>
          <p:cNvSpPr/>
          <p:nvPr/>
        </p:nvSpPr>
        <p:spPr>
          <a:xfrm>
            <a:off x="3724003" y="2222965"/>
            <a:ext cx="2585367" cy="48499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4" name="Flecha curvada hacia la izquierda 23"/>
          <p:cNvSpPr/>
          <p:nvPr/>
        </p:nvSpPr>
        <p:spPr>
          <a:xfrm>
            <a:off x="10342605" y="2545492"/>
            <a:ext cx="395417" cy="976184"/>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6" name="Flecha curvada hacia arriba 25"/>
          <p:cNvSpPr/>
          <p:nvPr/>
        </p:nvSpPr>
        <p:spPr>
          <a:xfrm flipH="1">
            <a:off x="7239513" y="6207745"/>
            <a:ext cx="1490082" cy="570593"/>
          </a:xfrm>
          <a:prstGeom prst="curvedUpArrow">
            <a:avLst>
              <a:gd name="adj1" fmla="val 25000"/>
              <a:gd name="adj2" fmla="val 50000"/>
              <a:gd name="adj3" fmla="val 383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7" name="Flecha curvada hacia arriba 26"/>
          <p:cNvSpPr/>
          <p:nvPr/>
        </p:nvSpPr>
        <p:spPr>
          <a:xfrm flipH="1">
            <a:off x="2032458" y="6326813"/>
            <a:ext cx="1490082" cy="451525"/>
          </a:xfrm>
          <a:prstGeom prst="curvedUpArrow">
            <a:avLst>
              <a:gd name="adj1" fmla="val 25000"/>
              <a:gd name="adj2" fmla="val 50000"/>
              <a:gd name="adj3" fmla="val 383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8" name="Flecha arriba 27"/>
          <p:cNvSpPr/>
          <p:nvPr/>
        </p:nvSpPr>
        <p:spPr>
          <a:xfrm>
            <a:off x="1445741" y="3521676"/>
            <a:ext cx="586717" cy="55605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2" name="Conector recto de flecha 31"/>
          <p:cNvCxnSpPr/>
          <p:nvPr/>
        </p:nvCxnSpPr>
        <p:spPr>
          <a:xfrm>
            <a:off x="753762" y="2707960"/>
            <a:ext cx="2842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Conector recto de flecha 33"/>
          <p:cNvCxnSpPr/>
          <p:nvPr/>
        </p:nvCxnSpPr>
        <p:spPr>
          <a:xfrm>
            <a:off x="2032458" y="2707960"/>
            <a:ext cx="3771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ector recto de flecha 35"/>
          <p:cNvCxnSpPr/>
          <p:nvPr/>
        </p:nvCxnSpPr>
        <p:spPr>
          <a:xfrm>
            <a:off x="7352270" y="2707960"/>
            <a:ext cx="24769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Conector recto de flecha 37"/>
          <p:cNvCxnSpPr/>
          <p:nvPr/>
        </p:nvCxnSpPr>
        <p:spPr>
          <a:xfrm flipV="1">
            <a:off x="8452022" y="4547286"/>
            <a:ext cx="420129" cy="12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ector recto de flecha 39"/>
          <p:cNvCxnSpPr/>
          <p:nvPr/>
        </p:nvCxnSpPr>
        <p:spPr>
          <a:xfrm>
            <a:off x="4744995" y="5375189"/>
            <a:ext cx="518983" cy="12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Conector recto de flecha 41"/>
          <p:cNvCxnSpPr/>
          <p:nvPr/>
        </p:nvCxnSpPr>
        <p:spPr>
          <a:xfrm>
            <a:off x="898358" y="4904556"/>
            <a:ext cx="3620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789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6345" y="1"/>
            <a:ext cx="10088304" cy="943238"/>
          </a:xfrm>
        </p:spPr>
        <p:txBody>
          <a:bodyPr/>
          <a:lstStyle/>
          <a:p>
            <a:r>
              <a:rPr lang="es-ES" dirty="0"/>
              <a:t>El poder político: moderno</a:t>
            </a:r>
          </a:p>
        </p:txBody>
      </p:sp>
      <p:pic>
        <p:nvPicPr>
          <p:cNvPr id="4" name="Imagen 3"/>
          <p:cNvPicPr>
            <a:picLocks noChangeAspect="1"/>
          </p:cNvPicPr>
          <p:nvPr/>
        </p:nvPicPr>
        <p:blipFill>
          <a:blip r:embed="rId2"/>
          <a:stretch>
            <a:fillRect/>
          </a:stretch>
        </p:blipFill>
        <p:spPr>
          <a:xfrm>
            <a:off x="5637657" y="2681425"/>
            <a:ext cx="1402565" cy="1871787"/>
          </a:xfrm>
          <a:prstGeom prst="rect">
            <a:avLst/>
          </a:prstGeom>
        </p:spPr>
      </p:pic>
      <p:sp>
        <p:nvSpPr>
          <p:cNvPr id="5" name="Rectángulo 4"/>
          <p:cNvSpPr/>
          <p:nvPr/>
        </p:nvSpPr>
        <p:spPr>
          <a:xfrm>
            <a:off x="5575003" y="4477793"/>
            <a:ext cx="1043876" cy="369332"/>
          </a:xfrm>
          <a:prstGeom prst="rect">
            <a:avLst/>
          </a:prstGeom>
        </p:spPr>
        <p:txBody>
          <a:bodyPr wrap="none">
            <a:spAutoFit/>
          </a:bodyPr>
          <a:lstStyle/>
          <a:p>
            <a:r>
              <a:rPr lang="es-ES" b="1" dirty="0" smtClean="0">
                <a:solidFill>
                  <a:srgbClr val="FF0000"/>
                </a:solidFill>
              </a:rPr>
              <a:t>LOCKE</a:t>
            </a:r>
            <a:endParaRPr lang="es-ES" b="1" dirty="0">
              <a:solidFill>
                <a:srgbClr val="FF0000"/>
              </a:solidFill>
            </a:endParaRPr>
          </a:p>
        </p:txBody>
      </p:sp>
      <p:sp>
        <p:nvSpPr>
          <p:cNvPr id="6" name="CuadroTexto 5"/>
          <p:cNvSpPr txBox="1"/>
          <p:nvPr/>
        </p:nvSpPr>
        <p:spPr>
          <a:xfrm>
            <a:off x="1973781" y="1033496"/>
            <a:ext cx="4917989" cy="1477328"/>
          </a:xfrm>
          <a:prstGeom prst="rect">
            <a:avLst/>
          </a:prstGeom>
          <a:noFill/>
        </p:spPr>
        <p:txBody>
          <a:bodyPr wrap="square" rtlCol="0">
            <a:spAutoFit/>
          </a:bodyPr>
          <a:lstStyle/>
          <a:p>
            <a:r>
              <a:rPr lang="es-ES" dirty="0" smtClean="0"/>
              <a:t>Sostenía que </a:t>
            </a:r>
            <a:r>
              <a:rPr lang="es-ES" b="1" dirty="0" smtClean="0">
                <a:solidFill>
                  <a:srgbClr val="00B050"/>
                </a:solidFill>
              </a:rPr>
              <a:t>los humanos no tenían derechos ilimitados a todo     </a:t>
            </a:r>
            <a:r>
              <a:rPr lang="es-ES" dirty="0" smtClean="0"/>
              <a:t>los derechos de cada uno (a la vida, a la libertad y a la propiedad) se </a:t>
            </a:r>
            <a:r>
              <a:rPr lang="es-ES" b="1" dirty="0" smtClean="0">
                <a:solidFill>
                  <a:srgbClr val="00B050"/>
                </a:solidFill>
              </a:rPr>
              <a:t>limitaban</a:t>
            </a:r>
            <a:r>
              <a:rPr lang="es-ES" dirty="0" smtClean="0"/>
              <a:t> por los derechos iguales de los demás humanos.</a:t>
            </a:r>
            <a:endParaRPr lang="es-ES" dirty="0"/>
          </a:p>
        </p:txBody>
      </p:sp>
      <p:sp>
        <p:nvSpPr>
          <p:cNvPr id="7" name="CuadroTexto 6"/>
          <p:cNvSpPr txBox="1"/>
          <p:nvPr/>
        </p:nvSpPr>
        <p:spPr>
          <a:xfrm>
            <a:off x="7143730" y="1025259"/>
            <a:ext cx="4652246" cy="1815882"/>
          </a:xfrm>
          <a:prstGeom prst="rect">
            <a:avLst/>
          </a:prstGeom>
          <a:noFill/>
        </p:spPr>
        <p:txBody>
          <a:bodyPr wrap="square" rtlCol="0">
            <a:spAutoFit/>
          </a:bodyPr>
          <a:lstStyle/>
          <a:p>
            <a:r>
              <a:rPr lang="es-ES" dirty="0" smtClean="0"/>
              <a:t>También poseían </a:t>
            </a:r>
            <a:r>
              <a:rPr lang="es-ES" b="1" dirty="0" smtClean="0">
                <a:solidFill>
                  <a:srgbClr val="00B050"/>
                </a:solidFill>
              </a:rPr>
              <a:t>todos los humanos el derecho de poder castigar a aquellos que no respetaran sus derechos</a:t>
            </a:r>
            <a:r>
              <a:rPr lang="es-ES" dirty="0" smtClean="0"/>
              <a:t>, a aquellos que les ofendieran     por lo que todos son </a:t>
            </a:r>
            <a:r>
              <a:rPr lang="es-ES" dirty="0" err="1" smtClean="0"/>
              <a:t>ejecutadores</a:t>
            </a:r>
            <a:r>
              <a:rPr lang="es-ES" dirty="0" smtClean="0"/>
              <a:t> de la</a:t>
            </a:r>
            <a:r>
              <a:rPr lang="es-ES" sz="2000" b="1" dirty="0" smtClean="0">
                <a:solidFill>
                  <a:srgbClr val="00B050"/>
                </a:solidFill>
              </a:rPr>
              <a:t> ley de la naturaleza</a:t>
            </a:r>
            <a:r>
              <a:rPr lang="es-ES" dirty="0" smtClean="0"/>
              <a:t>.</a:t>
            </a:r>
            <a:endParaRPr lang="es-ES" dirty="0"/>
          </a:p>
        </p:txBody>
      </p:sp>
      <p:sp>
        <p:nvSpPr>
          <p:cNvPr id="8" name="CuadroTexto 7"/>
          <p:cNvSpPr txBox="1"/>
          <p:nvPr/>
        </p:nvSpPr>
        <p:spPr>
          <a:xfrm>
            <a:off x="7143730" y="3080415"/>
            <a:ext cx="4652246" cy="1846659"/>
          </a:xfrm>
          <a:prstGeom prst="rect">
            <a:avLst/>
          </a:prstGeom>
          <a:noFill/>
        </p:spPr>
        <p:txBody>
          <a:bodyPr wrap="square" rtlCol="0">
            <a:spAutoFit/>
          </a:bodyPr>
          <a:lstStyle/>
          <a:p>
            <a:r>
              <a:rPr lang="es-ES" dirty="0" smtClean="0"/>
              <a:t>Problema: al tomarse cada persona ofendida la justicia por su mano, como todos castigaban de la misma manera, se producían situaciones de incertidumbre e inestabilidad      para evitarlo se recurre al </a:t>
            </a:r>
            <a:r>
              <a:rPr lang="es-ES" sz="2400" b="1" dirty="0" smtClean="0">
                <a:solidFill>
                  <a:srgbClr val="00B050"/>
                </a:solidFill>
              </a:rPr>
              <a:t>pacto social</a:t>
            </a:r>
            <a:endParaRPr lang="es-ES" sz="2400" b="1" dirty="0">
              <a:solidFill>
                <a:srgbClr val="00B050"/>
              </a:solidFill>
            </a:endParaRPr>
          </a:p>
        </p:txBody>
      </p:sp>
      <p:sp>
        <p:nvSpPr>
          <p:cNvPr id="9" name="CuadroTexto 8"/>
          <p:cNvSpPr txBox="1"/>
          <p:nvPr/>
        </p:nvSpPr>
        <p:spPr>
          <a:xfrm>
            <a:off x="6549081" y="5026262"/>
            <a:ext cx="4944834" cy="1754326"/>
          </a:xfrm>
          <a:prstGeom prst="rect">
            <a:avLst/>
          </a:prstGeom>
          <a:noFill/>
        </p:spPr>
        <p:txBody>
          <a:bodyPr wrap="square" rtlCol="0">
            <a:spAutoFit/>
          </a:bodyPr>
          <a:lstStyle/>
          <a:p>
            <a:r>
              <a:rPr lang="es-ES" dirty="0" smtClean="0"/>
              <a:t>Al realizar el pacto, los seres humanos que son libres, iguales e independientes, </a:t>
            </a:r>
            <a:r>
              <a:rPr lang="es-ES" b="1" dirty="0" smtClean="0">
                <a:solidFill>
                  <a:srgbClr val="00B050"/>
                </a:solidFill>
              </a:rPr>
              <a:t>ceden algunos de sus derechos </a:t>
            </a:r>
            <a:r>
              <a:rPr lang="es-ES" dirty="0" smtClean="0"/>
              <a:t>a la sociedad y deciden unirse y vivir en libertad   </a:t>
            </a:r>
            <a:r>
              <a:rPr lang="es-ES" b="1" dirty="0" smtClean="0"/>
              <a:t> “se pasó, de este modo, del estado de naturaleza a la sociedad civil”</a:t>
            </a:r>
            <a:endParaRPr lang="es-ES" b="1" dirty="0"/>
          </a:p>
        </p:txBody>
      </p:sp>
      <p:sp>
        <p:nvSpPr>
          <p:cNvPr id="11" name="CuadroTexto 10"/>
          <p:cNvSpPr txBox="1"/>
          <p:nvPr/>
        </p:nvSpPr>
        <p:spPr>
          <a:xfrm>
            <a:off x="499224" y="4779982"/>
            <a:ext cx="5138433" cy="2031325"/>
          </a:xfrm>
          <a:prstGeom prst="rect">
            <a:avLst/>
          </a:prstGeom>
          <a:noFill/>
        </p:spPr>
        <p:txBody>
          <a:bodyPr wrap="square" rtlCol="0">
            <a:spAutoFit/>
          </a:bodyPr>
          <a:lstStyle/>
          <a:p>
            <a:r>
              <a:rPr lang="es-ES" dirty="0" smtClean="0"/>
              <a:t>El </a:t>
            </a:r>
            <a:r>
              <a:rPr lang="es-ES" b="1" dirty="0" smtClean="0">
                <a:solidFill>
                  <a:srgbClr val="00B050"/>
                </a:solidFill>
              </a:rPr>
              <a:t>poder de los gobernantes no es absoluto e ilimitado     </a:t>
            </a:r>
            <a:r>
              <a:rPr lang="es-ES" dirty="0" smtClean="0"/>
              <a:t>atañe sobre todo a la aplicación de </a:t>
            </a:r>
            <a:r>
              <a:rPr lang="es-ES" b="1" dirty="0" smtClean="0">
                <a:solidFill>
                  <a:srgbClr val="00B050"/>
                </a:solidFill>
              </a:rPr>
              <a:t>castigos</a:t>
            </a:r>
            <a:r>
              <a:rPr lang="es-ES" dirty="0" smtClean="0"/>
              <a:t> a los que no respetan los derechos de los </a:t>
            </a:r>
            <a:r>
              <a:rPr lang="es-ES" b="1" dirty="0" smtClean="0"/>
              <a:t>demás    Los seres humanos son libres e iguales por naturaleza y el Estado tiene que respetar esto</a:t>
            </a:r>
            <a:r>
              <a:rPr lang="es-ES" dirty="0" smtClean="0"/>
              <a:t>    la intervención del Estado debe reducirse al mínimo</a:t>
            </a:r>
            <a:endParaRPr lang="es-ES" dirty="0"/>
          </a:p>
        </p:txBody>
      </p:sp>
      <p:sp>
        <p:nvSpPr>
          <p:cNvPr id="12" name="CuadroTexto 11"/>
          <p:cNvSpPr txBox="1"/>
          <p:nvPr/>
        </p:nvSpPr>
        <p:spPr>
          <a:xfrm>
            <a:off x="111210" y="2675926"/>
            <a:ext cx="5595633" cy="2062103"/>
          </a:xfrm>
          <a:prstGeom prst="rect">
            <a:avLst/>
          </a:prstGeom>
          <a:noFill/>
        </p:spPr>
        <p:txBody>
          <a:bodyPr wrap="square" rtlCol="0">
            <a:spAutoFit/>
          </a:bodyPr>
          <a:lstStyle/>
          <a:p>
            <a:r>
              <a:rPr lang="es-ES" dirty="0" smtClean="0"/>
              <a:t>Para </a:t>
            </a:r>
            <a:r>
              <a:rPr lang="es-ES" b="1" dirty="0" smtClean="0">
                <a:solidFill>
                  <a:srgbClr val="00B050"/>
                </a:solidFill>
              </a:rPr>
              <a:t>evitar los abusos de poder</a:t>
            </a:r>
            <a:r>
              <a:rPr lang="es-ES" dirty="0" smtClean="0">
                <a:solidFill>
                  <a:srgbClr val="00B050"/>
                </a:solidFill>
              </a:rPr>
              <a:t> </a:t>
            </a:r>
            <a:r>
              <a:rPr lang="es-ES" dirty="0" smtClean="0"/>
              <a:t>propuso la </a:t>
            </a:r>
            <a:r>
              <a:rPr lang="es-ES" sz="2000" b="1" dirty="0" smtClean="0">
                <a:solidFill>
                  <a:srgbClr val="00B050"/>
                </a:solidFill>
              </a:rPr>
              <a:t>división e poderes     </a:t>
            </a:r>
            <a:r>
              <a:rPr lang="es-ES" dirty="0" smtClean="0"/>
              <a:t>ejecutivo, legislativo y judicial      también propuso </a:t>
            </a:r>
            <a:r>
              <a:rPr lang="es-ES" b="1" dirty="0" smtClean="0">
                <a:solidFill>
                  <a:srgbClr val="00B050"/>
                </a:solidFill>
              </a:rPr>
              <a:t>que el pueblo conservase siempre el poder de supremos de modificar las leyes</a:t>
            </a:r>
            <a:r>
              <a:rPr lang="es-ES" dirty="0" smtClean="0"/>
              <a:t>    incluso de </a:t>
            </a:r>
            <a:r>
              <a:rPr lang="es-ES" b="1" dirty="0" smtClean="0">
                <a:solidFill>
                  <a:srgbClr val="00B050"/>
                </a:solidFill>
              </a:rPr>
              <a:t>cambiar a sus gobernantes si no están de acuerdo con su forma de gobernar.</a:t>
            </a:r>
            <a:endParaRPr lang="es-ES" b="1" dirty="0">
              <a:solidFill>
                <a:srgbClr val="00B050"/>
              </a:solidFill>
            </a:endParaRPr>
          </a:p>
        </p:txBody>
      </p:sp>
      <p:sp>
        <p:nvSpPr>
          <p:cNvPr id="13" name="Flecha curvada hacia abajo 12"/>
          <p:cNvSpPr/>
          <p:nvPr/>
        </p:nvSpPr>
        <p:spPr>
          <a:xfrm rot="16200000">
            <a:off x="-60495" y="4882099"/>
            <a:ext cx="727604" cy="28832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4" name="Flecha curvada hacia la izquierda 13"/>
          <p:cNvSpPr/>
          <p:nvPr/>
        </p:nvSpPr>
        <p:spPr>
          <a:xfrm>
            <a:off x="9156356" y="2548246"/>
            <a:ext cx="284205" cy="50094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5" name="Flecha curvada hacia la izquierda 14"/>
          <p:cNvSpPr/>
          <p:nvPr/>
        </p:nvSpPr>
        <p:spPr>
          <a:xfrm>
            <a:off x="9700054" y="4547713"/>
            <a:ext cx="271849" cy="47854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8" name="Flecha curvada hacia abajo 17"/>
          <p:cNvSpPr/>
          <p:nvPr/>
        </p:nvSpPr>
        <p:spPr>
          <a:xfrm>
            <a:off x="5982713" y="785991"/>
            <a:ext cx="1474916" cy="30101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9" name="Flecha arriba 18"/>
          <p:cNvSpPr/>
          <p:nvPr/>
        </p:nvSpPr>
        <p:spPr>
          <a:xfrm>
            <a:off x="1427670" y="2193935"/>
            <a:ext cx="420131" cy="44003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lecha curvada hacia abajo 20"/>
          <p:cNvSpPr/>
          <p:nvPr/>
        </p:nvSpPr>
        <p:spPr>
          <a:xfrm rot="10800000">
            <a:off x="5315128" y="6431946"/>
            <a:ext cx="1233953" cy="37936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cxnSp>
        <p:nvCxnSpPr>
          <p:cNvPr id="23" name="Conector recto de flecha 22"/>
          <p:cNvCxnSpPr/>
          <p:nvPr/>
        </p:nvCxnSpPr>
        <p:spPr>
          <a:xfrm>
            <a:off x="5016843" y="1519881"/>
            <a:ext cx="2982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a:off x="10181968" y="2051222"/>
            <a:ext cx="2842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a:off x="2520778" y="3175686"/>
            <a:ext cx="271849" cy="12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a:off x="1000897" y="3459892"/>
            <a:ext cx="321276" cy="12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p:nvPr/>
        </p:nvCxnSpPr>
        <p:spPr>
          <a:xfrm>
            <a:off x="2384854" y="3991232"/>
            <a:ext cx="135924" cy="24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p:nvPr/>
        </p:nvCxnSpPr>
        <p:spPr>
          <a:xfrm>
            <a:off x="1643449" y="5288692"/>
            <a:ext cx="330332" cy="12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a:off x="2075935" y="5807676"/>
            <a:ext cx="185351" cy="12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p:nvPr/>
        </p:nvCxnSpPr>
        <p:spPr>
          <a:xfrm>
            <a:off x="3249827" y="6388951"/>
            <a:ext cx="988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p:nvPr/>
        </p:nvCxnSpPr>
        <p:spPr>
          <a:xfrm>
            <a:off x="8637373" y="4386649"/>
            <a:ext cx="259492" cy="247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p:nvPr/>
        </p:nvCxnSpPr>
        <p:spPr>
          <a:xfrm>
            <a:off x="10181968" y="6067168"/>
            <a:ext cx="28420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024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7330" y="0"/>
            <a:ext cx="10250918" cy="1149178"/>
          </a:xfrm>
        </p:spPr>
        <p:txBody>
          <a:bodyPr/>
          <a:lstStyle/>
          <a:p>
            <a:r>
              <a:rPr lang="es-ES" dirty="0"/>
              <a:t>El poder político: moderno</a:t>
            </a:r>
          </a:p>
        </p:txBody>
      </p:sp>
      <p:pic>
        <p:nvPicPr>
          <p:cNvPr id="4" name="Marcador de contenido 3"/>
          <p:cNvPicPr>
            <a:picLocks noGrp="1" noChangeAspect="1"/>
          </p:cNvPicPr>
          <p:nvPr>
            <p:ph idx="1"/>
          </p:nvPr>
        </p:nvPicPr>
        <p:blipFill>
          <a:blip r:embed="rId2"/>
          <a:stretch>
            <a:fillRect/>
          </a:stretch>
        </p:blipFill>
        <p:spPr>
          <a:xfrm>
            <a:off x="5259032" y="2913296"/>
            <a:ext cx="1469631" cy="2044294"/>
          </a:xfrm>
          <a:prstGeom prst="rect">
            <a:avLst/>
          </a:prstGeom>
        </p:spPr>
      </p:pic>
      <p:sp>
        <p:nvSpPr>
          <p:cNvPr id="6" name="CuadroTexto 5"/>
          <p:cNvSpPr txBox="1"/>
          <p:nvPr/>
        </p:nvSpPr>
        <p:spPr>
          <a:xfrm>
            <a:off x="3774576" y="4620840"/>
            <a:ext cx="1779373" cy="369332"/>
          </a:xfrm>
          <a:prstGeom prst="rect">
            <a:avLst/>
          </a:prstGeom>
          <a:noFill/>
        </p:spPr>
        <p:txBody>
          <a:bodyPr wrap="square" rtlCol="0">
            <a:spAutoFit/>
          </a:bodyPr>
          <a:lstStyle/>
          <a:p>
            <a:r>
              <a:rPr lang="es-ES" b="1" dirty="0" smtClean="0">
                <a:solidFill>
                  <a:srgbClr val="FF0000"/>
                </a:solidFill>
              </a:rPr>
              <a:t>ROUSSEAU</a:t>
            </a:r>
            <a:endParaRPr lang="es-ES" b="1" dirty="0">
              <a:solidFill>
                <a:srgbClr val="FF0000"/>
              </a:solidFill>
            </a:endParaRPr>
          </a:p>
        </p:txBody>
      </p:sp>
      <p:sp>
        <p:nvSpPr>
          <p:cNvPr id="7" name="CuadroTexto 6"/>
          <p:cNvSpPr txBox="1"/>
          <p:nvPr/>
        </p:nvSpPr>
        <p:spPr>
          <a:xfrm>
            <a:off x="917490" y="1384633"/>
            <a:ext cx="1816443" cy="1261884"/>
          </a:xfrm>
          <a:prstGeom prst="rect">
            <a:avLst/>
          </a:prstGeom>
          <a:noFill/>
        </p:spPr>
        <p:txBody>
          <a:bodyPr wrap="square" rtlCol="0">
            <a:spAutoFit/>
          </a:bodyPr>
          <a:lstStyle/>
          <a:p>
            <a:r>
              <a:rPr lang="es-ES" dirty="0" smtClean="0"/>
              <a:t>Su obra más importante es </a:t>
            </a:r>
            <a:r>
              <a:rPr lang="es-ES" sz="2000" b="1" i="1" dirty="0" smtClean="0">
                <a:solidFill>
                  <a:srgbClr val="00B050"/>
                </a:solidFill>
              </a:rPr>
              <a:t>El contrato social </a:t>
            </a:r>
            <a:endParaRPr lang="es-ES" sz="2000" b="1" i="1" dirty="0">
              <a:solidFill>
                <a:srgbClr val="00B050"/>
              </a:solidFill>
            </a:endParaRPr>
          </a:p>
        </p:txBody>
      </p:sp>
      <p:sp>
        <p:nvSpPr>
          <p:cNvPr id="8" name="CuadroTexto 7"/>
          <p:cNvSpPr txBox="1"/>
          <p:nvPr/>
        </p:nvSpPr>
        <p:spPr>
          <a:xfrm>
            <a:off x="3036054" y="1149178"/>
            <a:ext cx="3256418" cy="1754326"/>
          </a:xfrm>
          <a:prstGeom prst="rect">
            <a:avLst/>
          </a:prstGeom>
          <a:noFill/>
        </p:spPr>
        <p:txBody>
          <a:bodyPr wrap="square" rtlCol="0">
            <a:spAutoFit/>
          </a:bodyPr>
          <a:lstStyle/>
          <a:p>
            <a:r>
              <a:rPr lang="es-ES" dirty="0" smtClean="0"/>
              <a:t>Hay un claro </a:t>
            </a:r>
            <a:r>
              <a:rPr lang="es-ES" b="1" dirty="0" smtClean="0"/>
              <a:t>contraste</a:t>
            </a:r>
            <a:r>
              <a:rPr lang="es-ES" dirty="0" smtClean="0"/>
              <a:t> entre el </a:t>
            </a:r>
            <a:r>
              <a:rPr lang="es-ES" b="1" dirty="0" smtClean="0">
                <a:solidFill>
                  <a:srgbClr val="00B050"/>
                </a:solidFill>
              </a:rPr>
              <a:t>hombre moderno</a:t>
            </a:r>
            <a:r>
              <a:rPr lang="es-ES" dirty="0" smtClean="0"/>
              <a:t>, producto de la sociedad civilizada y </a:t>
            </a:r>
            <a:r>
              <a:rPr lang="es-ES" b="1" dirty="0" smtClean="0">
                <a:solidFill>
                  <a:srgbClr val="00B050"/>
                </a:solidFill>
              </a:rPr>
              <a:t>el hombre primitivo</a:t>
            </a:r>
            <a:r>
              <a:rPr lang="es-ES" dirty="0" smtClean="0"/>
              <a:t>, que vivió en el estado de naturaleza</a:t>
            </a:r>
            <a:endParaRPr lang="es-ES" sz="2000" b="1" i="1" dirty="0">
              <a:solidFill>
                <a:srgbClr val="00B050"/>
              </a:solidFill>
            </a:endParaRPr>
          </a:p>
        </p:txBody>
      </p:sp>
      <p:sp>
        <p:nvSpPr>
          <p:cNvPr id="9" name="CuadroTexto 8"/>
          <p:cNvSpPr txBox="1"/>
          <p:nvPr/>
        </p:nvSpPr>
        <p:spPr>
          <a:xfrm>
            <a:off x="6753378" y="1061934"/>
            <a:ext cx="5438622" cy="2031325"/>
          </a:xfrm>
          <a:prstGeom prst="rect">
            <a:avLst/>
          </a:prstGeom>
          <a:noFill/>
        </p:spPr>
        <p:txBody>
          <a:bodyPr wrap="square" rtlCol="0">
            <a:spAutoFit/>
          </a:bodyPr>
          <a:lstStyle/>
          <a:p>
            <a:r>
              <a:rPr lang="es-ES" dirty="0" smtClean="0"/>
              <a:t>El </a:t>
            </a:r>
            <a:r>
              <a:rPr lang="es-ES" b="1" dirty="0" smtClean="0">
                <a:solidFill>
                  <a:srgbClr val="00B050"/>
                </a:solidFill>
              </a:rPr>
              <a:t>humano primitivo </a:t>
            </a:r>
            <a:r>
              <a:rPr lang="es-ES" dirty="0" smtClean="0"/>
              <a:t>era un ser bondadoso, y llevaba una </a:t>
            </a:r>
            <a:r>
              <a:rPr lang="es-ES" b="1" dirty="0" smtClean="0">
                <a:solidFill>
                  <a:srgbClr val="00B050"/>
                </a:solidFill>
              </a:rPr>
              <a:t>vida pacífica, libre y solitaria    </a:t>
            </a:r>
            <a:r>
              <a:rPr lang="es-ES" dirty="0" smtClean="0"/>
              <a:t>pero tenía dificultades para sobrevivir en este estado    por este motivo decidió unirse a otros mediante el </a:t>
            </a:r>
            <a:r>
              <a:rPr lang="es-ES" b="1" dirty="0" smtClean="0">
                <a:solidFill>
                  <a:srgbClr val="00B050"/>
                </a:solidFill>
              </a:rPr>
              <a:t>contrato social </a:t>
            </a:r>
            <a:r>
              <a:rPr lang="es-ES" dirty="0" smtClean="0"/>
              <a:t>para vivir en </a:t>
            </a:r>
            <a:r>
              <a:rPr lang="es-ES" b="1" dirty="0" smtClean="0">
                <a:solidFill>
                  <a:srgbClr val="00B050"/>
                </a:solidFill>
              </a:rPr>
              <a:t>sociedad</a:t>
            </a:r>
            <a:r>
              <a:rPr lang="es-ES" dirty="0" smtClean="0"/>
              <a:t>    juntos se podían conseguir más cosas que aislados.</a:t>
            </a:r>
            <a:endParaRPr lang="es-ES" sz="2000" b="1" i="1" dirty="0">
              <a:solidFill>
                <a:srgbClr val="00B050"/>
              </a:solidFill>
            </a:endParaRPr>
          </a:p>
        </p:txBody>
      </p:sp>
      <p:sp>
        <p:nvSpPr>
          <p:cNvPr id="10" name="CuadroTexto 9"/>
          <p:cNvSpPr txBox="1"/>
          <p:nvPr/>
        </p:nvSpPr>
        <p:spPr>
          <a:xfrm>
            <a:off x="7030995" y="3282566"/>
            <a:ext cx="4460789" cy="2031325"/>
          </a:xfrm>
          <a:prstGeom prst="rect">
            <a:avLst/>
          </a:prstGeom>
          <a:noFill/>
        </p:spPr>
        <p:txBody>
          <a:bodyPr wrap="square" rtlCol="0">
            <a:spAutoFit/>
          </a:bodyPr>
          <a:lstStyle/>
          <a:p>
            <a:r>
              <a:rPr lang="es-ES" b="1" dirty="0" smtClean="0">
                <a:solidFill>
                  <a:srgbClr val="00B050"/>
                </a:solidFill>
              </a:rPr>
              <a:t>Vivir en sociedad</a:t>
            </a:r>
            <a:r>
              <a:rPr lang="es-ES" dirty="0" smtClean="0"/>
              <a:t>, sin embargo, ayuda a subsistir pero es el </a:t>
            </a:r>
            <a:r>
              <a:rPr lang="es-ES" b="1" dirty="0" smtClean="0">
                <a:solidFill>
                  <a:srgbClr val="00B050"/>
                </a:solidFill>
              </a:rPr>
              <a:t>origen de todos los males que padece el ser humano moderno </a:t>
            </a:r>
            <a:r>
              <a:rPr lang="es-ES" dirty="0" smtClean="0"/>
              <a:t>    sobre todo la sociedad moderna </a:t>
            </a:r>
            <a:r>
              <a:rPr lang="es-ES" b="1" dirty="0" smtClean="0"/>
              <a:t>competitiva</a:t>
            </a:r>
            <a:r>
              <a:rPr lang="es-ES" dirty="0" smtClean="0"/>
              <a:t> trata de forma desigual a la gente    tratando de </a:t>
            </a:r>
            <a:r>
              <a:rPr lang="es-ES" b="1" dirty="0" smtClean="0"/>
              <a:t>forma desigual </a:t>
            </a:r>
            <a:r>
              <a:rPr lang="es-ES" dirty="0" smtClean="0"/>
              <a:t>y creando envidias y rencores</a:t>
            </a:r>
            <a:endParaRPr lang="es-ES" sz="2000" b="1" i="1" dirty="0">
              <a:solidFill>
                <a:srgbClr val="00B050"/>
              </a:solidFill>
            </a:endParaRPr>
          </a:p>
        </p:txBody>
      </p:sp>
      <p:sp>
        <p:nvSpPr>
          <p:cNvPr id="11" name="CuadroTexto 10"/>
          <p:cNvSpPr txBox="1"/>
          <p:nvPr/>
        </p:nvSpPr>
        <p:spPr>
          <a:xfrm>
            <a:off x="6601391" y="5508287"/>
            <a:ext cx="5319996" cy="1200329"/>
          </a:xfrm>
          <a:prstGeom prst="rect">
            <a:avLst/>
          </a:prstGeom>
          <a:noFill/>
        </p:spPr>
        <p:txBody>
          <a:bodyPr wrap="square" rtlCol="0">
            <a:spAutoFit/>
          </a:bodyPr>
          <a:lstStyle/>
          <a:p>
            <a:r>
              <a:rPr lang="es-ES" b="1" dirty="0" smtClean="0">
                <a:solidFill>
                  <a:srgbClr val="00B050"/>
                </a:solidFill>
              </a:rPr>
              <a:t>La instauración de la propiedad privada </a:t>
            </a:r>
            <a:r>
              <a:rPr lang="es-ES" dirty="0" smtClean="0"/>
              <a:t>y la </a:t>
            </a:r>
            <a:r>
              <a:rPr lang="es-ES" b="1" dirty="0" smtClean="0">
                <a:solidFill>
                  <a:srgbClr val="00B050"/>
                </a:solidFill>
              </a:rPr>
              <a:t>transformación del poder legítimo en arbitrario  </a:t>
            </a:r>
            <a:r>
              <a:rPr lang="es-ES" dirty="0" smtClean="0"/>
              <a:t>los dos elementos de la sociedad que </a:t>
            </a:r>
            <a:r>
              <a:rPr lang="es-ES" b="1" dirty="0" smtClean="0"/>
              <a:t>más contribuyen a este cambio</a:t>
            </a:r>
            <a:endParaRPr lang="es-ES" sz="2000" b="1" i="1" dirty="0">
              <a:solidFill>
                <a:srgbClr val="00B050"/>
              </a:solidFill>
            </a:endParaRPr>
          </a:p>
        </p:txBody>
      </p:sp>
      <p:sp>
        <p:nvSpPr>
          <p:cNvPr id="12" name="CuadroTexto 11"/>
          <p:cNvSpPr txBox="1"/>
          <p:nvPr/>
        </p:nvSpPr>
        <p:spPr>
          <a:xfrm>
            <a:off x="3141397" y="5477510"/>
            <a:ext cx="3565335" cy="1231106"/>
          </a:xfrm>
          <a:prstGeom prst="rect">
            <a:avLst/>
          </a:prstGeom>
          <a:noFill/>
        </p:spPr>
        <p:txBody>
          <a:bodyPr wrap="square" rtlCol="0">
            <a:spAutoFit/>
          </a:bodyPr>
          <a:lstStyle/>
          <a:p>
            <a:r>
              <a:rPr lang="es-ES" sz="2000" b="1" u="sng" dirty="0" smtClean="0"/>
              <a:t>Solución</a:t>
            </a:r>
            <a:r>
              <a:rPr lang="es-ES" dirty="0" smtClean="0"/>
              <a:t>: </a:t>
            </a:r>
            <a:r>
              <a:rPr lang="es-ES" b="1" dirty="0" smtClean="0">
                <a:solidFill>
                  <a:srgbClr val="00B050"/>
                </a:solidFill>
              </a:rPr>
              <a:t>Vuelta al estado de naturaleza </a:t>
            </a:r>
            <a:r>
              <a:rPr lang="es-ES" dirty="0" smtClean="0"/>
              <a:t>   como si el progreso consistiera en un retorno a los orígenes</a:t>
            </a:r>
            <a:endParaRPr lang="es-ES" sz="2000" b="1" i="1" dirty="0">
              <a:solidFill>
                <a:srgbClr val="00B050"/>
              </a:solidFill>
            </a:endParaRPr>
          </a:p>
        </p:txBody>
      </p:sp>
      <p:sp>
        <p:nvSpPr>
          <p:cNvPr id="13" name="CuadroTexto 12"/>
          <p:cNvSpPr txBox="1"/>
          <p:nvPr/>
        </p:nvSpPr>
        <p:spPr>
          <a:xfrm>
            <a:off x="0" y="4046349"/>
            <a:ext cx="3036054" cy="2862322"/>
          </a:xfrm>
          <a:prstGeom prst="rect">
            <a:avLst/>
          </a:prstGeom>
          <a:noFill/>
        </p:spPr>
        <p:txBody>
          <a:bodyPr wrap="square" rtlCol="0">
            <a:spAutoFit/>
          </a:bodyPr>
          <a:lstStyle/>
          <a:p>
            <a:r>
              <a:rPr lang="es-ES" dirty="0" smtClean="0"/>
              <a:t>Se trata </a:t>
            </a:r>
            <a:r>
              <a:rPr lang="es-ES" b="1" dirty="0" smtClean="0"/>
              <a:t>de transformar la sociedad </a:t>
            </a:r>
            <a:r>
              <a:rPr lang="es-ES" dirty="0" smtClean="0"/>
              <a:t>elaborando </a:t>
            </a:r>
            <a:r>
              <a:rPr lang="es-ES" b="1" dirty="0" smtClean="0">
                <a:solidFill>
                  <a:srgbClr val="00B050"/>
                </a:solidFill>
              </a:rPr>
              <a:t>leyes justas y legítimas     basadas en el consenso de la mayoría     </a:t>
            </a:r>
            <a:r>
              <a:rPr lang="es-ES" dirty="0" smtClean="0"/>
              <a:t>Estado que sea </a:t>
            </a:r>
            <a:r>
              <a:rPr lang="es-ES" b="1" dirty="0" smtClean="0"/>
              <a:t>la expresión de la voluntad general </a:t>
            </a:r>
            <a:r>
              <a:rPr lang="es-ES" dirty="0" smtClean="0"/>
              <a:t>que busca siempre </a:t>
            </a:r>
            <a:r>
              <a:rPr lang="es-ES" b="1" dirty="0" smtClean="0"/>
              <a:t>el bien común</a:t>
            </a:r>
            <a:r>
              <a:rPr lang="es-ES" dirty="0" smtClean="0"/>
              <a:t>    </a:t>
            </a:r>
            <a:r>
              <a:rPr lang="es-ES" b="1" dirty="0" smtClean="0">
                <a:solidFill>
                  <a:srgbClr val="00B050"/>
                </a:solidFill>
              </a:rPr>
              <a:t>forma superior de libertad</a:t>
            </a:r>
            <a:endParaRPr lang="es-ES" sz="2000" b="1" i="1" dirty="0">
              <a:solidFill>
                <a:srgbClr val="00B050"/>
              </a:solidFill>
            </a:endParaRPr>
          </a:p>
        </p:txBody>
      </p:sp>
      <p:sp>
        <p:nvSpPr>
          <p:cNvPr id="14" name="CuadroTexto 13"/>
          <p:cNvSpPr txBox="1"/>
          <p:nvPr/>
        </p:nvSpPr>
        <p:spPr>
          <a:xfrm>
            <a:off x="644403" y="3246923"/>
            <a:ext cx="4664263" cy="646331"/>
          </a:xfrm>
          <a:prstGeom prst="rect">
            <a:avLst/>
          </a:prstGeom>
          <a:noFill/>
        </p:spPr>
        <p:txBody>
          <a:bodyPr wrap="square" rtlCol="0">
            <a:spAutoFit/>
          </a:bodyPr>
          <a:lstStyle/>
          <a:p>
            <a:r>
              <a:rPr lang="es-ES" dirty="0" smtClean="0"/>
              <a:t>Los gobiernos tienden a degenerar, </a:t>
            </a:r>
            <a:r>
              <a:rPr lang="es-ES" b="1" dirty="0" smtClean="0">
                <a:solidFill>
                  <a:srgbClr val="00B050"/>
                </a:solidFill>
              </a:rPr>
              <a:t>pero el verdadero soberano es el pueblo</a:t>
            </a:r>
            <a:endParaRPr lang="es-ES" sz="2000" b="1" i="1" dirty="0">
              <a:solidFill>
                <a:srgbClr val="00B050"/>
              </a:solidFill>
            </a:endParaRPr>
          </a:p>
        </p:txBody>
      </p:sp>
      <p:sp>
        <p:nvSpPr>
          <p:cNvPr id="15" name="Flecha curvada hacia abajo 14"/>
          <p:cNvSpPr/>
          <p:nvPr/>
        </p:nvSpPr>
        <p:spPr>
          <a:xfrm>
            <a:off x="2113005" y="877330"/>
            <a:ext cx="1075038" cy="27184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6" name="Flecha curvada hacia abajo 15"/>
          <p:cNvSpPr/>
          <p:nvPr/>
        </p:nvSpPr>
        <p:spPr>
          <a:xfrm>
            <a:off x="6071286" y="867538"/>
            <a:ext cx="1075038" cy="27184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7" name="Flecha curvada hacia la izquierda 16"/>
          <p:cNvSpPr/>
          <p:nvPr/>
        </p:nvSpPr>
        <p:spPr>
          <a:xfrm>
            <a:off x="9261389" y="2778329"/>
            <a:ext cx="302741" cy="50423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8" name="Flecha curvada hacia la izquierda 17"/>
          <p:cNvSpPr/>
          <p:nvPr/>
        </p:nvSpPr>
        <p:spPr>
          <a:xfrm>
            <a:off x="11590638" y="4835806"/>
            <a:ext cx="362052" cy="7053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19" name="Flecha curvada hacia arriba 18"/>
          <p:cNvSpPr/>
          <p:nvPr/>
        </p:nvSpPr>
        <p:spPr>
          <a:xfrm flipH="1">
            <a:off x="2387162" y="6497045"/>
            <a:ext cx="791407" cy="28768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0" name="Flecha curvada hacia arriba 19"/>
          <p:cNvSpPr/>
          <p:nvPr/>
        </p:nvSpPr>
        <p:spPr>
          <a:xfrm flipH="1">
            <a:off x="5817398" y="6497045"/>
            <a:ext cx="791407" cy="28768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1" name="Flecha curvada hacia abajo 20"/>
          <p:cNvSpPr/>
          <p:nvPr/>
        </p:nvSpPr>
        <p:spPr>
          <a:xfrm rot="16200000">
            <a:off x="103737" y="3555076"/>
            <a:ext cx="685288" cy="39604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2" name="Flecha arriba 21"/>
          <p:cNvSpPr/>
          <p:nvPr/>
        </p:nvSpPr>
        <p:spPr>
          <a:xfrm>
            <a:off x="1518027" y="2778329"/>
            <a:ext cx="397270" cy="3149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7631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9275" y="151000"/>
            <a:ext cx="10323082" cy="973465"/>
          </a:xfrm>
        </p:spPr>
        <p:txBody>
          <a:bodyPr/>
          <a:lstStyle/>
          <a:p>
            <a:r>
              <a:rPr lang="es-ES" dirty="0" err="1" smtClean="0"/>
              <a:t>contractualismo</a:t>
            </a:r>
            <a:endParaRPr lang="es-ES" dirty="0"/>
          </a:p>
        </p:txBody>
      </p:sp>
      <p:pic>
        <p:nvPicPr>
          <p:cNvPr id="4" name="Marcador de contenido 3"/>
          <p:cNvPicPr>
            <a:picLocks noGrp="1" noChangeAspect="1"/>
          </p:cNvPicPr>
          <p:nvPr>
            <p:ph idx="1"/>
          </p:nvPr>
        </p:nvPicPr>
        <p:blipFill>
          <a:blip r:embed="rId2"/>
          <a:stretch>
            <a:fillRect/>
          </a:stretch>
        </p:blipFill>
        <p:spPr>
          <a:xfrm>
            <a:off x="2306433" y="1369963"/>
            <a:ext cx="6967394" cy="5225545"/>
          </a:xfrm>
          <a:prstGeom prst="rect">
            <a:avLst/>
          </a:prstGeom>
        </p:spPr>
      </p:pic>
      <p:pic>
        <p:nvPicPr>
          <p:cNvPr id="6" name="Imagen 5"/>
          <p:cNvPicPr>
            <a:picLocks noChangeAspect="1"/>
          </p:cNvPicPr>
          <p:nvPr/>
        </p:nvPicPr>
        <p:blipFill>
          <a:blip r:embed="rId3"/>
          <a:stretch>
            <a:fillRect/>
          </a:stretch>
        </p:blipFill>
        <p:spPr>
          <a:xfrm>
            <a:off x="72194" y="4252359"/>
            <a:ext cx="1952625" cy="2343150"/>
          </a:xfrm>
          <a:prstGeom prst="rect">
            <a:avLst/>
          </a:prstGeom>
        </p:spPr>
      </p:pic>
      <p:pic>
        <p:nvPicPr>
          <p:cNvPr id="7" name="Imagen 6"/>
          <p:cNvPicPr>
            <a:picLocks noChangeAspect="1"/>
          </p:cNvPicPr>
          <p:nvPr/>
        </p:nvPicPr>
        <p:blipFill>
          <a:blip r:embed="rId4"/>
          <a:stretch>
            <a:fillRect/>
          </a:stretch>
        </p:blipFill>
        <p:spPr>
          <a:xfrm>
            <a:off x="9772672" y="3982736"/>
            <a:ext cx="2181225" cy="2095500"/>
          </a:xfrm>
          <a:prstGeom prst="rect">
            <a:avLst/>
          </a:prstGeom>
        </p:spPr>
      </p:pic>
      <p:pic>
        <p:nvPicPr>
          <p:cNvPr id="8" name="Imagen 7"/>
          <p:cNvPicPr>
            <a:picLocks noChangeAspect="1"/>
          </p:cNvPicPr>
          <p:nvPr/>
        </p:nvPicPr>
        <p:blipFill>
          <a:blip r:embed="rId5"/>
          <a:stretch>
            <a:fillRect/>
          </a:stretch>
        </p:blipFill>
        <p:spPr>
          <a:xfrm>
            <a:off x="10107521" y="816294"/>
            <a:ext cx="1541010" cy="2635128"/>
          </a:xfrm>
          <a:prstGeom prst="rect">
            <a:avLst/>
          </a:prstGeom>
        </p:spPr>
      </p:pic>
    </p:spTree>
    <p:extLst>
      <p:ext uri="{BB962C8B-B14F-4D97-AF65-F5344CB8AC3E}">
        <p14:creationId xmlns:p14="http://schemas.microsoft.com/office/powerpoint/2010/main" val="1196322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6" y="183169"/>
            <a:ext cx="10503843" cy="860842"/>
          </a:xfrm>
        </p:spPr>
        <p:txBody>
          <a:bodyPr/>
          <a:lstStyle/>
          <a:p>
            <a:r>
              <a:rPr lang="es-ES" dirty="0"/>
              <a:t>El poder político: moderno</a:t>
            </a:r>
          </a:p>
        </p:txBody>
      </p:sp>
      <p:sp>
        <p:nvSpPr>
          <p:cNvPr id="3" name="Marcador de contenido 2"/>
          <p:cNvSpPr>
            <a:spLocks noGrp="1"/>
          </p:cNvSpPr>
          <p:nvPr>
            <p:ph idx="1"/>
          </p:nvPr>
        </p:nvSpPr>
        <p:spPr>
          <a:xfrm>
            <a:off x="308918" y="1263525"/>
            <a:ext cx="11264771" cy="4973990"/>
          </a:xfrm>
        </p:spPr>
        <p:txBody>
          <a:bodyPr/>
          <a:lstStyle/>
          <a:p>
            <a:r>
              <a:rPr lang="es-ES" b="1" dirty="0" smtClean="0">
                <a:solidFill>
                  <a:srgbClr val="FF0000"/>
                </a:solidFill>
              </a:rPr>
              <a:t>MONTESQUIEU</a:t>
            </a:r>
            <a:r>
              <a:rPr lang="es-ES" dirty="0" smtClean="0"/>
              <a:t>     </a:t>
            </a:r>
            <a:r>
              <a:rPr lang="es-ES" i="1" dirty="0" smtClean="0">
                <a:solidFill>
                  <a:srgbClr val="00B050"/>
                </a:solidFill>
              </a:rPr>
              <a:t>El espíritu de las leyes       </a:t>
            </a:r>
            <a:r>
              <a:rPr lang="es-ES" dirty="0" smtClean="0"/>
              <a:t>para que los ciudadanos puedan vivir libremente, se necesitan </a:t>
            </a:r>
            <a:r>
              <a:rPr lang="es-ES" b="1" dirty="0" smtClean="0"/>
              <a:t>gobiernos moderados que actúen con prudencia    </a:t>
            </a:r>
            <a:r>
              <a:rPr lang="es-ES" b="1" dirty="0" smtClean="0">
                <a:solidFill>
                  <a:srgbClr val="00B050"/>
                </a:solidFill>
              </a:rPr>
              <a:t>separación de poderes</a:t>
            </a:r>
            <a:r>
              <a:rPr lang="es-ES" dirty="0" smtClean="0"/>
              <a:t> (legislativo, ejecutivo y judicial)    cada uno de ellos debe actuar limitado por los otros dos</a:t>
            </a:r>
            <a:r>
              <a:rPr lang="es-ES" dirty="0"/>
              <a:t> </a:t>
            </a:r>
            <a:r>
              <a:rPr lang="es-ES" dirty="0" smtClean="0"/>
              <a:t>    Así se evitaría que supondría para la libertad de los ciudadanos que los 3 estuvieran en las mismas manos.</a:t>
            </a:r>
          </a:p>
          <a:p>
            <a:pPr marL="0" indent="0">
              <a:buNone/>
            </a:pPr>
            <a:r>
              <a:rPr lang="es-ES" dirty="0"/>
              <a:t>	</a:t>
            </a:r>
            <a:r>
              <a:rPr lang="es-ES" dirty="0" smtClean="0"/>
              <a:t>Las leyes deben atender también a </a:t>
            </a:r>
            <a:r>
              <a:rPr lang="es-ES" b="1" dirty="0" smtClean="0">
                <a:solidFill>
                  <a:srgbClr val="00B050"/>
                </a:solidFill>
              </a:rPr>
              <a:t>garantizar la libertad de los ciudadanos y aportar seguridad jurídica </a:t>
            </a:r>
            <a:r>
              <a:rPr lang="es-ES" dirty="0" smtClean="0"/>
              <a:t>    </a:t>
            </a:r>
            <a:r>
              <a:rPr lang="es-ES" b="1" dirty="0" smtClean="0"/>
              <a:t>especialmente las leyes que regulan los tribunales y la actuación política.</a:t>
            </a:r>
            <a:endParaRPr lang="es-ES" b="1" dirty="0"/>
          </a:p>
        </p:txBody>
      </p:sp>
      <p:pic>
        <p:nvPicPr>
          <p:cNvPr id="5" name="Imagen 4"/>
          <p:cNvPicPr>
            <a:picLocks noChangeAspect="1"/>
          </p:cNvPicPr>
          <p:nvPr/>
        </p:nvPicPr>
        <p:blipFill>
          <a:blip r:embed="rId2"/>
          <a:stretch>
            <a:fillRect/>
          </a:stretch>
        </p:blipFill>
        <p:spPr>
          <a:xfrm>
            <a:off x="671798" y="3750520"/>
            <a:ext cx="1537129" cy="2547242"/>
          </a:xfrm>
          <a:prstGeom prst="rect">
            <a:avLst/>
          </a:prstGeom>
        </p:spPr>
      </p:pic>
      <p:sp>
        <p:nvSpPr>
          <p:cNvPr id="6" name="CuadroTexto 5"/>
          <p:cNvSpPr txBox="1"/>
          <p:nvPr/>
        </p:nvSpPr>
        <p:spPr>
          <a:xfrm>
            <a:off x="671798" y="6237515"/>
            <a:ext cx="2142308" cy="369332"/>
          </a:xfrm>
          <a:prstGeom prst="rect">
            <a:avLst/>
          </a:prstGeom>
          <a:noFill/>
        </p:spPr>
        <p:txBody>
          <a:bodyPr wrap="square" rtlCol="0">
            <a:spAutoFit/>
          </a:bodyPr>
          <a:lstStyle/>
          <a:p>
            <a:r>
              <a:rPr lang="es-ES" dirty="0" smtClean="0"/>
              <a:t>Montesquieu</a:t>
            </a:r>
            <a:endParaRPr lang="es-ES" dirty="0"/>
          </a:p>
        </p:txBody>
      </p:sp>
      <p:cxnSp>
        <p:nvCxnSpPr>
          <p:cNvPr id="9" name="Conector recto de flecha 8"/>
          <p:cNvCxnSpPr/>
          <p:nvPr/>
        </p:nvCxnSpPr>
        <p:spPr>
          <a:xfrm>
            <a:off x="2553788" y="1418909"/>
            <a:ext cx="3004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5516736" y="1418909"/>
            <a:ext cx="22206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V="1">
            <a:off x="5706172" y="1956065"/>
            <a:ext cx="235131" cy="26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3808044" y="3320341"/>
            <a:ext cx="1360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1768949" y="2255125"/>
            <a:ext cx="1567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914400" y="2728926"/>
            <a:ext cx="299137" cy="2610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a:off x="9575074" y="1715199"/>
            <a:ext cx="2090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CuadroTexto 7"/>
          <p:cNvSpPr txBox="1"/>
          <p:nvPr/>
        </p:nvSpPr>
        <p:spPr>
          <a:xfrm>
            <a:off x="2709266" y="3843303"/>
            <a:ext cx="7948750" cy="2616101"/>
          </a:xfrm>
          <a:prstGeom prst="rect">
            <a:avLst/>
          </a:prstGeom>
          <a:noFill/>
        </p:spPr>
        <p:txBody>
          <a:bodyPr wrap="square" rtlCol="0">
            <a:spAutoFit/>
          </a:bodyPr>
          <a:lstStyle/>
          <a:p>
            <a:r>
              <a:rPr lang="es-ES" b="1" dirty="0" smtClean="0">
                <a:solidFill>
                  <a:srgbClr val="00B050"/>
                </a:solidFill>
              </a:rPr>
              <a:t>Tres tipos de gobiernos</a:t>
            </a:r>
            <a:r>
              <a:rPr lang="es-ES" dirty="0" smtClean="0"/>
              <a:t>: </a:t>
            </a:r>
          </a:p>
          <a:p>
            <a:endParaRPr lang="es-ES" dirty="0" smtClean="0"/>
          </a:p>
          <a:p>
            <a:r>
              <a:rPr lang="es-ES" dirty="0" smtClean="0"/>
              <a:t>- “</a:t>
            </a:r>
            <a:r>
              <a:rPr lang="es-ES" b="1" dirty="0" smtClean="0"/>
              <a:t>República</a:t>
            </a:r>
            <a:r>
              <a:rPr lang="es-ES" dirty="0" smtClean="0"/>
              <a:t>”    </a:t>
            </a:r>
            <a:r>
              <a:rPr lang="es-ES" i="1" dirty="0" smtClean="0"/>
              <a:t>virtud:</a:t>
            </a:r>
            <a:r>
              <a:rPr lang="es-ES" dirty="0" smtClean="0"/>
              <a:t> amor a la patria e igualdad</a:t>
            </a:r>
          </a:p>
          <a:p>
            <a:r>
              <a:rPr lang="es-ES" dirty="0" smtClean="0"/>
              <a:t>- “</a:t>
            </a:r>
            <a:r>
              <a:rPr lang="es-ES" b="1" dirty="0" smtClean="0"/>
              <a:t>monarquía</a:t>
            </a:r>
            <a:r>
              <a:rPr lang="es-ES" dirty="0" smtClean="0"/>
              <a:t>”    </a:t>
            </a:r>
            <a:r>
              <a:rPr lang="es-ES" i="1" dirty="0" smtClean="0"/>
              <a:t>honor</a:t>
            </a:r>
          </a:p>
          <a:p>
            <a:pPr marL="285750" indent="-285750">
              <a:buFontTx/>
              <a:buChar char="-"/>
            </a:pPr>
            <a:r>
              <a:rPr lang="es-ES" dirty="0" smtClean="0"/>
              <a:t>“</a:t>
            </a:r>
            <a:r>
              <a:rPr lang="es-ES" b="1" dirty="0" smtClean="0"/>
              <a:t>despotismo</a:t>
            </a:r>
            <a:r>
              <a:rPr lang="es-ES" dirty="0" smtClean="0"/>
              <a:t>”    </a:t>
            </a:r>
            <a:r>
              <a:rPr lang="es-ES" i="1" dirty="0" smtClean="0"/>
              <a:t>temor</a:t>
            </a:r>
          </a:p>
          <a:p>
            <a:r>
              <a:rPr lang="es-ES" u="sng" dirty="0" smtClean="0"/>
              <a:t>Preocupación</a:t>
            </a:r>
            <a:r>
              <a:rPr lang="es-ES" dirty="0" smtClean="0"/>
              <a:t>: garantizar la </a:t>
            </a:r>
            <a:r>
              <a:rPr lang="es-ES" sz="2000" b="1" dirty="0" smtClean="0">
                <a:solidFill>
                  <a:srgbClr val="00B050"/>
                </a:solidFill>
              </a:rPr>
              <a:t>libertad</a:t>
            </a:r>
            <a:r>
              <a:rPr lang="es-ES" dirty="0" smtClean="0"/>
              <a:t> </a:t>
            </a:r>
            <a:r>
              <a:rPr lang="es-ES" b="1" dirty="0" smtClean="0">
                <a:solidFill>
                  <a:srgbClr val="00B050"/>
                </a:solidFill>
              </a:rPr>
              <a:t>política</a:t>
            </a:r>
            <a:r>
              <a:rPr lang="es-ES" dirty="0" smtClean="0"/>
              <a:t> en cualquiera de ellas.</a:t>
            </a:r>
          </a:p>
          <a:p>
            <a:endParaRPr lang="es-ES" dirty="0" smtClean="0"/>
          </a:p>
          <a:p>
            <a:pPr algn="ctr"/>
            <a:r>
              <a:rPr lang="es-ES" b="1" dirty="0" smtClean="0">
                <a:solidFill>
                  <a:srgbClr val="FFC000"/>
                </a:solidFill>
              </a:rPr>
              <a:t>Ninguno de los tres gobiernos, ni siquiera la democracia en los sistemas republicanos, puede garantizar la libertad.</a:t>
            </a:r>
            <a:endParaRPr lang="es-ES" b="1" dirty="0">
              <a:solidFill>
                <a:srgbClr val="FFC000"/>
              </a:solidFill>
            </a:endParaRPr>
          </a:p>
        </p:txBody>
      </p:sp>
      <p:sp>
        <p:nvSpPr>
          <p:cNvPr id="10" name="Flecha derecha 9"/>
          <p:cNvSpPr/>
          <p:nvPr/>
        </p:nvSpPr>
        <p:spPr>
          <a:xfrm>
            <a:off x="2335054" y="4991177"/>
            <a:ext cx="326572" cy="3203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Medio marco 11"/>
          <p:cNvSpPr/>
          <p:nvPr/>
        </p:nvSpPr>
        <p:spPr>
          <a:xfrm>
            <a:off x="507568" y="3548938"/>
            <a:ext cx="252353" cy="1003662"/>
          </a:xfrm>
          <a:prstGeom prst="half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cxnSp>
        <p:nvCxnSpPr>
          <p:cNvPr id="16" name="Conector recto de flecha 15"/>
          <p:cNvCxnSpPr/>
          <p:nvPr/>
        </p:nvCxnSpPr>
        <p:spPr>
          <a:xfrm>
            <a:off x="4189310" y="4601697"/>
            <a:ext cx="289076" cy="12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4373883" y="4830719"/>
            <a:ext cx="2090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4554898" y="5151353"/>
            <a:ext cx="306660" cy="12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93990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82647"/>
            <a:ext cx="10058400" cy="1609344"/>
          </a:xfrm>
        </p:spPr>
        <p:txBody>
          <a:bodyPr/>
          <a:lstStyle/>
          <a:p>
            <a:r>
              <a:rPr lang="es-ES" dirty="0" smtClean="0"/>
              <a:t>La paz perpetua de Kant</a:t>
            </a:r>
            <a:endParaRPr lang="es-ES" dirty="0"/>
          </a:p>
        </p:txBody>
      </p:sp>
      <p:pic>
        <p:nvPicPr>
          <p:cNvPr id="4" name="Marcador de contenido 3"/>
          <p:cNvPicPr>
            <a:picLocks noGrp="1" noChangeAspect="1"/>
          </p:cNvPicPr>
          <p:nvPr>
            <p:ph idx="1"/>
          </p:nvPr>
        </p:nvPicPr>
        <p:blipFill>
          <a:blip r:embed="rId2"/>
          <a:stretch>
            <a:fillRect/>
          </a:stretch>
        </p:blipFill>
        <p:spPr>
          <a:xfrm>
            <a:off x="71088" y="3375210"/>
            <a:ext cx="2114550" cy="2162175"/>
          </a:xfrm>
          <a:prstGeom prst="rect">
            <a:avLst/>
          </a:prstGeom>
        </p:spPr>
      </p:pic>
      <p:sp>
        <p:nvSpPr>
          <p:cNvPr id="5" name="Rectángulo 4"/>
          <p:cNvSpPr/>
          <p:nvPr/>
        </p:nvSpPr>
        <p:spPr>
          <a:xfrm>
            <a:off x="354226" y="1384142"/>
            <a:ext cx="10408509" cy="923330"/>
          </a:xfrm>
          <a:prstGeom prst="rect">
            <a:avLst/>
          </a:prstGeom>
        </p:spPr>
        <p:txBody>
          <a:bodyPr wrap="square">
            <a:spAutoFit/>
          </a:bodyPr>
          <a:lstStyle/>
          <a:p>
            <a:r>
              <a:rPr lang="es-ES" b="1" dirty="0">
                <a:solidFill>
                  <a:srgbClr val="FF0000"/>
                </a:solidFill>
              </a:rPr>
              <a:t>KANT</a:t>
            </a:r>
            <a:r>
              <a:rPr lang="es-ES" dirty="0"/>
              <a:t>    </a:t>
            </a:r>
            <a:r>
              <a:rPr lang="es-ES" b="1" i="1" dirty="0">
                <a:solidFill>
                  <a:srgbClr val="00B050"/>
                </a:solidFill>
              </a:rPr>
              <a:t>La paz perpetua   </a:t>
            </a:r>
            <a:r>
              <a:rPr lang="es-ES" dirty="0"/>
              <a:t>si la paz puede llegar a los hombres, será a partir del </a:t>
            </a:r>
            <a:r>
              <a:rPr lang="es-ES" b="1" dirty="0"/>
              <a:t>derecho</a:t>
            </a:r>
            <a:r>
              <a:rPr lang="es-ES" dirty="0"/>
              <a:t> yd e los </a:t>
            </a:r>
            <a:r>
              <a:rPr lang="es-ES" b="1" dirty="0"/>
              <a:t>organismos internacionales </a:t>
            </a:r>
            <a:r>
              <a:rPr lang="es-ES" dirty="0"/>
              <a:t>destinados a tal efecto     no es un pacifismo religioso o moral    es un </a:t>
            </a:r>
            <a:r>
              <a:rPr lang="es-ES" b="1" dirty="0">
                <a:solidFill>
                  <a:srgbClr val="00B050"/>
                </a:solidFill>
              </a:rPr>
              <a:t>pacifismo jurídico e institucional</a:t>
            </a:r>
            <a:r>
              <a:rPr lang="es-ES" dirty="0"/>
              <a:t>. </a:t>
            </a:r>
          </a:p>
        </p:txBody>
      </p:sp>
      <p:sp>
        <p:nvSpPr>
          <p:cNvPr id="6" name="CuadroTexto 5"/>
          <p:cNvSpPr txBox="1"/>
          <p:nvPr/>
        </p:nvSpPr>
        <p:spPr>
          <a:xfrm>
            <a:off x="665018" y="5500647"/>
            <a:ext cx="1371600" cy="369332"/>
          </a:xfrm>
          <a:prstGeom prst="rect">
            <a:avLst/>
          </a:prstGeom>
          <a:noFill/>
        </p:spPr>
        <p:txBody>
          <a:bodyPr wrap="square" rtlCol="0">
            <a:spAutoFit/>
          </a:bodyPr>
          <a:lstStyle/>
          <a:p>
            <a:r>
              <a:rPr lang="es-ES" dirty="0" smtClean="0"/>
              <a:t>Kant</a:t>
            </a:r>
            <a:endParaRPr lang="es-ES" dirty="0"/>
          </a:p>
        </p:txBody>
      </p:sp>
      <p:sp>
        <p:nvSpPr>
          <p:cNvPr id="7" name="CuadroTexto 6"/>
          <p:cNvSpPr txBox="1"/>
          <p:nvPr/>
        </p:nvSpPr>
        <p:spPr>
          <a:xfrm>
            <a:off x="2355505" y="2565070"/>
            <a:ext cx="2731223" cy="3416320"/>
          </a:xfrm>
          <a:prstGeom prst="rect">
            <a:avLst/>
          </a:prstGeom>
          <a:noFill/>
        </p:spPr>
        <p:txBody>
          <a:bodyPr wrap="square" rtlCol="0">
            <a:spAutoFit/>
          </a:bodyPr>
          <a:lstStyle/>
          <a:p>
            <a:r>
              <a:rPr lang="es-ES" dirty="0" smtClean="0"/>
              <a:t>La situación </a:t>
            </a:r>
            <a:r>
              <a:rPr lang="es-ES" b="1" dirty="0" smtClean="0">
                <a:solidFill>
                  <a:srgbClr val="00B050"/>
                </a:solidFill>
              </a:rPr>
              <a:t>internacional normal     guerra </a:t>
            </a:r>
            <a:r>
              <a:rPr lang="es-ES" dirty="0" smtClean="0"/>
              <a:t>entre estados  necesidad de una autoridad internacional    </a:t>
            </a:r>
            <a:r>
              <a:rPr lang="es-ES" b="1" dirty="0" smtClean="0">
                <a:solidFill>
                  <a:srgbClr val="00B050"/>
                </a:solidFill>
              </a:rPr>
              <a:t>uso de la violencia legítima    </a:t>
            </a:r>
            <a:r>
              <a:rPr lang="es-ES" dirty="0" smtClean="0"/>
              <a:t>necesidad de ineludible de </a:t>
            </a:r>
            <a:r>
              <a:rPr lang="es-ES" b="1" dirty="0" smtClean="0"/>
              <a:t>plantear soluciones internacionales para evitar el desorden interestatal</a:t>
            </a:r>
            <a:endParaRPr lang="es-ES" b="1" dirty="0"/>
          </a:p>
        </p:txBody>
      </p:sp>
      <p:sp>
        <p:nvSpPr>
          <p:cNvPr id="8" name="CuadroTexto 7"/>
          <p:cNvSpPr txBox="1"/>
          <p:nvPr/>
        </p:nvSpPr>
        <p:spPr>
          <a:xfrm>
            <a:off x="5143560" y="2400268"/>
            <a:ext cx="3392318" cy="3970318"/>
          </a:xfrm>
          <a:prstGeom prst="rect">
            <a:avLst/>
          </a:prstGeom>
          <a:noFill/>
        </p:spPr>
        <p:txBody>
          <a:bodyPr wrap="square" rtlCol="0">
            <a:spAutoFit/>
          </a:bodyPr>
          <a:lstStyle/>
          <a:p>
            <a:r>
              <a:rPr lang="es-ES" dirty="0" smtClean="0"/>
              <a:t>A partir de un </a:t>
            </a:r>
            <a:r>
              <a:rPr lang="es-ES" b="1" dirty="0" smtClean="0">
                <a:solidFill>
                  <a:srgbClr val="00B050"/>
                </a:solidFill>
              </a:rPr>
              <a:t>proceso federativo </a:t>
            </a:r>
            <a:r>
              <a:rPr lang="es-ES" dirty="0" smtClean="0"/>
              <a:t>es necesario llegar a una </a:t>
            </a:r>
            <a:r>
              <a:rPr lang="es-ES" b="1" dirty="0" smtClean="0">
                <a:solidFill>
                  <a:srgbClr val="00B050"/>
                </a:solidFill>
              </a:rPr>
              <a:t>unión universal de países     </a:t>
            </a:r>
            <a:r>
              <a:rPr lang="es-ES" dirty="0" smtClean="0"/>
              <a:t>cuerpo </a:t>
            </a:r>
            <a:r>
              <a:rPr lang="es-ES" b="1" dirty="0" smtClean="0">
                <a:solidFill>
                  <a:srgbClr val="00B050"/>
                </a:solidFill>
              </a:rPr>
              <a:t>multinacional </a:t>
            </a:r>
            <a:r>
              <a:rPr lang="es-ES" b="1" i="1" dirty="0" err="1" smtClean="0">
                <a:solidFill>
                  <a:srgbClr val="00B050"/>
                </a:solidFill>
              </a:rPr>
              <a:t>civitas</a:t>
            </a:r>
            <a:r>
              <a:rPr lang="es-ES" b="1" i="1" dirty="0" smtClean="0">
                <a:solidFill>
                  <a:srgbClr val="00B050"/>
                </a:solidFill>
              </a:rPr>
              <a:t> </a:t>
            </a:r>
            <a:r>
              <a:rPr lang="es-ES" b="1" i="1" dirty="0" err="1" smtClean="0">
                <a:solidFill>
                  <a:srgbClr val="00B050"/>
                </a:solidFill>
              </a:rPr>
              <a:t>gentium</a:t>
            </a:r>
            <a:r>
              <a:rPr lang="es-ES" b="1" i="1" dirty="0" smtClean="0">
                <a:solidFill>
                  <a:srgbClr val="00B050"/>
                </a:solidFill>
              </a:rPr>
              <a:t>    </a:t>
            </a:r>
            <a:r>
              <a:rPr lang="es-ES" dirty="0" smtClean="0"/>
              <a:t>cualquier conflicto se afecte a la humanidad entera    todos queramos eliminarlo    esta ciudadanía tiene su base en el propio concepto de </a:t>
            </a:r>
            <a:r>
              <a:rPr lang="es-ES" b="1" dirty="0" smtClean="0">
                <a:solidFill>
                  <a:srgbClr val="00B050"/>
                </a:solidFill>
              </a:rPr>
              <a:t>ser humano </a:t>
            </a:r>
            <a:r>
              <a:rPr lang="es-ES" dirty="0" smtClean="0"/>
              <a:t>y encuentra su confirmación en que </a:t>
            </a:r>
            <a:r>
              <a:rPr lang="es-ES" b="1" dirty="0" smtClean="0">
                <a:solidFill>
                  <a:srgbClr val="00B050"/>
                </a:solidFill>
              </a:rPr>
              <a:t>la tierra es un espacio cerrado.</a:t>
            </a:r>
            <a:endParaRPr lang="es-ES" b="1" dirty="0">
              <a:solidFill>
                <a:srgbClr val="00B050"/>
              </a:solidFill>
            </a:endParaRPr>
          </a:p>
        </p:txBody>
      </p:sp>
      <p:sp>
        <p:nvSpPr>
          <p:cNvPr id="9" name="CuadroTexto 8"/>
          <p:cNvSpPr txBox="1"/>
          <p:nvPr/>
        </p:nvSpPr>
        <p:spPr>
          <a:xfrm>
            <a:off x="8708324" y="2607118"/>
            <a:ext cx="3321379" cy="3416320"/>
          </a:xfrm>
          <a:prstGeom prst="rect">
            <a:avLst/>
          </a:prstGeom>
          <a:noFill/>
        </p:spPr>
        <p:txBody>
          <a:bodyPr wrap="square" rtlCol="0">
            <a:spAutoFit/>
          </a:bodyPr>
          <a:lstStyle/>
          <a:p>
            <a:r>
              <a:rPr lang="es-ES" dirty="0" smtClean="0"/>
              <a:t>Es preciso que todos los países se doten de </a:t>
            </a:r>
            <a:r>
              <a:rPr lang="es-ES" b="1" dirty="0" smtClean="0">
                <a:solidFill>
                  <a:srgbClr val="00B050"/>
                </a:solidFill>
              </a:rPr>
              <a:t>instituciones “republicanas</a:t>
            </a:r>
            <a:r>
              <a:rPr lang="es-ES" dirty="0" smtClean="0"/>
              <a:t>” </a:t>
            </a:r>
            <a:r>
              <a:rPr lang="es-ES" b="1" dirty="0" smtClean="0"/>
              <a:t>*</a:t>
            </a:r>
            <a:r>
              <a:rPr lang="es-ES" dirty="0" smtClean="0"/>
              <a:t>   puesto que solamente en estos sistemas, </a:t>
            </a:r>
            <a:r>
              <a:rPr lang="es-ES" b="1" dirty="0" smtClean="0"/>
              <a:t>ala estar en manos de los ciudadanos </a:t>
            </a:r>
            <a:r>
              <a:rPr lang="es-ES" dirty="0" smtClean="0"/>
              <a:t>la toma de decisiones y ser estos los que sufren las consecuencias de las guerras, es posible que adopten una posición negativa ante las mismas.</a:t>
            </a:r>
            <a:endParaRPr lang="es-ES" dirty="0"/>
          </a:p>
        </p:txBody>
      </p:sp>
      <p:sp>
        <p:nvSpPr>
          <p:cNvPr id="3" name="CuadroTexto 2"/>
          <p:cNvSpPr txBox="1"/>
          <p:nvPr/>
        </p:nvSpPr>
        <p:spPr>
          <a:xfrm>
            <a:off x="0" y="6488668"/>
            <a:ext cx="4684872" cy="369332"/>
          </a:xfrm>
          <a:prstGeom prst="rect">
            <a:avLst/>
          </a:prstGeom>
          <a:noFill/>
        </p:spPr>
        <p:txBody>
          <a:bodyPr wrap="none" rtlCol="0">
            <a:spAutoFit/>
          </a:bodyPr>
          <a:lstStyle/>
          <a:p>
            <a:r>
              <a:rPr lang="es-ES" b="1" dirty="0" smtClean="0"/>
              <a:t>*</a:t>
            </a:r>
            <a:r>
              <a:rPr lang="es-ES" sz="1400" dirty="0" smtClean="0"/>
              <a:t>Estados de derecho </a:t>
            </a:r>
            <a:r>
              <a:rPr lang="es-ES" sz="1400" dirty="0" err="1" smtClean="0"/>
              <a:t>demoliberales</a:t>
            </a:r>
            <a:r>
              <a:rPr lang="es-ES" sz="1400" dirty="0" smtClean="0"/>
              <a:t> y representativos.</a:t>
            </a:r>
            <a:endParaRPr lang="es-ES" sz="1400" dirty="0"/>
          </a:p>
        </p:txBody>
      </p:sp>
      <p:cxnSp>
        <p:nvCxnSpPr>
          <p:cNvPr id="11" name="Conector recto 10"/>
          <p:cNvCxnSpPr/>
          <p:nvPr/>
        </p:nvCxnSpPr>
        <p:spPr>
          <a:xfrm>
            <a:off x="665018" y="6436426"/>
            <a:ext cx="10463230" cy="237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V="1">
            <a:off x="3426934" y="4361902"/>
            <a:ext cx="184119" cy="23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V="1">
            <a:off x="6338533" y="3434228"/>
            <a:ext cx="190454" cy="11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6099773" y="3971212"/>
            <a:ext cx="238760" cy="118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6327969" y="4772685"/>
            <a:ext cx="19045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a:off x="10474036" y="3659360"/>
            <a:ext cx="2886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Flecha derecha 22"/>
          <p:cNvSpPr/>
          <p:nvPr/>
        </p:nvSpPr>
        <p:spPr>
          <a:xfrm>
            <a:off x="4809789" y="4599410"/>
            <a:ext cx="264218" cy="173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Flecha derecha 26"/>
          <p:cNvSpPr/>
          <p:nvPr/>
        </p:nvSpPr>
        <p:spPr>
          <a:xfrm>
            <a:off x="8351173" y="4599409"/>
            <a:ext cx="264218" cy="173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Flecha derecha 27"/>
          <p:cNvSpPr/>
          <p:nvPr/>
        </p:nvSpPr>
        <p:spPr>
          <a:xfrm>
            <a:off x="2087303" y="4599408"/>
            <a:ext cx="264218" cy="173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24508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58060"/>
            <a:ext cx="10058400" cy="1135163"/>
          </a:xfrm>
        </p:spPr>
        <p:txBody>
          <a:bodyPr/>
          <a:lstStyle/>
          <a:p>
            <a:r>
              <a:rPr lang="es-ES" dirty="0"/>
              <a:t>El poder político: </a:t>
            </a:r>
            <a:r>
              <a:rPr lang="es-ES" dirty="0" smtClean="0"/>
              <a:t>contemporáneo</a:t>
            </a:r>
            <a:endParaRPr lang="es-ES" dirty="0"/>
          </a:p>
        </p:txBody>
      </p:sp>
      <p:sp>
        <p:nvSpPr>
          <p:cNvPr id="3" name="Marcador de contenido 2"/>
          <p:cNvSpPr>
            <a:spLocks noGrp="1"/>
          </p:cNvSpPr>
          <p:nvPr>
            <p:ph idx="1"/>
          </p:nvPr>
        </p:nvSpPr>
        <p:spPr>
          <a:xfrm>
            <a:off x="209006" y="1293223"/>
            <a:ext cx="11547565" cy="5107577"/>
          </a:xfrm>
        </p:spPr>
        <p:txBody>
          <a:bodyPr>
            <a:normAutofit lnSpcReduction="10000"/>
          </a:bodyPr>
          <a:lstStyle/>
          <a:p>
            <a:r>
              <a:rPr lang="es-ES" b="1" dirty="0" smtClean="0">
                <a:solidFill>
                  <a:srgbClr val="FF0000"/>
                </a:solidFill>
              </a:rPr>
              <a:t>EL CAPITALISMO EN EL SIGLO XIX     </a:t>
            </a:r>
            <a:r>
              <a:rPr lang="es-ES" b="1" dirty="0" smtClean="0"/>
              <a:t>Revolución industrial </a:t>
            </a:r>
            <a:r>
              <a:rPr lang="es-ES" dirty="0" smtClean="0"/>
              <a:t>(s. XVIII): gran desarrollo en la economía capitalista    separación entre el trabajador (dispone solo de su trabajo) y los capitalistas (dueños de los capitales)       </a:t>
            </a:r>
            <a:r>
              <a:rPr lang="es-ES" b="1" dirty="0" smtClean="0">
                <a:solidFill>
                  <a:srgbClr val="00B050"/>
                </a:solidFill>
              </a:rPr>
              <a:t>profundo cambio social     </a:t>
            </a:r>
            <a:r>
              <a:rPr lang="es-ES" dirty="0" smtClean="0"/>
              <a:t>pequeño campesino se arruina, se producen abusos y brutalidades, pésimas condiciones sanitarias…   surgen </a:t>
            </a:r>
            <a:r>
              <a:rPr lang="es-ES" b="1" dirty="0" smtClean="0"/>
              <a:t>problemas sociales y políticos </a:t>
            </a:r>
            <a:r>
              <a:rPr lang="es-ES" dirty="0" smtClean="0"/>
              <a:t>que tienen que abordar los gobiernos    necesidad de revisión del ideal humanista, limitando el liberalismo y proponiendo medidas protectoras.</a:t>
            </a:r>
          </a:p>
          <a:p>
            <a:r>
              <a:rPr lang="es-ES" b="1" dirty="0" smtClean="0">
                <a:solidFill>
                  <a:srgbClr val="FF0000"/>
                </a:solidFill>
              </a:rPr>
              <a:t>STUART MILL     </a:t>
            </a:r>
            <a:r>
              <a:rPr lang="es-ES" dirty="0" smtClean="0"/>
              <a:t>ideas utilitaristas de </a:t>
            </a:r>
            <a:r>
              <a:rPr lang="es-ES" b="1" dirty="0" err="1" smtClean="0"/>
              <a:t>Betham</a:t>
            </a:r>
            <a:r>
              <a:rPr lang="es-ES" dirty="0" smtClean="0"/>
              <a:t>      considera que la única fuente de mejoras infalible es la </a:t>
            </a:r>
            <a:r>
              <a:rPr lang="es-ES" b="1" dirty="0" smtClean="0">
                <a:solidFill>
                  <a:srgbClr val="00B050"/>
                </a:solidFill>
              </a:rPr>
              <a:t>libertad</a:t>
            </a:r>
            <a:r>
              <a:rPr lang="es-ES" dirty="0" smtClean="0"/>
              <a:t>     el </a:t>
            </a:r>
            <a:r>
              <a:rPr lang="es-ES" b="1" dirty="0" smtClean="0">
                <a:solidFill>
                  <a:srgbClr val="00B050"/>
                </a:solidFill>
              </a:rPr>
              <a:t>principio de utilidad </a:t>
            </a:r>
            <a:r>
              <a:rPr lang="es-ES" dirty="0" smtClean="0"/>
              <a:t>exige que el sujeto no busque solamente su propio bien (su beneficio, su placer, su felicidad) sino el de la humanidad    “voluntad del pueblo” (voluntad de la porción más numerosa del pueblo)</a:t>
            </a:r>
          </a:p>
          <a:p>
            <a:r>
              <a:rPr lang="es-ES" b="1" dirty="0" smtClean="0">
                <a:solidFill>
                  <a:srgbClr val="FF0000"/>
                </a:solidFill>
              </a:rPr>
              <a:t>MARX</a:t>
            </a:r>
            <a:r>
              <a:rPr lang="es-ES" dirty="0" smtClean="0"/>
              <a:t>     frente al liberalismo que defiende la libertad, surgen una serie de movimientos que promueven la </a:t>
            </a:r>
            <a:r>
              <a:rPr lang="es-ES" b="1" dirty="0" smtClean="0">
                <a:solidFill>
                  <a:srgbClr val="00B050"/>
                </a:solidFill>
              </a:rPr>
              <a:t>igualdad</a:t>
            </a:r>
            <a:r>
              <a:rPr lang="es-ES" dirty="0" smtClean="0"/>
              <a:t>     para ello, se debe  controlar el mercado de forma que sea la </a:t>
            </a:r>
            <a:r>
              <a:rPr lang="es-ES" b="1" dirty="0" smtClean="0"/>
              <a:t>sociedad en su conjunto quien controle la </a:t>
            </a:r>
            <a:r>
              <a:rPr lang="es-ES" b="1" dirty="0" smtClean="0">
                <a:solidFill>
                  <a:srgbClr val="00B050"/>
                </a:solidFill>
              </a:rPr>
              <a:t>propiedad</a:t>
            </a:r>
            <a:r>
              <a:rPr lang="es-ES" b="1" dirty="0" smtClean="0"/>
              <a:t> y los </a:t>
            </a:r>
            <a:r>
              <a:rPr lang="es-ES" b="1" dirty="0" smtClean="0">
                <a:solidFill>
                  <a:srgbClr val="00B050"/>
                </a:solidFill>
              </a:rPr>
              <a:t>medios de producción</a:t>
            </a:r>
            <a:r>
              <a:rPr lang="es-ES" dirty="0" smtClean="0"/>
              <a:t>.     Para </a:t>
            </a:r>
            <a:r>
              <a:rPr lang="es-ES" dirty="0"/>
              <a:t>M</a:t>
            </a:r>
            <a:r>
              <a:rPr lang="es-ES" dirty="0" smtClean="0"/>
              <a:t>arx, el ser humano es un ser natural que se constituye como humano en el seno de la sociedad en la que vive     y se realiza mediante el </a:t>
            </a:r>
            <a:r>
              <a:rPr lang="es-ES" b="1" dirty="0" smtClean="0">
                <a:solidFill>
                  <a:srgbClr val="00B050"/>
                </a:solidFill>
              </a:rPr>
              <a:t>trabajo</a:t>
            </a:r>
            <a:r>
              <a:rPr lang="es-ES" dirty="0" smtClean="0"/>
              <a:t>       se acude a la </a:t>
            </a:r>
            <a:r>
              <a:rPr lang="es-ES" b="1" dirty="0" smtClean="0">
                <a:solidFill>
                  <a:srgbClr val="00B050"/>
                </a:solidFill>
              </a:rPr>
              <a:t>historia</a:t>
            </a:r>
            <a:r>
              <a:rPr lang="es-ES" dirty="0" smtClean="0"/>
              <a:t> y se descubre determinada organización de la economía que ha provocado que el ser humano viva alienado (fuera de sí mismo, privado de su verdadera realidad)   para que desaparezca la fuente de explotación económica, es necesaria una </a:t>
            </a:r>
            <a:r>
              <a:rPr lang="es-ES" b="1" dirty="0" smtClean="0">
                <a:solidFill>
                  <a:srgbClr val="00B050"/>
                </a:solidFill>
              </a:rPr>
              <a:t>revolución socialista</a:t>
            </a:r>
            <a:r>
              <a:rPr lang="es-ES" dirty="0" smtClean="0"/>
              <a:t>.</a:t>
            </a:r>
            <a:endParaRPr lang="es-ES" dirty="0"/>
          </a:p>
        </p:txBody>
      </p:sp>
      <p:cxnSp>
        <p:nvCxnSpPr>
          <p:cNvPr id="5" name="Conector recto de flecha 4"/>
          <p:cNvCxnSpPr/>
          <p:nvPr/>
        </p:nvCxnSpPr>
        <p:spPr>
          <a:xfrm>
            <a:off x="5107577" y="1449977"/>
            <a:ext cx="1828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4833257" y="1933303"/>
            <a:ext cx="365760" cy="13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8177348" y="1933303"/>
            <a:ext cx="2351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9444446" y="2194560"/>
            <a:ext cx="300445"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a:off x="5982788" y="3082834"/>
            <a:ext cx="300446"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2259874" y="3069771"/>
            <a:ext cx="261257"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3122023" y="3331029"/>
            <a:ext cx="3004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recto de flecha 18"/>
          <p:cNvCxnSpPr/>
          <p:nvPr/>
        </p:nvCxnSpPr>
        <p:spPr>
          <a:xfrm>
            <a:off x="9065623" y="3553097"/>
            <a:ext cx="195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a:off x="6133011" y="5212080"/>
            <a:ext cx="3722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V="1">
            <a:off x="1319349" y="4193177"/>
            <a:ext cx="235131" cy="26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a:off x="3272246" y="4415246"/>
            <a:ext cx="3069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a:off x="10515600" y="4689566"/>
            <a:ext cx="3135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a:off x="2037806" y="5212080"/>
            <a:ext cx="3526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recto de flecha 30"/>
          <p:cNvCxnSpPr/>
          <p:nvPr/>
        </p:nvCxnSpPr>
        <p:spPr>
          <a:xfrm flipV="1">
            <a:off x="6779623" y="5669280"/>
            <a:ext cx="195943"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3674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0"/>
            <a:ext cx="10058400" cy="1214846"/>
          </a:xfrm>
        </p:spPr>
        <p:txBody>
          <a:bodyPr/>
          <a:lstStyle/>
          <a:p>
            <a:r>
              <a:rPr lang="es-ES" dirty="0"/>
              <a:t>El poder político: </a:t>
            </a:r>
            <a:r>
              <a:rPr lang="es-ES" dirty="0" smtClean="0"/>
              <a:t>contemporáneo </a:t>
            </a:r>
            <a:endParaRPr lang="es-ES" dirty="0"/>
          </a:p>
        </p:txBody>
      </p:sp>
      <p:sp>
        <p:nvSpPr>
          <p:cNvPr id="3" name="Marcador de contenido 2"/>
          <p:cNvSpPr>
            <a:spLocks noGrp="1"/>
          </p:cNvSpPr>
          <p:nvPr>
            <p:ph idx="1"/>
          </p:nvPr>
        </p:nvSpPr>
        <p:spPr>
          <a:xfrm>
            <a:off x="391885" y="1097280"/>
            <a:ext cx="11234057" cy="5303520"/>
          </a:xfrm>
        </p:spPr>
        <p:txBody>
          <a:bodyPr/>
          <a:lstStyle/>
          <a:p>
            <a:r>
              <a:rPr lang="es-ES" b="1" dirty="0" smtClean="0">
                <a:solidFill>
                  <a:srgbClr val="FF0000"/>
                </a:solidFill>
              </a:rPr>
              <a:t>HABBERMAS</a:t>
            </a:r>
            <a:r>
              <a:rPr lang="es-ES" dirty="0" smtClean="0"/>
              <a:t>     Un </a:t>
            </a:r>
            <a:r>
              <a:rPr lang="es-ES" b="1" dirty="0" smtClean="0">
                <a:solidFill>
                  <a:srgbClr val="00B050"/>
                </a:solidFill>
              </a:rPr>
              <a:t>diálogo argumentado </a:t>
            </a:r>
            <a:r>
              <a:rPr lang="es-ES" dirty="0" smtClean="0"/>
              <a:t>es la clave del entendimiento </a:t>
            </a:r>
            <a:r>
              <a:rPr lang="es-ES" b="1" dirty="0" smtClean="0">
                <a:solidFill>
                  <a:srgbClr val="00B050"/>
                </a:solidFill>
              </a:rPr>
              <a:t>social     razón dialógica </a:t>
            </a:r>
            <a:r>
              <a:rPr lang="es-ES" dirty="0" smtClean="0"/>
              <a:t>(basada en una forma distinta de entender el conocimiento a partir del carácter central del lenguaje       se </a:t>
            </a:r>
            <a:r>
              <a:rPr lang="es-ES" b="1" dirty="0" smtClean="0"/>
              <a:t>fundamenta en la práctica comunicativa e intersubjetiva</a:t>
            </a:r>
            <a:r>
              <a:rPr lang="es-ES" dirty="0" smtClean="0"/>
              <a:t>, ya que la comunicación es la función esencial del lenguaje.</a:t>
            </a:r>
          </a:p>
          <a:p>
            <a:pPr marL="0" indent="0">
              <a:buNone/>
            </a:pPr>
            <a:r>
              <a:rPr lang="es-ES" dirty="0"/>
              <a:t>	</a:t>
            </a:r>
            <a:r>
              <a:rPr lang="es-ES" dirty="0" smtClean="0"/>
              <a:t>Para </a:t>
            </a:r>
            <a:r>
              <a:rPr lang="es-ES" dirty="0" err="1"/>
              <a:t>H</a:t>
            </a:r>
            <a:r>
              <a:rPr lang="es-ES" dirty="0" err="1" smtClean="0"/>
              <a:t>abbermas</a:t>
            </a:r>
            <a:r>
              <a:rPr lang="es-ES" b="1" dirty="0" smtClean="0">
                <a:solidFill>
                  <a:srgbClr val="00B050"/>
                </a:solidFill>
              </a:rPr>
              <a:t>, la política tiene que ser un proceso de persuasión argumentativa </a:t>
            </a:r>
            <a:r>
              <a:rPr lang="es-ES" dirty="0" smtClean="0"/>
              <a:t>que tiene que tiene que estar protegida para no quedar absorbida por el aparato estatal y para no ser asimilada por la estructura de mercado y por la economía.</a:t>
            </a:r>
            <a:endParaRPr lang="es-ES" dirty="0"/>
          </a:p>
        </p:txBody>
      </p:sp>
      <p:cxnSp>
        <p:nvCxnSpPr>
          <p:cNvPr id="5" name="Conector recto de flecha 4"/>
          <p:cNvCxnSpPr/>
          <p:nvPr/>
        </p:nvCxnSpPr>
        <p:spPr>
          <a:xfrm>
            <a:off x="2351314" y="1214846"/>
            <a:ext cx="2612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2991394" y="1789611"/>
            <a:ext cx="3918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10045337" y="1214846"/>
            <a:ext cx="2220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862149" y="2338251"/>
            <a:ext cx="431074" cy="2612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Imagen 13"/>
          <p:cNvPicPr>
            <a:picLocks noChangeAspect="1"/>
          </p:cNvPicPr>
          <p:nvPr/>
        </p:nvPicPr>
        <p:blipFill>
          <a:blip r:embed="rId2"/>
          <a:stretch>
            <a:fillRect/>
          </a:stretch>
        </p:blipFill>
        <p:spPr>
          <a:xfrm>
            <a:off x="5237018" y="3384409"/>
            <a:ext cx="5181600" cy="3165634"/>
          </a:xfrm>
          <a:prstGeom prst="rect">
            <a:avLst/>
          </a:prstGeom>
        </p:spPr>
      </p:pic>
      <p:pic>
        <p:nvPicPr>
          <p:cNvPr id="15" name="Imagen 14"/>
          <p:cNvPicPr>
            <a:picLocks noChangeAspect="1"/>
          </p:cNvPicPr>
          <p:nvPr/>
        </p:nvPicPr>
        <p:blipFill>
          <a:blip r:embed="rId3"/>
          <a:stretch>
            <a:fillRect/>
          </a:stretch>
        </p:blipFill>
        <p:spPr>
          <a:xfrm>
            <a:off x="1233443" y="3459030"/>
            <a:ext cx="2145622" cy="3016391"/>
          </a:xfrm>
          <a:prstGeom prst="rect">
            <a:avLst/>
          </a:prstGeom>
        </p:spPr>
      </p:pic>
    </p:spTree>
    <p:extLst>
      <p:ext uri="{BB962C8B-B14F-4D97-AF65-F5344CB8AC3E}">
        <p14:creationId xmlns:p14="http://schemas.microsoft.com/office/powerpoint/2010/main" val="3245098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5857" y="394321"/>
            <a:ext cx="10586381" cy="1609344"/>
          </a:xfrm>
        </p:spPr>
        <p:txBody>
          <a:bodyPr/>
          <a:lstStyle/>
          <a:p>
            <a:r>
              <a:rPr lang="es-ES" dirty="0" smtClean="0"/>
              <a:t>Actividad: </a:t>
            </a:r>
            <a:r>
              <a:rPr lang="es-ES" b="1" dirty="0" smtClean="0">
                <a:solidFill>
                  <a:srgbClr val="7030A0"/>
                </a:solidFill>
              </a:rPr>
              <a:t>el pensamiento utópico</a:t>
            </a:r>
            <a:endParaRPr lang="es-ES" b="1" dirty="0">
              <a:solidFill>
                <a:srgbClr val="7030A0"/>
              </a:solidFill>
            </a:endParaRPr>
          </a:p>
        </p:txBody>
      </p:sp>
      <p:sp>
        <p:nvSpPr>
          <p:cNvPr id="3" name="Marcador de contenido 2"/>
          <p:cNvSpPr>
            <a:spLocks noGrp="1"/>
          </p:cNvSpPr>
          <p:nvPr>
            <p:ph idx="1"/>
          </p:nvPr>
        </p:nvSpPr>
        <p:spPr/>
        <p:txBody>
          <a:bodyPr/>
          <a:lstStyle/>
          <a:p>
            <a:pPr marL="457200" indent="-457200">
              <a:buAutoNum type="arabicPeriod"/>
            </a:pPr>
            <a:r>
              <a:rPr lang="es-ES" sz="2800" b="1" dirty="0" smtClean="0">
                <a:solidFill>
                  <a:srgbClr val="FF0000"/>
                </a:solidFill>
              </a:rPr>
              <a:t>Individual</a:t>
            </a:r>
            <a:r>
              <a:rPr lang="es-ES" dirty="0" smtClean="0"/>
              <a:t>: Realiza un </a:t>
            </a:r>
            <a:r>
              <a:rPr lang="es-ES" b="1" dirty="0" smtClean="0">
                <a:solidFill>
                  <a:srgbClr val="00B050"/>
                </a:solidFill>
              </a:rPr>
              <a:t>esquema/resumen</a:t>
            </a:r>
            <a:r>
              <a:rPr lang="es-ES" dirty="0" smtClean="0"/>
              <a:t> del punto 5 </a:t>
            </a:r>
            <a:r>
              <a:rPr lang="es-ES" b="1" dirty="0" smtClean="0"/>
              <a:t>“El pensamiento utópico”.</a:t>
            </a:r>
          </a:p>
          <a:p>
            <a:pPr marL="457200" indent="-457200">
              <a:buAutoNum type="arabicPeriod"/>
            </a:pPr>
            <a:r>
              <a:rPr lang="es-ES" sz="2800" b="1" dirty="0" smtClean="0">
                <a:solidFill>
                  <a:srgbClr val="FF0000"/>
                </a:solidFill>
              </a:rPr>
              <a:t>Grupal</a:t>
            </a:r>
            <a:r>
              <a:rPr lang="es-ES" dirty="0" smtClean="0"/>
              <a:t>: </a:t>
            </a:r>
          </a:p>
          <a:p>
            <a:pPr marL="0" indent="0">
              <a:buNone/>
            </a:pPr>
            <a:r>
              <a:rPr lang="es-ES" b="1" dirty="0" smtClean="0"/>
              <a:t>	a) </a:t>
            </a:r>
            <a:r>
              <a:rPr lang="es-ES" b="1" dirty="0" smtClean="0">
                <a:solidFill>
                  <a:srgbClr val="00B050"/>
                </a:solidFill>
              </a:rPr>
              <a:t>Crea tu propia utopía</a:t>
            </a:r>
            <a:r>
              <a:rPr lang="es-ES" dirty="0" smtClean="0">
                <a:solidFill>
                  <a:srgbClr val="00B050"/>
                </a:solidFill>
              </a:rPr>
              <a:t>. </a:t>
            </a:r>
            <a:r>
              <a:rPr lang="es-ES" dirty="0" smtClean="0"/>
              <a:t>Establece las bases y aplicación. Escrito de 500 a 800 palabras. Requisitos formales (portada, índice, </a:t>
            </a:r>
            <a:r>
              <a:rPr lang="es-ES" dirty="0" err="1" smtClean="0"/>
              <a:t>bibligrafía</a:t>
            </a:r>
            <a:r>
              <a:rPr lang="es-ES" dirty="0" smtClean="0"/>
              <a:t>…)</a:t>
            </a:r>
          </a:p>
          <a:p>
            <a:pPr marL="0" indent="0">
              <a:buNone/>
            </a:pPr>
            <a:r>
              <a:rPr lang="es-ES" dirty="0"/>
              <a:t>	</a:t>
            </a:r>
            <a:r>
              <a:rPr lang="es-ES" dirty="0" smtClean="0"/>
              <a:t>b)</a:t>
            </a:r>
            <a:r>
              <a:rPr lang="es-ES" b="1" dirty="0" smtClean="0">
                <a:solidFill>
                  <a:srgbClr val="00B050"/>
                </a:solidFill>
              </a:rPr>
              <a:t> Recreación</a:t>
            </a:r>
            <a:r>
              <a:rPr lang="es-ES" dirty="0" smtClean="0"/>
              <a:t>: vídeo/comic… de posible aplicación. </a:t>
            </a:r>
            <a:endParaRPr lang="es-ES" dirty="0"/>
          </a:p>
        </p:txBody>
      </p:sp>
      <p:pic>
        <p:nvPicPr>
          <p:cNvPr id="4" name="Imagen 3"/>
          <p:cNvPicPr>
            <a:picLocks noChangeAspect="1"/>
          </p:cNvPicPr>
          <p:nvPr/>
        </p:nvPicPr>
        <p:blipFill>
          <a:blip r:embed="rId2"/>
          <a:stretch>
            <a:fillRect/>
          </a:stretch>
        </p:blipFill>
        <p:spPr>
          <a:xfrm>
            <a:off x="398998" y="5156057"/>
            <a:ext cx="3314700" cy="1381125"/>
          </a:xfrm>
          <a:prstGeom prst="rect">
            <a:avLst/>
          </a:prstGeom>
        </p:spPr>
      </p:pic>
      <p:pic>
        <p:nvPicPr>
          <p:cNvPr id="5" name="Imagen 4"/>
          <p:cNvPicPr>
            <a:picLocks noChangeAspect="1"/>
          </p:cNvPicPr>
          <p:nvPr/>
        </p:nvPicPr>
        <p:blipFill>
          <a:blip r:embed="rId3"/>
          <a:stretch>
            <a:fillRect/>
          </a:stretch>
        </p:blipFill>
        <p:spPr>
          <a:xfrm>
            <a:off x="3910894" y="4798764"/>
            <a:ext cx="3291417" cy="1843194"/>
          </a:xfrm>
          <a:prstGeom prst="rect">
            <a:avLst/>
          </a:prstGeom>
        </p:spPr>
      </p:pic>
      <p:pic>
        <p:nvPicPr>
          <p:cNvPr id="6" name="Imagen 5"/>
          <p:cNvPicPr>
            <a:picLocks noChangeAspect="1"/>
          </p:cNvPicPr>
          <p:nvPr/>
        </p:nvPicPr>
        <p:blipFill>
          <a:blip r:embed="rId4"/>
          <a:stretch>
            <a:fillRect/>
          </a:stretch>
        </p:blipFill>
        <p:spPr>
          <a:xfrm>
            <a:off x="7596703" y="5051283"/>
            <a:ext cx="2876550" cy="1590675"/>
          </a:xfrm>
          <a:prstGeom prst="rect">
            <a:avLst/>
          </a:prstGeom>
        </p:spPr>
      </p:pic>
    </p:spTree>
    <p:extLst>
      <p:ext uri="{BB962C8B-B14F-4D97-AF65-F5344CB8AC3E}">
        <p14:creationId xmlns:p14="http://schemas.microsoft.com/office/powerpoint/2010/main" val="3832849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629" y="171123"/>
            <a:ext cx="11652068" cy="913094"/>
          </a:xfrm>
        </p:spPr>
        <p:txBody>
          <a:bodyPr/>
          <a:lstStyle/>
          <a:p>
            <a:r>
              <a:rPr lang="es-ES" dirty="0" smtClean="0"/>
              <a:t>Principales problemas del poder político</a:t>
            </a:r>
            <a:endParaRPr lang="es-ES" dirty="0"/>
          </a:p>
        </p:txBody>
      </p:sp>
      <p:sp>
        <p:nvSpPr>
          <p:cNvPr id="3" name="Marcador de contenido 2"/>
          <p:cNvSpPr>
            <a:spLocks noGrp="1"/>
          </p:cNvSpPr>
          <p:nvPr>
            <p:ph idx="1"/>
          </p:nvPr>
        </p:nvSpPr>
        <p:spPr>
          <a:xfrm>
            <a:off x="483326" y="1332412"/>
            <a:ext cx="11051178" cy="5199018"/>
          </a:xfrm>
        </p:spPr>
        <p:txBody>
          <a:bodyPr/>
          <a:lstStyle/>
          <a:p>
            <a:r>
              <a:rPr lang="es-ES" dirty="0" smtClean="0"/>
              <a:t>Término “</a:t>
            </a:r>
            <a:r>
              <a:rPr lang="es-ES" sz="2400" b="1" dirty="0" smtClean="0">
                <a:solidFill>
                  <a:srgbClr val="FF0000"/>
                </a:solidFill>
              </a:rPr>
              <a:t>legitimidad</a:t>
            </a:r>
            <a:r>
              <a:rPr lang="es-ES" dirty="0" smtClean="0"/>
              <a:t>”     vinculado a los problemas que plantea el “</a:t>
            </a:r>
            <a:r>
              <a:rPr lang="es-ES" sz="2400" b="1" dirty="0" smtClean="0">
                <a:solidFill>
                  <a:srgbClr val="FF0000"/>
                </a:solidFill>
              </a:rPr>
              <a:t>poder político</a:t>
            </a:r>
            <a:r>
              <a:rPr lang="es-ES" dirty="0" smtClean="0"/>
              <a:t>”      “</a:t>
            </a:r>
            <a:r>
              <a:rPr lang="es-ES" b="1" dirty="0" smtClean="0"/>
              <a:t>legitimidad política</a:t>
            </a:r>
            <a:r>
              <a:rPr lang="es-ES" dirty="0" smtClean="0"/>
              <a:t>” “un gobierno posee legitimidad para realizar una determinada tarea”.</a:t>
            </a:r>
          </a:p>
          <a:p>
            <a:r>
              <a:rPr lang="es-ES" dirty="0" smtClean="0"/>
              <a:t>Pero la relación entre poder político y legitimidad no es única    posee </a:t>
            </a:r>
            <a:r>
              <a:rPr lang="es-ES" b="1" dirty="0" smtClean="0">
                <a:solidFill>
                  <a:srgbClr val="00B050"/>
                </a:solidFill>
              </a:rPr>
              <a:t>varios sentidos</a:t>
            </a:r>
          </a:p>
          <a:p>
            <a:pPr marL="0" indent="0">
              <a:buNone/>
            </a:pPr>
            <a:r>
              <a:rPr lang="es-ES" dirty="0"/>
              <a:t>	</a:t>
            </a:r>
            <a:r>
              <a:rPr lang="es-ES" dirty="0" smtClean="0"/>
              <a:t>1. </a:t>
            </a:r>
            <a:r>
              <a:rPr lang="es-ES" b="1" u="sng" dirty="0" smtClean="0">
                <a:solidFill>
                  <a:srgbClr val="00B050"/>
                </a:solidFill>
              </a:rPr>
              <a:t>Origen del poder político </a:t>
            </a:r>
            <a:r>
              <a:rPr lang="es-ES" dirty="0" smtClean="0"/>
              <a:t>(quizá el más importante ya que condiciona a los demás)      su </a:t>
            </a:r>
            <a:r>
              <a:rPr lang="es-ES" b="1" dirty="0" smtClean="0"/>
              <a:t>fundamento</a:t>
            </a:r>
            <a:r>
              <a:rPr lang="es-ES" dirty="0" smtClean="0"/>
              <a:t>.    </a:t>
            </a:r>
            <a:r>
              <a:rPr lang="es-ES" i="1" dirty="0" smtClean="0"/>
              <a:t>¿de dónde le viene el poder para mandar? </a:t>
            </a:r>
            <a:r>
              <a:rPr lang="es-ES" dirty="0" smtClean="0"/>
              <a:t>(¿por qué hay que obedecer al que manda?)      </a:t>
            </a:r>
            <a:r>
              <a:rPr lang="es-ES" dirty="0" smtClean="0">
                <a:solidFill>
                  <a:srgbClr val="00B050"/>
                </a:solidFill>
              </a:rPr>
              <a:t>problema de la autoridad</a:t>
            </a:r>
            <a:r>
              <a:rPr lang="es-ES" dirty="0" smtClean="0"/>
              <a:t>      problema de la legitimación del poder.</a:t>
            </a:r>
          </a:p>
          <a:p>
            <a:pPr marL="0" indent="0">
              <a:buNone/>
            </a:pPr>
            <a:r>
              <a:rPr lang="es-ES" dirty="0"/>
              <a:t>	</a:t>
            </a:r>
            <a:r>
              <a:rPr lang="es-ES" dirty="0" smtClean="0"/>
              <a:t>2. </a:t>
            </a:r>
            <a:r>
              <a:rPr lang="es-ES" b="1" u="sng" dirty="0" smtClean="0">
                <a:solidFill>
                  <a:srgbClr val="00B050"/>
                </a:solidFill>
              </a:rPr>
              <a:t>Modo en que la persona que posee autoridad ha llegado a detentar el poder    </a:t>
            </a:r>
            <a:r>
              <a:rPr lang="es-ES" i="1" dirty="0" smtClean="0"/>
              <a:t>¿qué procedimientos, qué mecanismos, son los que permiten que unas personas se conviertan en autoridades y posean poder para mandar?    </a:t>
            </a:r>
            <a:r>
              <a:rPr lang="es-ES" b="1" dirty="0" smtClean="0"/>
              <a:t>Estos procedimientos serán los que doten a una persona de legitimidad para mandar.</a:t>
            </a:r>
          </a:p>
          <a:p>
            <a:pPr marL="0" indent="0">
              <a:buNone/>
            </a:pPr>
            <a:r>
              <a:rPr lang="es-ES" dirty="0"/>
              <a:t>	</a:t>
            </a:r>
            <a:r>
              <a:rPr lang="es-ES" dirty="0" smtClean="0"/>
              <a:t>3. El que hace referencia </a:t>
            </a:r>
            <a:r>
              <a:rPr lang="es-ES" b="1" u="sng" dirty="0" smtClean="0">
                <a:solidFill>
                  <a:srgbClr val="00B050"/>
                </a:solidFill>
              </a:rPr>
              <a:t>al ejercicio del propio poder</a:t>
            </a:r>
            <a:r>
              <a:rPr lang="es-ES" dirty="0" smtClean="0"/>
              <a:t>   a la legitimidad de las leyes que dicta la </a:t>
            </a:r>
            <a:r>
              <a:rPr lang="es-ES" b="1" dirty="0" smtClean="0"/>
              <a:t>autoridad</a:t>
            </a:r>
            <a:r>
              <a:rPr lang="es-ES" dirty="0" smtClean="0"/>
              <a:t>       el que manda, </a:t>
            </a:r>
            <a:r>
              <a:rPr lang="es-ES" i="1" dirty="0" smtClean="0"/>
              <a:t>¿puede mandar cualquier cosa si ha llegado al poder siguiendo los procedimientos adecuados?  </a:t>
            </a:r>
            <a:r>
              <a:rPr lang="es-ES" dirty="0" smtClean="0"/>
              <a:t>     Puede que solo se legitimen las leyes cuando sean justas    “legitimidad de hecho”</a:t>
            </a:r>
            <a:endParaRPr lang="es-ES" dirty="0"/>
          </a:p>
        </p:txBody>
      </p:sp>
      <p:cxnSp>
        <p:nvCxnSpPr>
          <p:cNvPr id="5" name="Conector recto de flecha 4"/>
          <p:cNvCxnSpPr/>
          <p:nvPr/>
        </p:nvCxnSpPr>
        <p:spPr>
          <a:xfrm>
            <a:off x="3788229" y="1593669"/>
            <a:ext cx="287382" cy="13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7968343" y="2547257"/>
            <a:ext cx="2743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V="1">
            <a:off x="3788229" y="3291840"/>
            <a:ext cx="104502"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p:cNvCxnSpPr/>
          <p:nvPr/>
        </p:nvCxnSpPr>
        <p:spPr>
          <a:xfrm>
            <a:off x="3592286" y="3553097"/>
            <a:ext cx="3004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1463040" y="3291840"/>
            <a:ext cx="3657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6949440" y="3553097"/>
            <a:ext cx="3004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5760720" y="4767943"/>
            <a:ext cx="2090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3174274" y="5773783"/>
            <a:ext cx="418012"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5368834" y="6008914"/>
            <a:ext cx="39188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1828800" y="6309360"/>
            <a:ext cx="326571"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416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434" y="50291"/>
            <a:ext cx="10058400" cy="1082911"/>
          </a:xfrm>
        </p:spPr>
        <p:txBody>
          <a:bodyPr/>
          <a:lstStyle/>
          <a:p>
            <a:r>
              <a:rPr lang="es-ES" dirty="0" smtClean="0"/>
              <a:t>El poder político: antiguo y medieval</a:t>
            </a:r>
            <a:endParaRPr lang="es-ES" dirty="0"/>
          </a:p>
        </p:txBody>
      </p:sp>
      <p:sp>
        <p:nvSpPr>
          <p:cNvPr id="3" name="Marcador de contenido 2"/>
          <p:cNvSpPr>
            <a:spLocks noGrp="1"/>
          </p:cNvSpPr>
          <p:nvPr>
            <p:ph idx="1"/>
          </p:nvPr>
        </p:nvSpPr>
        <p:spPr>
          <a:xfrm>
            <a:off x="480347" y="1232663"/>
            <a:ext cx="11116491" cy="5199017"/>
          </a:xfrm>
        </p:spPr>
        <p:txBody>
          <a:bodyPr>
            <a:normAutofit/>
          </a:bodyPr>
          <a:lstStyle/>
          <a:p>
            <a:r>
              <a:rPr lang="es-ES" b="1" dirty="0" smtClean="0">
                <a:solidFill>
                  <a:srgbClr val="FF0000"/>
                </a:solidFill>
              </a:rPr>
              <a:t>SOFISTAS</a:t>
            </a:r>
            <a:r>
              <a:rPr lang="es-ES" dirty="0" smtClean="0"/>
              <a:t>        Desconfiaban de poder alcanzar la verdad a través de los sentidos o del pensamiento      </a:t>
            </a:r>
            <a:r>
              <a:rPr lang="es-ES" dirty="0"/>
              <a:t>Lo bueno es lo </a:t>
            </a:r>
            <a:r>
              <a:rPr lang="es-ES" dirty="0" smtClean="0"/>
              <a:t>útil      las leyes no se basan en la naturaleza (</a:t>
            </a:r>
            <a:r>
              <a:rPr lang="es-ES" b="1" dirty="0" smtClean="0"/>
              <a:t>physis</a:t>
            </a:r>
            <a:r>
              <a:rPr lang="es-ES" dirty="0" smtClean="0"/>
              <a:t>)    se basan en la </a:t>
            </a:r>
            <a:r>
              <a:rPr lang="es-ES" b="1" dirty="0" smtClean="0">
                <a:solidFill>
                  <a:srgbClr val="00B050"/>
                </a:solidFill>
              </a:rPr>
              <a:t>convención</a:t>
            </a:r>
            <a:r>
              <a:rPr lang="es-ES" dirty="0" smtClean="0"/>
              <a:t> (</a:t>
            </a:r>
            <a:r>
              <a:rPr lang="es-ES" b="1" dirty="0" smtClean="0"/>
              <a:t>nomos</a:t>
            </a:r>
            <a:r>
              <a:rPr lang="es-ES" dirty="0" smtClean="0"/>
              <a:t>)    la ley lo es por convención, es decir, fruto de un acuerdo o de una </a:t>
            </a:r>
            <a:r>
              <a:rPr lang="es-ES" b="1" dirty="0" smtClean="0"/>
              <a:t>costumbre</a:t>
            </a:r>
            <a:r>
              <a:rPr lang="es-ES" dirty="0" smtClean="0"/>
              <a:t>    así, se puede modificar según la circunstancia o la conveniencia. </a:t>
            </a:r>
          </a:p>
          <a:p>
            <a:pPr marL="0" indent="0">
              <a:buNone/>
            </a:pPr>
            <a:r>
              <a:rPr lang="es-ES" dirty="0"/>
              <a:t> </a:t>
            </a:r>
            <a:r>
              <a:rPr lang="es-ES" dirty="0" smtClean="0"/>
              <a:t>       </a:t>
            </a:r>
            <a:r>
              <a:rPr lang="es-ES" b="1" dirty="0" smtClean="0">
                <a:solidFill>
                  <a:srgbClr val="FFC000"/>
                </a:solidFill>
              </a:rPr>
              <a:t>Protágoras</a:t>
            </a:r>
            <a:r>
              <a:rPr lang="es-ES" dirty="0" smtClean="0"/>
              <a:t>       sustituye el concepto de verdad por el de conveniencia</a:t>
            </a:r>
          </a:p>
          <a:p>
            <a:endParaRPr lang="es-ES" dirty="0"/>
          </a:p>
          <a:p>
            <a:endParaRPr lang="es-ES" dirty="0" smtClean="0"/>
          </a:p>
          <a:p>
            <a:endParaRPr lang="es-ES" dirty="0"/>
          </a:p>
          <a:p>
            <a:endParaRPr lang="es-ES" dirty="0" smtClean="0"/>
          </a:p>
          <a:p>
            <a:endParaRPr lang="es-ES" dirty="0"/>
          </a:p>
          <a:p>
            <a:endParaRPr lang="es-ES" dirty="0" smtClean="0"/>
          </a:p>
        </p:txBody>
      </p:sp>
      <p:cxnSp>
        <p:nvCxnSpPr>
          <p:cNvPr id="6" name="Conector recto de flecha 5"/>
          <p:cNvCxnSpPr/>
          <p:nvPr/>
        </p:nvCxnSpPr>
        <p:spPr>
          <a:xfrm flipV="1">
            <a:off x="2046937" y="1411763"/>
            <a:ext cx="378823"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flipV="1">
            <a:off x="10577245" y="1660279"/>
            <a:ext cx="156755"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2358499" y="1631609"/>
            <a:ext cx="20900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2550317" y="2597464"/>
            <a:ext cx="313509" cy="13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4681316" y="1939720"/>
            <a:ext cx="1959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4877259" y="1645944"/>
            <a:ext cx="2612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Imagen 6"/>
          <p:cNvPicPr>
            <a:picLocks noChangeAspect="1"/>
          </p:cNvPicPr>
          <p:nvPr/>
        </p:nvPicPr>
        <p:blipFill>
          <a:blip r:embed="rId2"/>
          <a:stretch>
            <a:fillRect/>
          </a:stretch>
        </p:blipFill>
        <p:spPr>
          <a:xfrm>
            <a:off x="2358499" y="3106789"/>
            <a:ext cx="2712831" cy="3445409"/>
          </a:xfrm>
          <a:prstGeom prst="rect">
            <a:avLst/>
          </a:prstGeom>
        </p:spPr>
      </p:pic>
      <p:sp>
        <p:nvSpPr>
          <p:cNvPr id="9" name="CuadroTexto 8"/>
          <p:cNvSpPr txBox="1"/>
          <p:nvPr/>
        </p:nvSpPr>
        <p:spPr>
          <a:xfrm>
            <a:off x="6038592" y="3306000"/>
            <a:ext cx="4386100" cy="3046988"/>
          </a:xfrm>
          <a:prstGeom prst="rect">
            <a:avLst/>
          </a:prstGeom>
          <a:noFill/>
        </p:spPr>
        <p:txBody>
          <a:bodyPr wrap="square" rtlCol="0">
            <a:spAutoFit/>
          </a:bodyPr>
          <a:lstStyle/>
          <a:p>
            <a:r>
              <a:rPr lang="es-ES" sz="2400" b="1" dirty="0" smtClean="0">
                <a:solidFill>
                  <a:schemeClr val="accent1">
                    <a:lumMod val="75000"/>
                  </a:schemeClr>
                </a:solidFill>
              </a:rPr>
              <a:t>“El hombre es la medida de todas las cosas, de las reales en cuanto son, y de las no reales en cuanto no son (…) las cosas son para mí tales como me aparecen a mí, y para ti tal como te aparecen a ti”</a:t>
            </a:r>
            <a:endParaRPr lang="es-ES" sz="2400" b="1" dirty="0">
              <a:solidFill>
                <a:schemeClr val="accent1">
                  <a:lumMod val="75000"/>
                </a:schemeClr>
              </a:solidFill>
            </a:endParaRPr>
          </a:p>
        </p:txBody>
      </p:sp>
      <p:cxnSp>
        <p:nvCxnSpPr>
          <p:cNvPr id="17" name="Conector recto de flecha 16"/>
          <p:cNvCxnSpPr/>
          <p:nvPr/>
        </p:nvCxnSpPr>
        <p:spPr>
          <a:xfrm>
            <a:off x="3208421" y="2277979"/>
            <a:ext cx="2085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8969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9848" y="116988"/>
            <a:ext cx="10058400" cy="1609344"/>
          </a:xfrm>
        </p:spPr>
        <p:txBody>
          <a:bodyPr/>
          <a:lstStyle/>
          <a:p>
            <a:r>
              <a:rPr lang="es-ES" dirty="0" smtClean="0"/>
              <a:t>Protágoras </a:t>
            </a:r>
            <a:endParaRPr lang="es-ES" dirty="0"/>
          </a:p>
        </p:txBody>
      </p:sp>
      <p:sp>
        <p:nvSpPr>
          <p:cNvPr id="3" name="Marcador de contenido 2"/>
          <p:cNvSpPr>
            <a:spLocks noGrp="1"/>
          </p:cNvSpPr>
          <p:nvPr>
            <p:ph idx="1"/>
          </p:nvPr>
        </p:nvSpPr>
        <p:spPr>
          <a:xfrm>
            <a:off x="7716252" y="1965520"/>
            <a:ext cx="4251158" cy="4605890"/>
          </a:xfrm>
        </p:spPr>
        <p:txBody>
          <a:bodyPr>
            <a:normAutofit fontScale="92500" lnSpcReduction="10000"/>
          </a:bodyPr>
          <a:lstStyle/>
          <a:p>
            <a:pPr fontAlgn="base"/>
            <a:r>
              <a:rPr lang="es-ES" b="1" i="1" dirty="0"/>
              <a:t>– Si ganas el pleito, yo seguiré sin haber ganado un caso y, por tanto, basándome en los términos de nuestro acuerdo, no tendré que pagarte; pero si el pleito lo gano yo, entonces, por mandato judicial, tampoco tendré que pagarte.</a:t>
            </a:r>
            <a:endParaRPr lang="es-ES" dirty="0"/>
          </a:p>
          <a:p>
            <a:pPr fontAlgn="base"/>
            <a:r>
              <a:rPr lang="es-ES" dirty="0"/>
              <a:t>A lo que Protágoras replicó:</a:t>
            </a:r>
          </a:p>
          <a:p>
            <a:pPr fontAlgn="base"/>
            <a:r>
              <a:rPr lang="es-ES" b="1" i="1" dirty="0"/>
              <a:t>– Nada de eso. Si yo gano el pleito, tendrás que pagarme por mandato judicial; pero si el litigio lo ganas tú, ya habrás ganado tu primer caso y entonces, apelando a los términos de nuestro acuerdo, tendrás igualmente que pagarme.</a:t>
            </a:r>
            <a:endParaRPr lang="es-ES" dirty="0"/>
          </a:p>
          <a:p>
            <a:endParaRPr lang="es-ES" dirty="0"/>
          </a:p>
        </p:txBody>
      </p:sp>
      <p:pic>
        <p:nvPicPr>
          <p:cNvPr id="4" name="Imagen 3"/>
          <p:cNvPicPr>
            <a:picLocks noChangeAspect="1"/>
          </p:cNvPicPr>
          <p:nvPr/>
        </p:nvPicPr>
        <p:blipFill>
          <a:blip r:embed="rId2"/>
          <a:stretch>
            <a:fillRect/>
          </a:stretch>
        </p:blipFill>
        <p:spPr>
          <a:xfrm>
            <a:off x="5676673" y="197412"/>
            <a:ext cx="3918737" cy="1528198"/>
          </a:xfrm>
          <a:prstGeom prst="rect">
            <a:avLst/>
          </a:prstGeom>
        </p:spPr>
      </p:pic>
      <p:pic>
        <p:nvPicPr>
          <p:cNvPr id="5" name="Imagen 4"/>
          <p:cNvPicPr>
            <a:picLocks noChangeAspect="1"/>
          </p:cNvPicPr>
          <p:nvPr/>
        </p:nvPicPr>
        <p:blipFill>
          <a:blip r:embed="rId3"/>
          <a:stretch>
            <a:fillRect/>
          </a:stretch>
        </p:blipFill>
        <p:spPr>
          <a:xfrm>
            <a:off x="221250" y="2206153"/>
            <a:ext cx="6763766" cy="3753552"/>
          </a:xfrm>
          <a:prstGeom prst="rect">
            <a:avLst/>
          </a:prstGeom>
        </p:spPr>
      </p:pic>
      <p:sp>
        <p:nvSpPr>
          <p:cNvPr id="6" name="Flecha derecha 5"/>
          <p:cNvSpPr/>
          <p:nvPr/>
        </p:nvSpPr>
        <p:spPr>
          <a:xfrm>
            <a:off x="7186863" y="3497179"/>
            <a:ext cx="449179" cy="5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76404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37936" y="-37218"/>
            <a:ext cx="10390311" cy="1116563"/>
          </a:xfrm>
        </p:spPr>
        <p:txBody>
          <a:bodyPr/>
          <a:lstStyle/>
          <a:p>
            <a:r>
              <a:rPr lang="es-ES" dirty="0"/>
              <a:t>El poder político: </a:t>
            </a:r>
            <a:r>
              <a:rPr lang="es-ES" dirty="0" smtClean="0"/>
              <a:t>antiguo</a:t>
            </a:r>
            <a:endParaRPr lang="es-ES" dirty="0"/>
          </a:p>
        </p:txBody>
      </p:sp>
      <p:sp>
        <p:nvSpPr>
          <p:cNvPr id="3" name="Marcador de contenido 2"/>
          <p:cNvSpPr>
            <a:spLocks noGrp="1"/>
          </p:cNvSpPr>
          <p:nvPr>
            <p:ph idx="1"/>
          </p:nvPr>
        </p:nvSpPr>
        <p:spPr>
          <a:xfrm>
            <a:off x="320843" y="1251284"/>
            <a:ext cx="10807406" cy="4920916"/>
          </a:xfrm>
        </p:spPr>
        <p:txBody>
          <a:bodyPr>
            <a:normAutofit/>
          </a:bodyPr>
          <a:lstStyle/>
          <a:p>
            <a:r>
              <a:rPr lang="es-ES" b="1" dirty="0">
                <a:solidFill>
                  <a:srgbClr val="FF0000"/>
                </a:solidFill>
              </a:rPr>
              <a:t>PLATÓN</a:t>
            </a:r>
            <a:r>
              <a:rPr lang="es-ES" dirty="0"/>
              <a:t>     la justicia en la </a:t>
            </a:r>
            <a:r>
              <a:rPr lang="es-ES" b="1" dirty="0">
                <a:solidFill>
                  <a:srgbClr val="00B050"/>
                </a:solidFill>
              </a:rPr>
              <a:t>República</a:t>
            </a:r>
            <a:r>
              <a:rPr lang="es-ES" dirty="0"/>
              <a:t> (forma de gobierno óptima) se consigue cuando </a:t>
            </a:r>
            <a:r>
              <a:rPr lang="es-ES" b="1" dirty="0"/>
              <a:t>cada una de las clases vive de acuerdo con su virtud específica</a:t>
            </a:r>
            <a:r>
              <a:rPr lang="es-ES" dirty="0"/>
              <a:t>:</a:t>
            </a:r>
          </a:p>
          <a:p>
            <a:endParaRPr lang="es-ES" dirty="0"/>
          </a:p>
          <a:p>
            <a:endParaRPr lang="es-ES" dirty="0"/>
          </a:p>
          <a:p>
            <a:endParaRPr lang="es-ES" dirty="0"/>
          </a:p>
          <a:p>
            <a:endParaRPr lang="es-ES" dirty="0"/>
          </a:p>
          <a:p>
            <a:endParaRPr lang="es-ES" dirty="0"/>
          </a:p>
          <a:p>
            <a:endParaRPr lang="es-ES" dirty="0"/>
          </a:p>
          <a:p>
            <a:endParaRPr lang="es-ES" b="1" dirty="0" smtClean="0">
              <a:solidFill>
                <a:srgbClr val="FF0000"/>
              </a:solidFill>
            </a:endParaRPr>
          </a:p>
          <a:p>
            <a:endParaRPr lang="es-ES" dirty="0"/>
          </a:p>
        </p:txBody>
      </p:sp>
      <p:cxnSp>
        <p:nvCxnSpPr>
          <p:cNvPr id="6" name="Conector recto de flecha 5"/>
          <p:cNvCxnSpPr/>
          <p:nvPr/>
        </p:nvCxnSpPr>
        <p:spPr>
          <a:xfrm>
            <a:off x="1668379" y="1395663"/>
            <a:ext cx="32084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9577137" y="2133600"/>
            <a:ext cx="20854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Imagen 15"/>
          <p:cNvPicPr>
            <a:picLocks noChangeAspect="1"/>
          </p:cNvPicPr>
          <p:nvPr/>
        </p:nvPicPr>
        <p:blipFill rotWithShape="1">
          <a:blip r:embed="rId2"/>
          <a:srcRect l="2533" r="2035" b="2560"/>
          <a:stretch/>
        </p:blipFill>
        <p:spPr>
          <a:xfrm>
            <a:off x="64168" y="2449919"/>
            <a:ext cx="5438274" cy="3545297"/>
          </a:xfrm>
          <a:prstGeom prst="rect">
            <a:avLst/>
          </a:prstGeom>
        </p:spPr>
      </p:pic>
      <p:pic>
        <p:nvPicPr>
          <p:cNvPr id="15" name="Imagen 14"/>
          <p:cNvPicPr>
            <a:picLocks noChangeAspect="1"/>
          </p:cNvPicPr>
          <p:nvPr/>
        </p:nvPicPr>
        <p:blipFill rotWithShape="1">
          <a:blip r:embed="rId3"/>
          <a:srcRect l="2942" t="11139" r="1290" b="2839"/>
          <a:stretch/>
        </p:blipFill>
        <p:spPr>
          <a:xfrm>
            <a:off x="4896158" y="2217304"/>
            <a:ext cx="7295842" cy="4522237"/>
          </a:xfrm>
          <a:prstGeom prst="rect">
            <a:avLst/>
          </a:prstGeom>
        </p:spPr>
      </p:pic>
    </p:spTree>
    <p:extLst>
      <p:ext uri="{BB962C8B-B14F-4D97-AF65-F5344CB8AC3E}">
        <p14:creationId xmlns:p14="http://schemas.microsoft.com/office/powerpoint/2010/main" val="797083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0863" y="10908"/>
            <a:ext cx="10058400" cy="1609344"/>
          </a:xfrm>
        </p:spPr>
        <p:txBody>
          <a:bodyPr/>
          <a:lstStyle/>
          <a:p>
            <a:r>
              <a:rPr lang="es-ES" dirty="0"/>
              <a:t>El poder político: </a:t>
            </a:r>
            <a:r>
              <a:rPr lang="es-ES" dirty="0" smtClean="0"/>
              <a:t>medieval</a:t>
            </a:r>
            <a:endParaRPr lang="es-ES" dirty="0"/>
          </a:p>
        </p:txBody>
      </p:sp>
      <p:sp>
        <p:nvSpPr>
          <p:cNvPr id="3" name="Marcador de contenido 2"/>
          <p:cNvSpPr>
            <a:spLocks noGrp="1"/>
          </p:cNvSpPr>
          <p:nvPr>
            <p:ph idx="1"/>
          </p:nvPr>
        </p:nvSpPr>
        <p:spPr>
          <a:xfrm>
            <a:off x="417095" y="1363579"/>
            <a:ext cx="11229473" cy="5261809"/>
          </a:xfrm>
        </p:spPr>
        <p:txBody>
          <a:bodyPr/>
          <a:lstStyle/>
          <a:p>
            <a:r>
              <a:rPr lang="es-ES" b="1" dirty="0">
                <a:solidFill>
                  <a:srgbClr val="FF0000"/>
                </a:solidFill>
              </a:rPr>
              <a:t>CRISTIANO – </a:t>
            </a:r>
            <a:r>
              <a:rPr lang="es-ES" b="1" dirty="0" smtClean="0">
                <a:solidFill>
                  <a:srgbClr val="FF0000"/>
                </a:solidFill>
              </a:rPr>
              <a:t>MEDIEVAL       </a:t>
            </a:r>
            <a:r>
              <a:rPr lang="es-ES" dirty="0"/>
              <a:t>El </a:t>
            </a:r>
            <a:r>
              <a:rPr lang="es-ES" b="1" dirty="0">
                <a:solidFill>
                  <a:srgbClr val="00B050"/>
                </a:solidFill>
              </a:rPr>
              <a:t>poder de los gobernantes procedía de </a:t>
            </a:r>
            <a:r>
              <a:rPr lang="es-ES" b="1" dirty="0" smtClean="0">
                <a:solidFill>
                  <a:srgbClr val="00B050"/>
                </a:solidFill>
              </a:rPr>
              <a:t>Dios     </a:t>
            </a:r>
            <a:r>
              <a:rPr lang="es-ES" dirty="0" smtClean="0"/>
              <a:t>el poder estaba dividido: </a:t>
            </a:r>
            <a:r>
              <a:rPr lang="es-ES" b="1" dirty="0" smtClean="0">
                <a:solidFill>
                  <a:srgbClr val="00B050"/>
                </a:solidFill>
              </a:rPr>
              <a:t>poder temporal </a:t>
            </a:r>
            <a:r>
              <a:rPr lang="es-ES" dirty="0" smtClean="0"/>
              <a:t>(rey) y </a:t>
            </a:r>
            <a:r>
              <a:rPr lang="es-ES" b="1" dirty="0" smtClean="0">
                <a:solidFill>
                  <a:srgbClr val="00B050"/>
                </a:solidFill>
              </a:rPr>
              <a:t>poder espiritual </a:t>
            </a:r>
            <a:r>
              <a:rPr lang="es-ES" dirty="0" smtClean="0"/>
              <a:t>(Papa): ambos poderes deberían servir para que los hombres conquistaran, a través de su armonía en este mundo, el destino eterno.</a:t>
            </a:r>
          </a:p>
          <a:p>
            <a:pPr marL="0" indent="0">
              <a:buNone/>
            </a:pPr>
            <a:r>
              <a:rPr lang="es-ES" dirty="0"/>
              <a:t> </a:t>
            </a:r>
            <a:r>
              <a:rPr lang="es-ES" dirty="0" smtClean="0"/>
              <a:t>            </a:t>
            </a:r>
            <a:r>
              <a:rPr lang="es-ES" b="1" u="sng" dirty="0" smtClean="0"/>
              <a:t>Problema</a:t>
            </a:r>
            <a:r>
              <a:rPr lang="es-ES" dirty="0" smtClean="0"/>
              <a:t>: ¿tenía alguno de los dos poderes superioridad sobre el otro? ¿estaba el Papa sometido al rey o el rey al Papa?      ¿qué se debía hacer en caso de colisión entre ambos poderes?</a:t>
            </a:r>
          </a:p>
          <a:p>
            <a:pPr marL="0" indent="0">
              <a:buNone/>
            </a:pPr>
            <a:r>
              <a:rPr lang="es-ES" sz="2400" b="1" dirty="0">
                <a:solidFill>
                  <a:srgbClr val="FFC000"/>
                </a:solidFill>
              </a:rPr>
              <a:t>San </a:t>
            </a:r>
            <a:r>
              <a:rPr lang="es-ES" sz="2400" b="1" dirty="0" smtClean="0">
                <a:solidFill>
                  <a:srgbClr val="FFC000"/>
                </a:solidFill>
              </a:rPr>
              <a:t>Agustín</a:t>
            </a:r>
            <a:r>
              <a:rPr lang="es-ES" dirty="0"/>
              <a:t> </a:t>
            </a:r>
            <a:r>
              <a:rPr lang="es-ES" dirty="0" smtClean="0"/>
              <a:t>    </a:t>
            </a:r>
            <a:r>
              <a:rPr lang="es-ES" b="1" i="1" dirty="0" smtClean="0"/>
              <a:t>La Ciudad de  Dios      </a:t>
            </a:r>
            <a:r>
              <a:rPr lang="es-ES" dirty="0" smtClean="0"/>
              <a:t>separación </a:t>
            </a:r>
            <a:r>
              <a:rPr lang="es-ES" dirty="0"/>
              <a:t>de lo político y lo religioso</a:t>
            </a:r>
            <a:endParaRPr lang="es-ES" dirty="0" smtClean="0"/>
          </a:p>
          <a:p>
            <a:pPr marL="0" indent="0">
              <a:buNone/>
            </a:pPr>
            <a:r>
              <a:rPr lang="es-ES" dirty="0" smtClean="0"/>
              <a:t>	Además, defendía expresamente </a:t>
            </a:r>
            <a:r>
              <a:rPr lang="es-ES" b="1" dirty="0" smtClean="0">
                <a:solidFill>
                  <a:srgbClr val="00B050"/>
                </a:solidFill>
              </a:rPr>
              <a:t>la obligación que los creyentes tenían de respetar las leyes de la sociedad civil, pero al mismo tiempo insistía en la necesidad que estas tenían de someterse los mandamientos de la Iglesia al dictar las leyes.</a:t>
            </a:r>
          </a:p>
        </p:txBody>
      </p:sp>
      <p:cxnSp>
        <p:nvCxnSpPr>
          <p:cNvPr id="5" name="Conector recto de flecha 4"/>
          <p:cNvCxnSpPr/>
          <p:nvPr/>
        </p:nvCxnSpPr>
        <p:spPr>
          <a:xfrm>
            <a:off x="9914021" y="1524000"/>
            <a:ext cx="3529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p:cNvCxnSpPr/>
          <p:nvPr/>
        </p:nvCxnSpPr>
        <p:spPr>
          <a:xfrm>
            <a:off x="3978442" y="1620252"/>
            <a:ext cx="2406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Imagen 8"/>
          <p:cNvPicPr>
            <a:picLocks noChangeAspect="1"/>
          </p:cNvPicPr>
          <p:nvPr/>
        </p:nvPicPr>
        <p:blipFill>
          <a:blip r:embed="rId2"/>
          <a:stretch>
            <a:fillRect/>
          </a:stretch>
        </p:blipFill>
        <p:spPr>
          <a:xfrm>
            <a:off x="9610170" y="4688963"/>
            <a:ext cx="1539093" cy="2169037"/>
          </a:xfrm>
          <a:prstGeom prst="rect">
            <a:avLst/>
          </a:prstGeom>
        </p:spPr>
      </p:pic>
      <p:sp>
        <p:nvSpPr>
          <p:cNvPr id="10" name="CuadroTexto 9"/>
          <p:cNvSpPr txBox="1"/>
          <p:nvPr/>
        </p:nvSpPr>
        <p:spPr>
          <a:xfrm>
            <a:off x="736988" y="5244310"/>
            <a:ext cx="7411453" cy="923330"/>
          </a:xfrm>
          <a:prstGeom prst="rect">
            <a:avLst/>
          </a:prstGeom>
          <a:noFill/>
        </p:spPr>
        <p:txBody>
          <a:bodyPr wrap="square" rtlCol="0">
            <a:spAutoFit/>
          </a:bodyPr>
          <a:lstStyle/>
          <a:p>
            <a:endParaRPr lang="es-ES" dirty="0"/>
          </a:p>
          <a:p>
            <a:pPr algn="ctr"/>
            <a:r>
              <a:rPr lang="es-ES" b="1" dirty="0">
                <a:solidFill>
                  <a:srgbClr val="FFC000"/>
                </a:solidFill>
              </a:rPr>
              <a:t> las autoridades civiles debían estar sometidas al mandamiento de la Iglesia (</a:t>
            </a:r>
            <a:r>
              <a:rPr lang="es-ES" b="1" dirty="0" err="1">
                <a:solidFill>
                  <a:srgbClr val="FF0000"/>
                </a:solidFill>
              </a:rPr>
              <a:t>agustinismo</a:t>
            </a:r>
            <a:r>
              <a:rPr lang="es-ES" b="1" dirty="0">
                <a:solidFill>
                  <a:srgbClr val="FF0000"/>
                </a:solidFill>
              </a:rPr>
              <a:t> político</a:t>
            </a:r>
            <a:r>
              <a:rPr lang="es-ES" b="1" dirty="0">
                <a:solidFill>
                  <a:srgbClr val="FFC000"/>
                </a:solidFill>
              </a:rPr>
              <a:t>)</a:t>
            </a:r>
          </a:p>
        </p:txBody>
      </p:sp>
      <p:cxnSp>
        <p:nvCxnSpPr>
          <p:cNvPr id="12" name="Conector recto de flecha 11"/>
          <p:cNvCxnSpPr/>
          <p:nvPr/>
        </p:nvCxnSpPr>
        <p:spPr>
          <a:xfrm>
            <a:off x="736988" y="2518611"/>
            <a:ext cx="514296" cy="288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4957011" y="3010229"/>
            <a:ext cx="27271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a:off x="2245895" y="3785937"/>
            <a:ext cx="240631" cy="32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a:off x="4957011" y="3854332"/>
            <a:ext cx="1363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p:cNvCxnSpPr/>
          <p:nvPr/>
        </p:nvCxnSpPr>
        <p:spPr>
          <a:xfrm>
            <a:off x="994136" y="3994483"/>
            <a:ext cx="369443" cy="288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Flecha abajo 20"/>
          <p:cNvSpPr/>
          <p:nvPr/>
        </p:nvSpPr>
        <p:spPr>
          <a:xfrm>
            <a:off x="4764505" y="5011698"/>
            <a:ext cx="641684" cy="4586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88328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2911" y="220109"/>
            <a:ext cx="10360152" cy="821654"/>
          </a:xfrm>
        </p:spPr>
        <p:txBody>
          <a:bodyPr>
            <a:normAutofit fontScale="90000"/>
          </a:bodyPr>
          <a:lstStyle/>
          <a:p>
            <a:r>
              <a:rPr lang="es-ES" dirty="0"/>
              <a:t>El poder político: </a:t>
            </a:r>
            <a:r>
              <a:rPr lang="es-ES" dirty="0" smtClean="0"/>
              <a:t>moderno</a:t>
            </a:r>
            <a:endParaRPr lang="es-ES" dirty="0"/>
          </a:p>
        </p:txBody>
      </p:sp>
      <p:sp>
        <p:nvSpPr>
          <p:cNvPr id="3" name="Marcador de contenido 2"/>
          <p:cNvSpPr>
            <a:spLocks noGrp="1"/>
          </p:cNvSpPr>
          <p:nvPr>
            <p:ph idx="1"/>
          </p:nvPr>
        </p:nvSpPr>
        <p:spPr>
          <a:xfrm>
            <a:off x="304801" y="1871855"/>
            <a:ext cx="11138262" cy="4721621"/>
          </a:xfrm>
        </p:spPr>
        <p:txBody>
          <a:bodyPr>
            <a:normAutofit/>
          </a:bodyPr>
          <a:lstStyle/>
          <a:p>
            <a:r>
              <a:rPr lang="es-ES" b="1" dirty="0" smtClean="0">
                <a:solidFill>
                  <a:srgbClr val="FF0000"/>
                </a:solidFill>
              </a:rPr>
              <a:t>MAQUIAVELO</a:t>
            </a:r>
            <a:r>
              <a:rPr lang="es-ES" dirty="0" smtClean="0"/>
              <a:t> (s. XVI)      </a:t>
            </a:r>
            <a:r>
              <a:rPr lang="es-ES" b="1" dirty="0" smtClean="0">
                <a:solidFill>
                  <a:srgbClr val="00B050"/>
                </a:solidFill>
              </a:rPr>
              <a:t>Realismo político     </a:t>
            </a:r>
            <a:r>
              <a:rPr lang="es-ES" b="1" dirty="0" smtClean="0"/>
              <a:t>el ser humano no es ni bueno ni malo    </a:t>
            </a:r>
            <a:r>
              <a:rPr lang="es-ES" dirty="0" smtClean="0"/>
              <a:t>el político, sin embargo, debe suponer para triunfar que el ser humano </a:t>
            </a:r>
            <a:r>
              <a:rPr lang="es-ES" b="1" dirty="0" smtClean="0"/>
              <a:t>se comportará con maldad </a:t>
            </a:r>
            <a:r>
              <a:rPr lang="es-ES" dirty="0" smtClean="0"/>
              <a:t>   el político no debe apartarse del bien pero se debe comportar con maldad si es necesario.</a:t>
            </a:r>
          </a:p>
          <a:p>
            <a:pPr marL="0" indent="0">
              <a:buNone/>
            </a:pPr>
            <a:r>
              <a:rPr lang="es-ES" dirty="0"/>
              <a:t>	</a:t>
            </a:r>
            <a:r>
              <a:rPr lang="es-ES" dirty="0" smtClean="0"/>
              <a:t>El realismo político que sostiene le lleva a considerar </a:t>
            </a:r>
            <a:r>
              <a:rPr lang="es-ES" b="1" dirty="0" smtClean="0">
                <a:solidFill>
                  <a:srgbClr val="00B050"/>
                </a:solidFill>
              </a:rPr>
              <a:t>que la actividad política tiene que comportarse de acuerdo con sus propias reglas y es autónoma</a:t>
            </a:r>
            <a:r>
              <a:rPr lang="es-ES" dirty="0" smtClean="0"/>
              <a:t>       No necesita atenerse a normas externas que lo justifiquen, sino que ella sola tiene que </a:t>
            </a:r>
            <a:r>
              <a:rPr lang="es-ES" b="1" dirty="0" smtClean="0"/>
              <a:t>fijarse sus propios límites.</a:t>
            </a:r>
          </a:p>
          <a:p>
            <a:pPr marL="0" indent="0">
              <a:buNone/>
            </a:pPr>
            <a:r>
              <a:rPr lang="es-ES" dirty="0" smtClean="0"/>
              <a:t>La exigencia de conseguir una </a:t>
            </a:r>
            <a:r>
              <a:rPr lang="es-ES" b="1" dirty="0" smtClean="0">
                <a:solidFill>
                  <a:srgbClr val="00B050"/>
                </a:solidFill>
              </a:rPr>
              <a:t>convivencia ordenada y libre, justifica la actividad política que se propone conseguir el éxito con unos determinados fines</a:t>
            </a:r>
            <a:r>
              <a:rPr lang="es-ES" dirty="0" smtClean="0">
                <a:solidFill>
                  <a:srgbClr val="00B050"/>
                </a:solidFill>
              </a:rPr>
              <a:t>  </a:t>
            </a:r>
          </a:p>
          <a:p>
            <a:pPr marL="0" indent="0">
              <a:buNone/>
            </a:pPr>
            <a:r>
              <a:rPr lang="es-ES" dirty="0" smtClean="0">
                <a:solidFill>
                  <a:srgbClr val="00B050"/>
                </a:solidFill>
              </a:rPr>
              <a:t>	 </a:t>
            </a:r>
            <a:r>
              <a:rPr lang="es-ES" dirty="0" smtClean="0"/>
              <a:t>La naturaleza del poder político y los medios para conseguirlo y conservarlo exigen una </a:t>
            </a:r>
            <a:r>
              <a:rPr lang="es-ES" b="1" dirty="0" smtClean="0">
                <a:solidFill>
                  <a:srgbClr val="00B050"/>
                </a:solidFill>
              </a:rPr>
              <a:t>observación atenta dela situación   y un conocimiento de la experiencia y la práctica política.</a:t>
            </a:r>
          </a:p>
          <a:p>
            <a:pPr marL="0" indent="0">
              <a:buNone/>
            </a:pPr>
            <a:endParaRPr lang="es-ES" b="1" dirty="0"/>
          </a:p>
        </p:txBody>
      </p:sp>
      <p:cxnSp>
        <p:nvCxnSpPr>
          <p:cNvPr id="6" name="Conector recto de flecha 5"/>
          <p:cNvCxnSpPr/>
          <p:nvPr/>
        </p:nvCxnSpPr>
        <p:spPr>
          <a:xfrm flipV="1">
            <a:off x="8775649" y="3628266"/>
            <a:ext cx="365760"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p:nvPr/>
        </p:nvCxnSpPr>
        <p:spPr>
          <a:xfrm>
            <a:off x="4526853" y="1951178"/>
            <a:ext cx="1306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a:off x="5873932" y="2075190"/>
            <a:ext cx="311790" cy="8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1556543" y="2614634"/>
            <a:ext cx="2612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flipV="1">
            <a:off x="3422469" y="2084126"/>
            <a:ext cx="222068"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Imagen 4"/>
          <p:cNvPicPr>
            <a:picLocks noChangeAspect="1"/>
          </p:cNvPicPr>
          <p:nvPr/>
        </p:nvPicPr>
        <p:blipFill>
          <a:blip r:embed="rId2"/>
          <a:stretch>
            <a:fillRect/>
          </a:stretch>
        </p:blipFill>
        <p:spPr>
          <a:xfrm>
            <a:off x="8131628" y="184927"/>
            <a:ext cx="1288043" cy="1652337"/>
          </a:xfrm>
          <a:prstGeom prst="rect">
            <a:avLst/>
          </a:prstGeom>
        </p:spPr>
      </p:pic>
      <p:sp>
        <p:nvSpPr>
          <p:cNvPr id="24" name="Flecha derecha 23"/>
          <p:cNvSpPr/>
          <p:nvPr/>
        </p:nvSpPr>
        <p:spPr>
          <a:xfrm>
            <a:off x="729049" y="3200400"/>
            <a:ext cx="353862" cy="2100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Flecha derecha 24"/>
          <p:cNvSpPr/>
          <p:nvPr/>
        </p:nvSpPr>
        <p:spPr>
          <a:xfrm>
            <a:off x="691978" y="5128055"/>
            <a:ext cx="390933" cy="2594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87795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El poder político: moderno</a:t>
            </a:r>
          </a:p>
        </p:txBody>
      </p:sp>
      <p:sp>
        <p:nvSpPr>
          <p:cNvPr id="3" name="Marcador de contenido 2"/>
          <p:cNvSpPr>
            <a:spLocks noGrp="1"/>
          </p:cNvSpPr>
          <p:nvPr>
            <p:ph idx="1"/>
          </p:nvPr>
        </p:nvSpPr>
        <p:spPr>
          <a:xfrm>
            <a:off x="778476" y="1890585"/>
            <a:ext cx="10527956" cy="4782064"/>
          </a:xfrm>
        </p:spPr>
        <p:txBody>
          <a:bodyPr>
            <a:normAutofit fontScale="92500" lnSpcReduction="20000"/>
          </a:bodyPr>
          <a:lstStyle/>
          <a:p>
            <a:pPr marL="0" indent="0">
              <a:buNone/>
            </a:pPr>
            <a:r>
              <a:rPr lang="es-ES" sz="2400" b="1" dirty="0">
                <a:solidFill>
                  <a:srgbClr val="FF0000"/>
                </a:solidFill>
              </a:rPr>
              <a:t>Concepción “naturista” del ser humano     </a:t>
            </a:r>
            <a:r>
              <a:rPr lang="es-ES" b="1" dirty="0">
                <a:solidFill>
                  <a:srgbClr val="00B050"/>
                </a:solidFill>
              </a:rPr>
              <a:t>los seres humanos siempre son los mismos    </a:t>
            </a:r>
            <a:r>
              <a:rPr lang="es-ES" dirty="0"/>
              <a:t>con las mismas pasiones y los mismos motivos en </a:t>
            </a:r>
            <a:r>
              <a:rPr lang="es-ES" dirty="0" smtClean="0"/>
              <a:t>su conducta.</a:t>
            </a:r>
            <a:endParaRPr lang="es-ES" dirty="0"/>
          </a:p>
          <a:p>
            <a:pPr marL="0" indent="0">
              <a:buNone/>
            </a:pPr>
            <a:r>
              <a:rPr lang="es-ES" dirty="0"/>
              <a:t>	Hay dos tipos de seres </a:t>
            </a:r>
            <a:r>
              <a:rPr lang="es-ES" dirty="0" smtClean="0"/>
              <a:t>humanos:</a:t>
            </a:r>
          </a:p>
          <a:p>
            <a:pPr marL="0" indent="0">
              <a:buNone/>
            </a:pPr>
            <a:r>
              <a:rPr lang="es-ES" dirty="0"/>
              <a:t>	</a:t>
            </a:r>
            <a:r>
              <a:rPr lang="es-ES" dirty="0" smtClean="0"/>
              <a:t>- los que aspiran a mandar      </a:t>
            </a:r>
            <a:r>
              <a:rPr lang="es-ES" b="1" dirty="0" smtClean="0">
                <a:solidFill>
                  <a:srgbClr val="00B050"/>
                </a:solidFill>
              </a:rPr>
              <a:t>PRÍNCIPES</a:t>
            </a:r>
          </a:p>
          <a:p>
            <a:pPr marL="0" indent="0">
              <a:buNone/>
            </a:pPr>
            <a:r>
              <a:rPr lang="es-ES" dirty="0"/>
              <a:t>	</a:t>
            </a:r>
            <a:r>
              <a:rPr lang="es-ES" dirty="0" smtClean="0"/>
              <a:t>- quienes prefieren el orden y la seguridad       </a:t>
            </a:r>
            <a:r>
              <a:rPr lang="es-ES" b="1" dirty="0" smtClean="0">
                <a:solidFill>
                  <a:srgbClr val="00B050"/>
                </a:solidFill>
              </a:rPr>
              <a:t>SÚBDITOS</a:t>
            </a:r>
            <a:endParaRPr lang="es-ES" b="1" dirty="0">
              <a:solidFill>
                <a:srgbClr val="00B050"/>
              </a:solidFill>
            </a:endParaRPr>
          </a:p>
          <a:p>
            <a:pPr marL="0" indent="0">
              <a:buNone/>
            </a:pPr>
            <a:endParaRPr lang="es-ES" dirty="0"/>
          </a:p>
          <a:p>
            <a:pPr marL="0" indent="0">
              <a:buNone/>
            </a:pPr>
            <a:r>
              <a:rPr lang="es-ES" dirty="0" smtClean="0"/>
              <a:t> </a:t>
            </a:r>
            <a:r>
              <a:rPr lang="es-ES" b="1" dirty="0">
                <a:solidFill>
                  <a:srgbClr val="FFC000"/>
                </a:solidFill>
              </a:rPr>
              <a:t>IDEA PESIMISTA DEL SER HUMANO      </a:t>
            </a:r>
            <a:r>
              <a:rPr lang="es-ES" dirty="0"/>
              <a:t>La naturaleza humana está corrompida y los seres humanos buscan satisfacer sus pasiones   </a:t>
            </a:r>
            <a:r>
              <a:rPr lang="es-ES" dirty="0" smtClean="0"/>
              <a:t>hay que tenerlos a raya    solo con la fuerza y la coacción es posible mantener el orden en la sociedad</a:t>
            </a:r>
          </a:p>
          <a:p>
            <a:pPr marL="0" indent="0">
              <a:buNone/>
            </a:pPr>
            <a:r>
              <a:rPr lang="es-ES" dirty="0"/>
              <a:t>	</a:t>
            </a:r>
            <a:r>
              <a:rPr lang="es-ES" dirty="0" smtClean="0"/>
              <a:t> </a:t>
            </a:r>
            <a:r>
              <a:rPr lang="es-ES" dirty="0"/>
              <a:t>El príncipe tiene que ser </a:t>
            </a:r>
            <a:r>
              <a:rPr lang="es-ES" dirty="0" smtClean="0"/>
              <a:t>hábil y astuto y no sentir escrúpulos morales       se </a:t>
            </a:r>
            <a:r>
              <a:rPr lang="es-ES" b="1" dirty="0" smtClean="0"/>
              <a:t>servirá de la violencia si es necesario, pero también tiene que ser halagador para manejarlo mejor</a:t>
            </a:r>
            <a:r>
              <a:rPr lang="es-ES" dirty="0" smtClean="0"/>
              <a:t>.</a:t>
            </a:r>
          </a:p>
          <a:p>
            <a:pPr marL="0" indent="0">
              <a:buNone/>
            </a:pPr>
            <a:endParaRPr lang="es-ES" dirty="0"/>
          </a:p>
          <a:p>
            <a:pPr marL="0" indent="0" algn="ctr">
              <a:buNone/>
            </a:pPr>
            <a:r>
              <a:rPr lang="es-ES" b="1" dirty="0" smtClean="0">
                <a:solidFill>
                  <a:srgbClr val="FFC000"/>
                </a:solidFill>
              </a:rPr>
              <a:t>EL príncipe está más allá del bien y del mal     deja la moral relegada al ámbito privado.</a:t>
            </a:r>
            <a:endParaRPr lang="es-ES" b="1" dirty="0">
              <a:solidFill>
                <a:srgbClr val="FFC000"/>
              </a:solidFill>
            </a:endParaRPr>
          </a:p>
        </p:txBody>
      </p:sp>
      <p:cxnSp>
        <p:nvCxnSpPr>
          <p:cNvPr id="5" name="Conector recto de flecha 4"/>
          <p:cNvCxnSpPr/>
          <p:nvPr/>
        </p:nvCxnSpPr>
        <p:spPr>
          <a:xfrm flipV="1">
            <a:off x="1791729" y="2261286"/>
            <a:ext cx="271849" cy="12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p:cNvCxnSpPr/>
          <p:nvPr/>
        </p:nvCxnSpPr>
        <p:spPr>
          <a:xfrm>
            <a:off x="6326659" y="2093976"/>
            <a:ext cx="29656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a:off x="4769708" y="2888144"/>
            <a:ext cx="296562" cy="123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6598508" y="3262184"/>
            <a:ext cx="30891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V="1">
            <a:off x="5313405" y="4015946"/>
            <a:ext cx="259492" cy="247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a:off x="8093676" y="4238368"/>
            <a:ext cx="234778" cy="123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p:nvPr/>
        </p:nvCxnSpPr>
        <p:spPr>
          <a:xfrm>
            <a:off x="1223319" y="4646141"/>
            <a:ext cx="469557" cy="172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Flecha abajo 17"/>
          <p:cNvSpPr/>
          <p:nvPr/>
        </p:nvSpPr>
        <p:spPr>
          <a:xfrm>
            <a:off x="5894173" y="5288692"/>
            <a:ext cx="580767" cy="370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613068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Fragmento </a:t>
            </a:r>
            <a:r>
              <a:rPr lang="es-ES" i="1" dirty="0" smtClean="0"/>
              <a:t>el príncipe</a:t>
            </a:r>
            <a:endParaRPr lang="es-ES" i="1" dirty="0"/>
          </a:p>
        </p:txBody>
      </p:sp>
      <p:sp>
        <p:nvSpPr>
          <p:cNvPr id="3" name="Marcador de contenido 2"/>
          <p:cNvSpPr>
            <a:spLocks noGrp="1"/>
          </p:cNvSpPr>
          <p:nvPr>
            <p:ph idx="1"/>
          </p:nvPr>
        </p:nvSpPr>
        <p:spPr>
          <a:xfrm>
            <a:off x="1069847" y="2121408"/>
            <a:ext cx="10248941" cy="4304106"/>
          </a:xfrm>
        </p:spPr>
        <p:txBody>
          <a:bodyPr>
            <a:normAutofit/>
          </a:bodyPr>
          <a:lstStyle/>
          <a:p>
            <a:r>
              <a:rPr lang="es-ES" dirty="0"/>
              <a:t>"Cuando se trata, pues, de juzgar el interior de los hombres, y principalmente el de los príncipes, como no se puede recurrir a los tribunales, es preciso atenerse a los resultados: así lo que importa es allanar todas las dificultades para mantener su autoridad; y los medios, sean los que fueren, parecerán siempre honrosos y no faltará quien los alabe. Este mundo se compone de vulgo, el cual se lleva de la apariencia, y sólo atiende al éxito: el corto número de los que tienen un ingenio perspicaz no declara lo que percibe.</a:t>
            </a:r>
            <a:br>
              <a:rPr lang="es-ES" dirty="0"/>
            </a:br>
            <a:r>
              <a:rPr lang="es-ES" dirty="0"/>
              <a:t>(…)</a:t>
            </a:r>
            <a:br>
              <a:rPr lang="es-ES" dirty="0"/>
            </a:br>
            <a:r>
              <a:rPr lang="es-ES" dirty="0"/>
              <a:t>El príncipe que no sepa ser amigo o enemigo decidido, se granjeará con mucha dificultad la estimación de sus súbditos. Si están en guerra dos potencias vecinas, debe declararse por una de ellas, so pena de hacerse presa del vencedor, sin ningún recurso, y alegrándose el mismo vencido de su ruina; porque el vencedor no podrá mirar con buenos ojos a un enemigo incierto, que le abandonaría al primer revés de la fortuna, y el vencido nunca le perdonará que se haya mantenido tranquilo espectador de sus derrotas. "</a:t>
            </a:r>
          </a:p>
        </p:txBody>
      </p:sp>
    </p:spTree>
    <p:extLst>
      <p:ext uri="{BB962C8B-B14F-4D97-AF65-F5344CB8AC3E}">
        <p14:creationId xmlns:p14="http://schemas.microsoft.com/office/powerpoint/2010/main" val="22364491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po de mader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TM03090434[[fn=Madera]]</Template>
  <TotalTime>1966</TotalTime>
  <Words>2002</Words>
  <Application>Microsoft Office PowerPoint</Application>
  <PresentationFormat>Panorámica</PresentationFormat>
  <Paragraphs>110</Paragraphs>
  <Slides>18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18</vt:i4>
      </vt:variant>
    </vt:vector>
  </HeadingPairs>
  <TitlesOfParts>
    <vt:vector size="22" baseType="lpstr">
      <vt:lpstr>Rockwell</vt:lpstr>
      <vt:lpstr>Rockwell Condensed</vt:lpstr>
      <vt:lpstr>Wingdings</vt:lpstr>
      <vt:lpstr>Tipo de madera</vt:lpstr>
      <vt:lpstr>Los fundamentos filosóficos del estado</vt:lpstr>
      <vt:lpstr>Principales problemas del poder político</vt:lpstr>
      <vt:lpstr>El poder político: antiguo y medieval</vt:lpstr>
      <vt:lpstr>Protágoras </vt:lpstr>
      <vt:lpstr>El poder político: antiguo</vt:lpstr>
      <vt:lpstr>El poder político: medieval</vt:lpstr>
      <vt:lpstr>El poder político: moderno</vt:lpstr>
      <vt:lpstr>El poder político: moderno</vt:lpstr>
      <vt:lpstr>Fragmento el príncipe</vt:lpstr>
      <vt:lpstr>El poder político: moderno</vt:lpstr>
      <vt:lpstr>El poder político: moderno</vt:lpstr>
      <vt:lpstr>El poder político: moderno</vt:lpstr>
      <vt:lpstr>contractualismo</vt:lpstr>
      <vt:lpstr>El poder político: moderno</vt:lpstr>
      <vt:lpstr>La paz perpetua de Kant</vt:lpstr>
      <vt:lpstr>El poder político: contemporáneo</vt:lpstr>
      <vt:lpstr>El poder político: contemporáneo </vt:lpstr>
      <vt:lpstr>Actividad: el pensamiento utópico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fundamentos filosóficos del estado</dc:title>
  <dc:creator>Mireya Ferrer de Oya</dc:creator>
  <cp:lastModifiedBy>Mireya Ferrer de Oya</cp:lastModifiedBy>
  <cp:revision>65</cp:revision>
  <dcterms:created xsi:type="dcterms:W3CDTF">2018-05-31T09:39:04Z</dcterms:created>
  <dcterms:modified xsi:type="dcterms:W3CDTF">2019-04-09T07:50:04Z</dcterms:modified>
</cp:coreProperties>
</file>