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5" r:id="rId2"/>
    <p:sldId id="284" r:id="rId3"/>
    <p:sldId id="286" r:id="rId4"/>
    <p:sldId id="287" r:id="rId5"/>
    <p:sldId id="288" r:id="rId6"/>
    <p:sldId id="289" r:id="rId7"/>
    <p:sldId id="291" r:id="rId8"/>
    <p:sldId id="292" r:id="rId9"/>
    <p:sldId id="293" r:id="rId10"/>
    <p:sldId id="290" r:id="rId11"/>
    <p:sldId id="318" r:id="rId12"/>
    <p:sldId id="327" r:id="rId13"/>
    <p:sldId id="303" r:id="rId14"/>
    <p:sldId id="304" r:id="rId15"/>
    <p:sldId id="331" r:id="rId16"/>
    <p:sldId id="295" r:id="rId17"/>
    <p:sldId id="328" r:id="rId18"/>
    <p:sldId id="332" r:id="rId19"/>
    <p:sldId id="333" r:id="rId20"/>
    <p:sldId id="330" r:id="rId21"/>
    <p:sldId id="302" r:id="rId22"/>
    <p:sldId id="319" r:id="rId23"/>
    <p:sldId id="329" r:id="rId24"/>
    <p:sldId id="300" r:id="rId25"/>
    <p:sldId id="320" r:id="rId26"/>
    <p:sldId id="301" r:id="rId27"/>
    <p:sldId id="309" r:id="rId28"/>
    <p:sldId id="321" r:id="rId29"/>
    <p:sldId id="306" r:id="rId30"/>
    <p:sldId id="305" r:id="rId31"/>
    <p:sldId id="322" r:id="rId32"/>
    <p:sldId id="310" r:id="rId33"/>
    <p:sldId id="326" r:id="rId34"/>
    <p:sldId id="308" r:id="rId35"/>
    <p:sldId id="323" r:id="rId36"/>
    <p:sldId id="325" r:id="rId37"/>
    <p:sldId id="307" r:id="rId38"/>
    <p:sldId id="311" r:id="rId39"/>
    <p:sldId id="312" r:id="rId40"/>
    <p:sldId id="313" r:id="rId41"/>
    <p:sldId id="314" r:id="rId42"/>
    <p:sldId id="315" r:id="rId43"/>
    <p:sldId id="324" r:id="rId4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n" id="{C2F09C77-609E-43BB-9698-79B6D58D959E}">
          <p14:sldIdLst>
            <p14:sldId id="285"/>
            <p14:sldId id="284"/>
            <p14:sldId id="286"/>
            <p14:sldId id="287"/>
            <p14:sldId id="288"/>
            <p14:sldId id="289"/>
            <p14:sldId id="291"/>
            <p14:sldId id="292"/>
            <p14:sldId id="293"/>
            <p14:sldId id="290"/>
            <p14:sldId id="318"/>
            <p14:sldId id="327"/>
            <p14:sldId id="303"/>
            <p14:sldId id="304"/>
            <p14:sldId id="331"/>
            <p14:sldId id="295"/>
            <p14:sldId id="328"/>
            <p14:sldId id="332"/>
            <p14:sldId id="333"/>
            <p14:sldId id="330"/>
            <p14:sldId id="302"/>
            <p14:sldId id="319"/>
            <p14:sldId id="329"/>
            <p14:sldId id="300"/>
            <p14:sldId id="320"/>
            <p14:sldId id="301"/>
            <p14:sldId id="309"/>
            <p14:sldId id="321"/>
            <p14:sldId id="306"/>
            <p14:sldId id="305"/>
            <p14:sldId id="322"/>
            <p14:sldId id="310"/>
            <p14:sldId id="326"/>
            <p14:sldId id="308"/>
            <p14:sldId id="323"/>
            <p14:sldId id="325"/>
            <p14:sldId id="307"/>
            <p14:sldId id="311"/>
            <p14:sldId id="312"/>
            <p14:sldId id="313"/>
            <p14:sldId id="314"/>
            <p14:sldId id="315"/>
            <p14:sldId id="324"/>
          </p14:sldIdLst>
        </p14:section>
        <p14:section name="Introducción" id="{5166EB80-30D2-44C9-B49B-8F20AEE2E77D}">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24" autoAdjust="0"/>
  </p:normalViewPr>
  <p:slideViewPr>
    <p:cSldViewPr snapToGrid="0">
      <p:cViewPr varScale="1">
        <p:scale>
          <a:sx n="66" d="100"/>
          <a:sy n="66" d="100"/>
        </p:scale>
        <p:origin x="882" y="66"/>
      </p:cViewPr>
      <p:guideLst>
        <p:guide orient="horz" pos="2160"/>
        <p:guide pos="3840"/>
      </p:guideLst>
    </p:cSldViewPr>
  </p:slideViewPr>
  <p:outlineViewPr>
    <p:cViewPr>
      <p:scale>
        <a:sx n="33" d="100"/>
        <a:sy n="33" d="100"/>
      </p:scale>
      <p:origin x="0" y="218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21/10/2019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149817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21/10/2019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109577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21/10/2019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13265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21/10/2019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262759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3E99F160-07CB-40CD-9F95-A08E23F1A73D}" type="datetimeFigureOut">
              <a:rPr lang="es-ES" smtClean="0"/>
              <a:pPr/>
              <a:t>21/10/2019</a:t>
            </a:fld>
            <a:endParaRPr lang="es-ES"/>
          </a:p>
        </p:txBody>
      </p:sp>
      <p:sp>
        <p:nvSpPr>
          <p:cNvPr id="5" name="Footer Placeholder 4"/>
          <p:cNvSpPr>
            <a:spLocks noGrp="1"/>
          </p:cNvSpPr>
          <p:nvPr>
            <p:ph type="ftr" sz="quarter" idx="11"/>
          </p:nvPr>
        </p:nvSpPr>
        <p:spPr>
          <a:xfrm>
            <a:off x="2182708" y="6272784"/>
            <a:ext cx="6327648" cy="365125"/>
          </a:xfrm>
        </p:spPr>
        <p:txBody>
          <a:bodyPr/>
          <a:lstStyle/>
          <a:p>
            <a:endParaRPr lang="es-E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101218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E99F160-07CB-40CD-9F95-A08E23F1A73D}" type="datetimeFigureOut">
              <a:rPr lang="es-ES" smtClean="0"/>
              <a:pPr/>
              <a:t>21/10/2019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33761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E99F160-07CB-40CD-9F95-A08E23F1A73D}" type="datetimeFigureOut">
              <a:rPr lang="es-ES" smtClean="0"/>
              <a:pPr/>
              <a:t>21/10/2019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414353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E99F160-07CB-40CD-9F95-A08E23F1A73D}" type="datetimeFigureOut">
              <a:rPr lang="es-ES" smtClean="0"/>
              <a:pPr/>
              <a:t>21/10/2019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277558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9F160-07CB-40CD-9F95-A08E23F1A73D}" type="datetimeFigureOut">
              <a:rPr lang="es-ES" smtClean="0"/>
              <a:pPr/>
              <a:t>21/10/2019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67133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99F160-07CB-40CD-9F95-A08E23F1A73D}" type="datetimeFigureOut">
              <a:rPr lang="es-ES" smtClean="0"/>
              <a:pPr/>
              <a:t>21/10/2019</a:t>
            </a:fld>
            <a:endParaRPr lang="es-ES"/>
          </a:p>
        </p:txBody>
      </p:sp>
      <p:sp>
        <p:nvSpPr>
          <p:cNvPr id="6" name="Footer Placeholder 5"/>
          <p:cNvSpPr>
            <a:spLocks noGrp="1"/>
          </p:cNvSpPr>
          <p:nvPr>
            <p:ph type="ftr" sz="quarter" idx="11"/>
          </p:nvPr>
        </p:nvSpPr>
        <p:spPr/>
        <p:txBody>
          <a:bodyPr/>
          <a:lstStyle/>
          <a:p>
            <a:endParaRPr lang="es-E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93390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99F160-07CB-40CD-9F95-A08E23F1A73D}" type="datetimeFigureOut">
              <a:rPr lang="es-ES" smtClean="0"/>
              <a:pPr/>
              <a:t>21/10/2019</a:t>
            </a:fld>
            <a:endParaRPr lang="es-E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760792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E99F160-07CB-40CD-9F95-A08E23F1A73D}" type="datetimeFigureOut">
              <a:rPr lang="es-ES" smtClean="0"/>
              <a:pPr/>
              <a:t>21/10/2019</a:t>
            </a:fld>
            <a:endParaRPr lang="es-E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E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4240175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filosofia.org/filomat/df159.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1B9htq12w1A"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2633288"/>
          </a:xfrm>
        </p:spPr>
        <p:txBody>
          <a:bodyPr/>
          <a:lstStyle/>
          <a:p>
            <a:r>
              <a:rPr lang="es-ES" dirty="0" smtClean="0"/>
              <a:t>			 ARISTÓTELES </a:t>
            </a:r>
            <a:br>
              <a:rPr lang="es-ES" dirty="0" smtClean="0"/>
            </a:br>
            <a:r>
              <a:rPr lang="es-ES" dirty="0"/>
              <a:t>	</a:t>
            </a:r>
            <a:r>
              <a:rPr lang="es-ES" dirty="0" smtClean="0"/>
              <a:t>		 (384-322 A.C.)</a:t>
            </a:r>
            <a:endParaRPr lang="es-ES" dirty="0"/>
          </a:p>
        </p:txBody>
      </p:sp>
      <p:pic>
        <p:nvPicPr>
          <p:cNvPr id="6" name="Imagen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64036" y="2723592"/>
            <a:ext cx="2824601" cy="3508334"/>
          </a:xfrm>
          <a:prstGeom prst="rect">
            <a:avLst/>
          </a:prstGeom>
        </p:spPr>
      </p:pic>
    </p:spTree>
    <p:extLst>
      <p:ext uri="{BB962C8B-B14F-4D97-AF65-F5344CB8AC3E}">
        <p14:creationId xmlns:p14="http://schemas.microsoft.com/office/powerpoint/2010/main" val="263844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CONTENIDOS MUY IMPORTANTES</a:t>
            </a:r>
            <a:endParaRPr lang="es-ES" dirty="0"/>
          </a:p>
        </p:txBody>
      </p:sp>
      <p:sp>
        <p:nvSpPr>
          <p:cNvPr id="3" name="2 Marcador de contenido"/>
          <p:cNvSpPr>
            <a:spLocks noGrp="1"/>
          </p:cNvSpPr>
          <p:nvPr>
            <p:ph idx="1"/>
          </p:nvPr>
        </p:nvSpPr>
        <p:spPr/>
        <p:txBody>
          <a:bodyPr/>
          <a:lstStyle/>
          <a:p>
            <a:r>
              <a:rPr lang="es-ES" dirty="0" smtClean="0">
                <a:solidFill>
                  <a:srgbClr val="FF0000"/>
                </a:solidFill>
              </a:rPr>
              <a:t>¿Qué es lo más parecido a un “dios” dentro del pensamiento platónico? ¿Y del aristotélico?</a:t>
            </a:r>
          </a:p>
          <a:p>
            <a:r>
              <a:rPr lang="es-ES" dirty="0" smtClean="0">
                <a:solidFill>
                  <a:srgbClr val="FF0000"/>
                </a:solidFill>
              </a:rPr>
              <a:t>¿Qué partes del alma distinguía Platón? </a:t>
            </a:r>
            <a:r>
              <a:rPr lang="es-ES" b="1" dirty="0" smtClean="0">
                <a:solidFill>
                  <a:srgbClr val="00B050"/>
                </a:solidFill>
              </a:rPr>
              <a:t>¿Qué diferencias hay con Aristóteles?</a:t>
            </a:r>
          </a:p>
          <a:p>
            <a:r>
              <a:rPr lang="es-ES" dirty="0" smtClean="0">
                <a:solidFill>
                  <a:srgbClr val="FF0000"/>
                </a:solidFill>
              </a:rPr>
              <a:t>¿Qué tipo de unión había entre alma y cuerpo en Platón? </a:t>
            </a:r>
            <a:r>
              <a:rPr lang="es-ES" b="1" dirty="0" smtClean="0">
                <a:solidFill>
                  <a:srgbClr val="00B050"/>
                </a:solidFill>
              </a:rPr>
              <a:t>¿Y en Aristóteles?</a:t>
            </a:r>
          </a:p>
          <a:p>
            <a:r>
              <a:rPr lang="es-ES" dirty="0" smtClean="0"/>
              <a:t>¿</a:t>
            </a:r>
            <a:r>
              <a:rPr lang="es-ES" dirty="0" smtClean="0">
                <a:solidFill>
                  <a:srgbClr val="FF0000"/>
                </a:solidFill>
              </a:rPr>
              <a:t>Qué virtudes predominaban en Platón?</a:t>
            </a:r>
          </a:p>
          <a:p>
            <a:r>
              <a:rPr lang="es-ES" dirty="0" smtClean="0">
                <a:solidFill>
                  <a:srgbClr val="FF0000"/>
                </a:solidFill>
              </a:rPr>
              <a:t>¿Cuáles eran las formas de gobierno en Platón? ¿Y las aristotélicas?</a:t>
            </a:r>
            <a:endParaRPr lang="es-E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590" y="0"/>
            <a:ext cx="10058400" cy="1609344"/>
          </a:xfrm>
        </p:spPr>
        <p:txBody>
          <a:bodyPr/>
          <a:lstStyle/>
          <a:p>
            <a:pPr algn="ctr"/>
            <a:r>
              <a:rPr lang="es-ES" dirty="0" smtClean="0">
                <a:solidFill>
                  <a:schemeClr val="tx1"/>
                </a:solidFill>
              </a:rPr>
              <a:t>a) El problema del conocimiento (I)</a:t>
            </a:r>
            <a:endParaRPr lang="es-ES" dirty="0">
              <a:solidFill>
                <a:schemeClr val="tx1"/>
              </a:solidFill>
            </a:endParaRPr>
          </a:p>
        </p:txBody>
      </p:sp>
      <p:sp>
        <p:nvSpPr>
          <p:cNvPr id="3" name="Marcador de contenido 2"/>
          <p:cNvSpPr>
            <a:spLocks noGrp="1"/>
          </p:cNvSpPr>
          <p:nvPr>
            <p:ph idx="1"/>
          </p:nvPr>
        </p:nvSpPr>
        <p:spPr>
          <a:xfrm>
            <a:off x="524933" y="1609344"/>
            <a:ext cx="5943600" cy="4977723"/>
          </a:xfrm>
        </p:spPr>
        <p:txBody>
          <a:bodyPr>
            <a:normAutofit/>
          </a:bodyPr>
          <a:lstStyle/>
          <a:p>
            <a:pPr lvl="1">
              <a:buNone/>
            </a:pPr>
            <a:r>
              <a:rPr lang="es-ES" sz="2400" b="1" u="sng" dirty="0" smtClean="0">
                <a:solidFill>
                  <a:srgbClr val="FF0000"/>
                </a:solidFill>
              </a:rPr>
              <a:t>FÍSICA</a:t>
            </a:r>
          </a:p>
          <a:p>
            <a:pPr lvl="1"/>
            <a:r>
              <a:rPr lang="es-ES" dirty="0" smtClean="0"/>
              <a:t>La </a:t>
            </a:r>
            <a:r>
              <a:rPr lang="es-ES" b="1" dirty="0" smtClean="0"/>
              <a:t>física</a:t>
            </a:r>
            <a:r>
              <a:rPr lang="es-ES" dirty="0" smtClean="0"/>
              <a:t>, para Aristóteles, es la parte de la filosofía que estudia el </a:t>
            </a:r>
            <a:r>
              <a:rPr lang="es-ES" b="1" dirty="0" smtClean="0"/>
              <a:t>movimiento</a:t>
            </a:r>
            <a:r>
              <a:rPr lang="es-ES" dirty="0" smtClean="0"/>
              <a:t> (ente móvil).</a:t>
            </a:r>
          </a:p>
          <a:p>
            <a:pPr lvl="1"/>
            <a:r>
              <a:rPr lang="es-ES" dirty="0" smtClean="0"/>
              <a:t>El </a:t>
            </a:r>
            <a:r>
              <a:rPr lang="es-ES" b="1" dirty="0" smtClean="0">
                <a:solidFill>
                  <a:srgbClr val="00B050"/>
                </a:solidFill>
              </a:rPr>
              <a:t>movimiento</a:t>
            </a:r>
            <a:r>
              <a:rPr lang="es-ES" dirty="0" smtClean="0"/>
              <a:t> consiste en cierta </a:t>
            </a:r>
            <a:r>
              <a:rPr lang="es-ES" b="1" dirty="0" smtClean="0">
                <a:solidFill>
                  <a:srgbClr val="00B050"/>
                </a:solidFill>
              </a:rPr>
              <a:t>transformación</a:t>
            </a:r>
            <a:r>
              <a:rPr lang="es-ES" dirty="0" smtClean="0"/>
              <a:t>, en </a:t>
            </a:r>
            <a:r>
              <a:rPr lang="es-ES" b="1" dirty="0" smtClean="0"/>
              <a:t>dejar de ser lo que se es </a:t>
            </a:r>
            <a:r>
              <a:rPr lang="es-ES" b="1" dirty="0" smtClean="0">
                <a:solidFill>
                  <a:srgbClr val="FF0000"/>
                </a:solidFill>
              </a:rPr>
              <a:t>(acto</a:t>
            </a:r>
            <a:r>
              <a:rPr lang="es-ES" b="1" dirty="0" smtClean="0">
                <a:solidFill>
                  <a:srgbClr val="00B050"/>
                </a:solidFill>
              </a:rPr>
              <a:t> -</a:t>
            </a:r>
            <a:r>
              <a:rPr lang="es-ES" b="1" dirty="0" smtClean="0"/>
              <a:t>determinación actual de la potencia-</a:t>
            </a:r>
            <a:r>
              <a:rPr lang="es-ES" dirty="0" smtClean="0">
                <a:solidFill>
                  <a:srgbClr val="FF0000"/>
                </a:solidFill>
              </a:rPr>
              <a:t>) </a:t>
            </a:r>
            <a:r>
              <a:rPr lang="es-ES" b="1" dirty="0" smtClean="0"/>
              <a:t>para llegar a ser otra cosa </a:t>
            </a:r>
            <a:r>
              <a:rPr lang="es-ES" b="1" dirty="0" smtClean="0">
                <a:solidFill>
                  <a:srgbClr val="FF0000"/>
                </a:solidFill>
              </a:rPr>
              <a:t>(potencia –</a:t>
            </a:r>
            <a:r>
              <a:rPr lang="es-ES" b="1" dirty="0" smtClean="0"/>
              <a:t>capacidad de hacer o recibir algo-). </a:t>
            </a:r>
          </a:p>
          <a:p>
            <a:pPr marL="274320" lvl="1" indent="0">
              <a:buNone/>
            </a:pPr>
            <a:r>
              <a:rPr lang="es-ES" b="1" dirty="0" smtClean="0">
                <a:solidFill>
                  <a:srgbClr val="FFC000"/>
                </a:solidFill>
              </a:rPr>
              <a:t>	</a:t>
            </a:r>
          </a:p>
          <a:p>
            <a:pPr marL="274320" lvl="1" indent="0">
              <a:buNone/>
            </a:pPr>
            <a:endParaRPr lang="es-ES" b="1" dirty="0">
              <a:solidFill>
                <a:srgbClr val="FFC000"/>
              </a:solidFill>
            </a:endParaRPr>
          </a:p>
          <a:p>
            <a:pPr marL="274320" lvl="1" indent="0">
              <a:buNone/>
            </a:pPr>
            <a:r>
              <a:rPr lang="es-ES" b="1" dirty="0" smtClean="0">
                <a:solidFill>
                  <a:srgbClr val="FFC000"/>
                </a:solidFill>
              </a:rPr>
              <a:t>Todo movimiento es la actualización de una potencia. </a:t>
            </a:r>
            <a:r>
              <a:rPr lang="es-ES" b="1" dirty="0" smtClean="0"/>
              <a:t>(Semilla-árbol)</a:t>
            </a:r>
          </a:p>
          <a:p>
            <a:pPr marL="274320" lvl="1" indent="0">
              <a:buNone/>
            </a:pPr>
            <a:r>
              <a:rPr lang="es-ES" dirty="0" smtClean="0"/>
              <a:t>	</a:t>
            </a:r>
          </a:p>
          <a:p>
            <a:pPr marL="274320" lvl="1" indent="0">
              <a:buNone/>
            </a:pPr>
            <a:r>
              <a:rPr lang="es-ES" dirty="0"/>
              <a:t>	</a:t>
            </a:r>
            <a:r>
              <a:rPr lang="es-ES" dirty="0" smtClean="0"/>
              <a:t>Los </a:t>
            </a:r>
            <a:r>
              <a:rPr lang="es-ES" b="1" dirty="0" smtClean="0"/>
              <a:t>cambios</a:t>
            </a:r>
            <a:r>
              <a:rPr lang="es-ES" dirty="0" smtClean="0"/>
              <a:t> (movimientos) pueden ser </a:t>
            </a:r>
            <a:r>
              <a:rPr lang="es-ES" b="1" dirty="0" smtClean="0">
                <a:solidFill>
                  <a:srgbClr val="FF0000"/>
                </a:solidFill>
              </a:rPr>
              <a:t>accidentales (</a:t>
            </a:r>
            <a:r>
              <a:rPr lang="es-ES" b="1" dirty="0" err="1" smtClean="0">
                <a:solidFill>
                  <a:srgbClr val="FF0000"/>
                </a:solidFill>
              </a:rPr>
              <a:t>kínesis</a:t>
            </a:r>
            <a:r>
              <a:rPr lang="es-ES" b="1" dirty="0" smtClean="0">
                <a:solidFill>
                  <a:srgbClr val="FF0000"/>
                </a:solidFill>
              </a:rPr>
              <a:t>)</a:t>
            </a:r>
            <a:r>
              <a:rPr lang="es-ES" dirty="0" smtClean="0"/>
              <a:t> </a:t>
            </a:r>
            <a:r>
              <a:rPr lang="es-ES" dirty="0" smtClean="0"/>
              <a:t>(la ardilla crece, se moja, se mueve…) o </a:t>
            </a:r>
            <a:r>
              <a:rPr lang="es-ES" b="1" dirty="0" smtClean="0">
                <a:solidFill>
                  <a:srgbClr val="FF0000"/>
                </a:solidFill>
              </a:rPr>
              <a:t>sustanciales (</a:t>
            </a:r>
            <a:r>
              <a:rPr lang="es-ES" b="1" dirty="0" err="1" smtClean="0">
                <a:solidFill>
                  <a:srgbClr val="FF0000"/>
                </a:solidFill>
              </a:rPr>
              <a:t>metabolé</a:t>
            </a:r>
            <a:r>
              <a:rPr lang="es-ES" b="1" dirty="0" smtClean="0">
                <a:solidFill>
                  <a:srgbClr val="FF0000"/>
                </a:solidFill>
              </a:rPr>
              <a:t>)</a:t>
            </a:r>
            <a:r>
              <a:rPr lang="es-ES" dirty="0" smtClean="0"/>
              <a:t> </a:t>
            </a:r>
            <a:r>
              <a:rPr lang="es-ES" dirty="0" smtClean="0"/>
              <a:t>(nacimiento, muerte…).</a:t>
            </a:r>
          </a:p>
          <a:p>
            <a:pPr lvl="2"/>
            <a:endParaRPr lang="es-ES" dirty="0" smtClean="0"/>
          </a:p>
          <a:p>
            <a:pPr lvl="1"/>
            <a:endParaRPr lang="es-ES" dirty="0" smtClean="0"/>
          </a:p>
          <a:p>
            <a:pPr lvl="1"/>
            <a:endParaRPr lang="es-ES" dirty="0"/>
          </a:p>
        </p:txBody>
      </p:sp>
      <p:cxnSp>
        <p:nvCxnSpPr>
          <p:cNvPr id="5" name="Conector recto de flecha 4"/>
          <p:cNvCxnSpPr/>
          <p:nvPr/>
        </p:nvCxnSpPr>
        <p:spPr>
          <a:xfrm>
            <a:off x="1000590" y="5388504"/>
            <a:ext cx="523410" cy="237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2"/>
          <a:stretch>
            <a:fillRect/>
          </a:stretch>
        </p:blipFill>
        <p:spPr>
          <a:xfrm>
            <a:off x="7272866" y="1223771"/>
            <a:ext cx="3877734" cy="2908301"/>
          </a:xfrm>
          <a:prstGeom prst="rect">
            <a:avLst/>
          </a:prstGeom>
        </p:spPr>
      </p:pic>
      <p:sp>
        <p:nvSpPr>
          <p:cNvPr id="11" name="Flecha abajo 10"/>
          <p:cNvSpPr/>
          <p:nvPr/>
        </p:nvSpPr>
        <p:spPr>
          <a:xfrm>
            <a:off x="3268133" y="3945467"/>
            <a:ext cx="711200" cy="4439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p:cNvPicPr>
            <a:picLocks noChangeAspect="1"/>
          </p:cNvPicPr>
          <p:nvPr/>
        </p:nvPicPr>
        <p:blipFill>
          <a:blip r:embed="rId3"/>
          <a:stretch>
            <a:fillRect/>
          </a:stretch>
        </p:blipFill>
        <p:spPr>
          <a:xfrm>
            <a:off x="7079982" y="4389437"/>
            <a:ext cx="4263501" cy="2164172"/>
          </a:xfrm>
          <a:prstGeom prst="rect">
            <a:avLst/>
          </a:prstGeom>
        </p:spPr>
      </p:pic>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5447" y="0"/>
            <a:ext cx="10275485" cy="1253067"/>
          </a:xfrm>
        </p:spPr>
        <p:txBody>
          <a:bodyPr/>
          <a:lstStyle/>
          <a:p>
            <a:r>
              <a:rPr lang="es-ES" dirty="0">
                <a:solidFill>
                  <a:schemeClr val="tx1"/>
                </a:solidFill>
              </a:rPr>
              <a:t>a) El problema del conocimiento (I)</a:t>
            </a:r>
            <a:endParaRPr lang="es-ES" dirty="0"/>
          </a:p>
        </p:txBody>
      </p:sp>
      <p:sp>
        <p:nvSpPr>
          <p:cNvPr id="3" name="Marcador de contenido 2"/>
          <p:cNvSpPr>
            <a:spLocks noGrp="1"/>
          </p:cNvSpPr>
          <p:nvPr>
            <p:ph idx="1"/>
          </p:nvPr>
        </p:nvSpPr>
        <p:spPr>
          <a:xfrm>
            <a:off x="279399" y="1447030"/>
            <a:ext cx="4936067" cy="5182369"/>
          </a:xfrm>
        </p:spPr>
        <p:txBody>
          <a:bodyPr/>
          <a:lstStyle/>
          <a:p>
            <a:pPr lvl="1">
              <a:buNone/>
            </a:pPr>
            <a:r>
              <a:rPr lang="es-ES" b="1" dirty="0">
                <a:solidFill>
                  <a:srgbClr val="FF0000"/>
                </a:solidFill>
              </a:rPr>
              <a:t>	</a:t>
            </a:r>
            <a:r>
              <a:rPr lang="es-ES" sz="2400" b="1" dirty="0">
                <a:solidFill>
                  <a:srgbClr val="FF0000"/>
                </a:solidFill>
              </a:rPr>
              <a:t>HILEMORFISMO</a:t>
            </a:r>
            <a:r>
              <a:rPr lang="es-ES" b="1" dirty="0">
                <a:solidFill>
                  <a:srgbClr val="FF0000"/>
                </a:solidFill>
              </a:rPr>
              <a:t>: </a:t>
            </a:r>
          </a:p>
          <a:p>
            <a:pPr lvl="1"/>
            <a:r>
              <a:rPr lang="es-ES" dirty="0"/>
              <a:t> Tanto en los movimientos sustanciales como accidentales hay algo que cambia sobre un sustrato que permanece. Aristóteles </a:t>
            </a:r>
            <a:r>
              <a:rPr lang="es-ES" dirty="0" smtClean="0"/>
              <a:t>denomina</a:t>
            </a:r>
            <a:r>
              <a:rPr lang="es-ES" b="1" dirty="0">
                <a:solidFill>
                  <a:srgbClr val="FF0000"/>
                </a:solidFill>
              </a:rPr>
              <a:t> materia</a:t>
            </a:r>
            <a:r>
              <a:rPr lang="es-ES" dirty="0"/>
              <a:t> </a:t>
            </a:r>
            <a:r>
              <a:rPr lang="es-ES" i="1" dirty="0">
                <a:solidFill>
                  <a:srgbClr val="FF0000"/>
                </a:solidFill>
              </a:rPr>
              <a:t>(</a:t>
            </a:r>
            <a:r>
              <a:rPr lang="es-ES" i="1" dirty="0" err="1">
                <a:solidFill>
                  <a:srgbClr val="FF0000"/>
                </a:solidFill>
              </a:rPr>
              <a:t>hylé</a:t>
            </a:r>
            <a:r>
              <a:rPr lang="es-ES" i="1" dirty="0">
                <a:solidFill>
                  <a:srgbClr val="FF0000"/>
                </a:solidFill>
              </a:rPr>
              <a:t>)</a:t>
            </a:r>
            <a:r>
              <a:rPr lang="es-ES" dirty="0" smtClean="0"/>
              <a:t> a </a:t>
            </a:r>
            <a:r>
              <a:rPr lang="es-ES" b="1" dirty="0"/>
              <a:t>lo que cambia</a:t>
            </a:r>
            <a:r>
              <a:rPr lang="es-ES" dirty="0"/>
              <a:t>, y </a:t>
            </a:r>
            <a:r>
              <a:rPr lang="es-ES" b="1" dirty="0">
                <a:solidFill>
                  <a:srgbClr val="FF0000"/>
                </a:solidFill>
              </a:rPr>
              <a:t>forma</a:t>
            </a:r>
            <a:r>
              <a:rPr lang="es-ES" dirty="0"/>
              <a:t> </a:t>
            </a:r>
            <a:r>
              <a:rPr lang="es-ES" i="1" dirty="0">
                <a:solidFill>
                  <a:srgbClr val="FF0000"/>
                </a:solidFill>
              </a:rPr>
              <a:t>(morfé) </a:t>
            </a:r>
            <a:r>
              <a:rPr lang="es-ES" dirty="0" smtClean="0"/>
              <a:t>al </a:t>
            </a:r>
            <a:r>
              <a:rPr lang="es-ES" b="1" dirty="0"/>
              <a:t>sustrato que permanece</a:t>
            </a:r>
            <a:r>
              <a:rPr lang="es-ES" b="1" dirty="0" smtClean="0"/>
              <a:t>.</a:t>
            </a:r>
          </a:p>
          <a:p>
            <a:pPr marL="274320" lvl="1" indent="0">
              <a:buNone/>
            </a:pPr>
            <a:endParaRPr lang="es-ES" b="1" dirty="0"/>
          </a:p>
          <a:p>
            <a:pPr marL="274320" lvl="1" indent="0">
              <a:buNone/>
            </a:pPr>
            <a:endParaRPr lang="es-ES" sz="2000" b="1" dirty="0">
              <a:solidFill>
                <a:srgbClr val="FFC000"/>
              </a:solidFill>
            </a:endParaRPr>
          </a:p>
          <a:p>
            <a:pPr marL="274320" lvl="1" indent="0">
              <a:buNone/>
            </a:pPr>
            <a:r>
              <a:rPr lang="es-ES" sz="2000" b="1" dirty="0" err="1" smtClean="0">
                <a:solidFill>
                  <a:srgbClr val="FFC000"/>
                </a:solidFill>
              </a:rPr>
              <a:t>Hilemorfismo</a:t>
            </a:r>
            <a:r>
              <a:rPr lang="es-ES" sz="2000" dirty="0">
                <a:solidFill>
                  <a:srgbClr val="FFC000"/>
                </a:solidFill>
              </a:rPr>
              <a:t>, por tanto, es la </a:t>
            </a:r>
            <a:r>
              <a:rPr lang="es-ES" sz="2000" b="1" dirty="0">
                <a:solidFill>
                  <a:srgbClr val="FFC000"/>
                </a:solidFill>
              </a:rPr>
              <a:t>teoría aristotélica que explica la realidad física por la composición necesaria de dos principios intrínsecos: la materia y la forma.</a:t>
            </a:r>
          </a:p>
          <a:p>
            <a:pPr marL="0" indent="0">
              <a:buNone/>
            </a:pPr>
            <a:endParaRPr lang="es-ES" dirty="0"/>
          </a:p>
        </p:txBody>
      </p:sp>
      <p:pic>
        <p:nvPicPr>
          <p:cNvPr id="4" name="Imagen 3"/>
          <p:cNvPicPr>
            <a:picLocks noChangeAspect="1"/>
          </p:cNvPicPr>
          <p:nvPr/>
        </p:nvPicPr>
        <p:blipFill rotWithShape="1">
          <a:blip r:embed="rId2"/>
          <a:srcRect l="13539" t="13333" r="3962" b="2500"/>
          <a:stretch/>
        </p:blipFill>
        <p:spPr>
          <a:xfrm>
            <a:off x="5293511" y="1253067"/>
            <a:ext cx="6407421" cy="4902648"/>
          </a:xfrm>
          <a:prstGeom prst="rect">
            <a:avLst/>
          </a:prstGeom>
        </p:spPr>
      </p:pic>
      <p:sp>
        <p:nvSpPr>
          <p:cNvPr id="5" name="Flecha abajo 4"/>
          <p:cNvSpPr/>
          <p:nvPr/>
        </p:nvSpPr>
        <p:spPr>
          <a:xfrm>
            <a:off x="2641600" y="3623733"/>
            <a:ext cx="609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44272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4471" y="332232"/>
            <a:ext cx="4003965" cy="928532"/>
          </a:xfrm>
        </p:spPr>
        <p:txBody>
          <a:bodyPr/>
          <a:lstStyle/>
          <a:p>
            <a:r>
              <a:rPr lang="es-ES" dirty="0" err="1" smtClean="0"/>
              <a:t>hilemorfismo</a:t>
            </a:r>
            <a:endParaRPr lang="es-ES" dirty="0"/>
          </a:p>
        </p:txBody>
      </p:sp>
      <p:pic>
        <p:nvPicPr>
          <p:cNvPr id="4" name="3 Marcador de contenido" descr="Arist Hilemorfismo.jpg"/>
          <p:cNvPicPr>
            <a:picLocks noGrp="1" noChangeAspect="1"/>
          </p:cNvPicPr>
          <p:nvPr>
            <p:ph idx="1"/>
          </p:nvPr>
        </p:nvPicPr>
        <p:blipFill>
          <a:blip r:embed="rId2"/>
          <a:stretch>
            <a:fillRect/>
          </a:stretch>
        </p:blipFill>
        <p:spPr>
          <a:xfrm>
            <a:off x="2154380" y="1085909"/>
            <a:ext cx="6844145" cy="5518091"/>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39120" y="235250"/>
            <a:ext cx="10058400" cy="1609344"/>
          </a:xfrm>
        </p:spPr>
        <p:txBody>
          <a:bodyPr/>
          <a:lstStyle/>
          <a:p>
            <a:r>
              <a:rPr lang="es-ES" dirty="0" smtClean="0"/>
              <a:t>Sustancia / Accidentes (Categorías)</a:t>
            </a:r>
            <a:endParaRPr lang="es-ES" dirty="0"/>
          </a:p>
        </p:txBody>
      </p:sp>
      <p:pic>
        <p:nvPicPr>
          <p:cNvPr id="4" name="3 Marcador de contenido" descr="sUSTANCIA-aCCIDENTES.JPG"/>
          <p:cNvPicPr>
            <a:picLocks noGrp="1" noChangeAspect="1"/>
          </p:cNvPicPr>
          <p:nvPr>
            <p:ph idx="1"/>
          </p:nvPr>
        </p:nvPicPr>
        <p:blipFill>
          <a:blip r:embed="rId2"/>
          <a:stretch>
            <a:fillRect/>
          </a:stretch>
        </p:blipFill>
        <p:spPr>
          <a:xfrm>
            <a:off x="1399309" y="1301414"/>
            <a:ext cx="8769927" cy="5087779"/>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077" y="0"/>
            <a:ext cx="10058400" cy="1609344"/>
          </a:xfrm>
        </p:spPr>
        <p:txBody>
          <a:bodyPr/>
          <a:lstStyle/>
          <a:p>
            <a:r>
              <a:rPr lang="es-ES" dirty="0" smtClean="0"/>
              <a:t>Sobre las categorías</a:t>
            </a:r>
            <a:endParaRPr lang="es-ES" dirty="0"/>
          </a:p>
        </p:txBody>
      </p:sp>
      <p:sp>
        <p:nvSpPr>
          <p:cNvPr id="3" name="Marcador de contenido 2"/>
          <p:cNvSpPr>
            <a:spLocks noGrp="1"/>
          </p:cNvSpPr>
          <p:nvPr>
            <p:ph idx="1"/>
          </p:nvPr>
        </p:nvSpPr>
        <p:spPr>
          <a:xfrm>
            <a:off x="261257" y="1320800"/>
            <a:ext cx="11437257" cy="4963885"/>
          </a:xfrm>
        </p:spPr>
        <p:txBody>
          <a:bodyPr>
            <a:normAutofit lnSpcReduction="10000"/>
          </a:bodyPr>
          <a:lstStyle/>
          <a:p>
            <a:r>
              <a:rPr lang="es-ES" dirty="0" smtClean="0"/>
              <a:t>“Las </a:t>
            </a:r>
            <a:r>
              <a:rPr lang="es-ES" b="1" dirty="0"/>
              <a:t>categorías aristotélicas</a:t>
            </a:r>
            <a:r>
              <a:rPr lang="es-ES" dirty="0"/>
              <a:t>, según esto, deberían ir referidas inmediatamente al </a:t>
            </a:r>
            <a:r>
              <a:rPr lang="es-ES" b="1" dirty="0"/>
              <a:t>mundo físico fenoménico</a:t>
            </a:r>
            <a:r>
              <a:rPr lang="es-ES" dirty="0"/>
              <a:t>, “al conjunto de las cosas que se mueven”. En cambio, </a:t>
            </a:r>
            <a:r>
              <a:rPr lang="es-ES" b="1" dirty="0"/>
              <a:t>el ser inmóvil</a:t>
            </a:r>
            <a:r>
              <a:rPr lang="es-ES" dirty="0"/>
              <a:t>, metafísico, ya no podría soportar las categorías, no podría ser sujeto de ellas (con todas las consecuencias que esto pueda tener para la teología, en tanto pretende determinar los predicados del sujeto divino). Por otro lado</a:t>
            </a:r>
            <a:r>
              <a:rPr lang="es-ES" b="1" dirty="0"/>
              <a:t>, las categorías tampoco tendrán por qué afectar todas a todos los sujetos corpóreos</a:t>
            </a:r>
            <a:r>
              <a:rPr lang="es-ES" dirty="0"/>
              <a:t>. Para decirlo con nuestra terminología, un sujeto podrá tener un valor cero en alguno de los diez ejes </a:t>
            </a:r>
            <a:r>
              <a:rPr lang="es-ES" dirty="0" smtClean="0"/>
              <a:t>coordenados. </a:t>
            </a:r>
            <a:r>
              <a:rPr lang="es-ES" dirty="0"/>
              <a:t>Y así como podrían concebirse sustancias sin pasiones, así también habría sustancias sin hábitos (por ejemplo, los astros). En realidad el habito sería un accidente que recae sólo sobre los hombres. Esto supuesto, podríamos ver en esta categoría el único vestigio de la Idea de “cultura” determinable en la tabla aristotélica de las categorías (si es que los sujetos animales no se dicen vestidos ni, por tanto, desnudos, si es que sólo el hombre es primariamente “el mono vestido” y sólo derivativamente cabe decir de él que es el “modo desnudo”). Los </a:t>
            </a:r>
            <a:r>
              <a:rPr lang="es-ES" b="1" dirty="0"/>
              <a:t>escolásticos</a:t>
            </a:r>
            <a:r>
              <a:rPr lang="es-ES" dirty="0"/>
              <a:t>, por lo demás, defendieron ya la tesis de que las categorías se refieren al ser finito; pero esta tesis estaba insertada en una metafísica espiritualista que impulsaba a aplicar la tabla de categorías (algunas, al menos: sustancia, cualidad, relación) a los espíritus puros (ángeles, arcángeles, etc.). </a:t>
            </a:r>
            <a:r>
              <a:rPr lang="es-ES" b="1" dirty="0"/>
              <a:t>Desde los supuestos del materialismo filosófico habría que añadir que los sujetos de las categorías no son sólo finitos, sino corpóreos, o implicando, de un modo u otro, una “capa” corpórea</a:t>
            </a:r>
            <a:r>
              <a:rPr lang="es-ES" b="1" dirty="0" smtClean="0"/>
              <a:t>.”</a:t>
            </a:r>
            <a:endParaRPr lang="es-ES" b="1" dirty="0"/>
          </a:p>
        </p:txBody>
      </p:sp>
      <p:sp>
        <p:nvSpPr>
          <p:cNvPr id="4" name="CuadroTexto 3"/>
          <p:cNvSpPr txBox="1"/>
          <p:nvPr/>
        </p:nvSpPr>
        <p:spPr>
          <a:xfrm>
            <a:off x="6099048" y="6284685"/>
            <a:ext cx="5196114" cy="369332"/>
          </a:xfrm>
          <a:prstGeom prst="rect">
            <a:avLst/>
          </a:prstGeom>
          <a:noFill/>
        </p:spPr>
        <p:txBody>
          <a:bodyPr wrap="square" rtlCol="0">
            <a:spAutoFit/>
          </a:bodyPr>
          <a:lstStyle/>
          <a:p>
            <a:r>
              <a:rPr lang="es-ES">
                <a:hlinkClick r:id="rId2"/>
              </a:rPr>
              <a:t>http://www.filosofia.org/filomat/df159.htm</a:t>
            </a:r>
            <a:endParaRPr lang="es-ES" dirty="0"/>
          </a:p>
        </p:txBody>
      </p:sp>
    </p:spTree>
    <p:extLst>
      <p:ext uri="{BB962C8B-B14F-4D97-AF65-F5344CB8AC3E}">
        <p14:creationId xmlns:p14="http://schemas.microsoft.com/office/powerpoint/2010/main" val="2110971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0933" y="-47953"/>
            <a:ext cx="11785600" cy="1303865"/>
          </a:xfrm>
        </p:spPr>
        <p:txBody>
          <a:bodyPr>
            <a:normAutofit fontScale="90000"/>
          </a:bodyPr>
          <a:lstStyle/>
          <a:p>
            <a:pPr algn="ctr"/>
            <a:r>
              <a:rPr lang="es-ES" dirty="0" smtClean="0">
                <a:solidFill>
                  <a:schemeClr val="tx1"/>
                </a:solidFill>
              </a:rPr>
              <a:t>A) El problema del conocimiento: metafísica (II)</a:t>
            </a:r>
            <a:endParaRPr lang="es-ES" dirty="0">
              <a:solidFill>
                <a:schemeClr val="tx1"/>
              </a:solidFill>
            </a:endParaRPr>
          </a:p>
        </p:txBody>
      </p:sp>
      <p:sp>
        <p:nvSpPr>
          <p:cNvPr id="3" name="Marcador de contenido 2"/>
          <p:cNvSpPr>
            <a:spLocks noGrp="1"/>
          </p:cNvSpPr>
          <p:nvPr>
            <p:ph idx="1"/>
          </p:nvPr>
        </p:nvSpPr>
        <p:spPr>
          <a:xfrm>
            <a:off x="74040" y="957943"/>
            <a:ext cx="11711559" cy="1268724"/>
          </a:xfrm>
        </p:spPr>
        <p:txBody>
          <a:bodyPr>
            <a:normAutofit/>
          </a:bodyPr>
          <a:lstStyle/>
          <a:p>
            <a:pPr lvl="1">
              <a:buNone/>
            </a:pPr>
            <a:r>
              <a:rPr lang="es-ES" sz="2400" b="1" dirty="0" smtClean="0">
                <a:solidFill>
                  <a:srgbClr val="FF0000"/>
                </a:solidFill>
              </a:rPr>
              <a:t>TEORÍA DE LAS CUATRO CAUSAS</a:t>
            </a:r>
          </a:p>
          <a:p>
            <a:pPr marL="274320" lvl="1" indent="0">
              <a:buNone/>
            </a:pPr>
            <a:r>
              <a:rPr lang="es-ES" b="1" dirty="0" smtClean="0"/>
              <a:t>Para que se produzca un movimiento, para </a:t>
            </a:r>
            <a:r>
              <a:rPr lang="es-ES" b="1" dirty="0" smtClean="0">
                <a:solidFill>
                  <a:srgbClr val="00B050"/>
                </a:solidFill>
              </a:rPr>
              <a:t>que algo pase de la potencia al acto</a:t>
            </a:r>
            <a:r>
              <a:rPr lang="es-ES" b="1" dirty="0" smtClean="0"/>
              <a:t>, es necesaria la intervención de una </a:t>
            </a:r>
            <a:r>
              <a:rPr lang="es-ES" b="1" dirty="0" smtClean="0">
                <a:solidFill>
                  <a:srgbClr val="00B050"/>
                </a:solidFill>
              </a:rPr>
              <a:t>causa exterior a la potencia</a:t>
            </a:r>
            <a:r>
              <a:rPr lang="es-ES" dirty="0" smtClean="0"/>
              <a:t>.      La física de Aristóteles intenta explicar las causas de la naturaleza.</a:t>
            </a:r>
            <a:endParaRPr lang="es-ES" dirty="0" smtClean="0"/>
          </a:p>
          <a:p>
            <a:pPr lvl="1"/>
            <a:endParaRPr lang="es-ES" dirty="0" smtClean="0"/>
          </a:p>
        </p:txBody>
      </p:sp>
      <p:pic>
        <p:nvPicPr>
          <p:cNvPr id="1026" name="Picture 2" descr="Resultado de imagen de TEORÍA DE LAS CUATRO CAUSAS ARISTOTELES"/>
          <p:cNvPicPr>
            <a:picLocks noChangeAspect="1" noChangeArrowheads="1"/>
          </p:cNvPicPr>
          <p:nvPr/>
        </p:nvPicPr>
        <p:blipFill rotWithShape="1">
          <a:blip r:embed="rId2">
            <a:extLst>
              <a:ext uri="{28A0092B-C50C-407E-A947-70E740481C1C}">
                <a14:useLocalDpi xmlns:a14="http://schemas.microsoft.com/office/drawing/2010/main" val="0"/>
              </a:ext>
            </a:extLst>
          </a:blip>
          <a:srcRect l="1262" t="25604"/>
          <a:stretch/>
        </p:blipFill>
        <p:spPr bwMode="auto">
          <a:xfrm>
            <a:off x="74041" y="2747400"/>
            <a:ext cx="6089692" cy="319352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6553200" y="2226667"/>
            <a:ext cx="5503333" cy="4234987"/>
          </a:xfrm>
          <a:prstGeom prst="rect">
            <a:avLst/>
          </a:prstGeom>
        </p:spPr>
      </p:pic>
      <p:cxnSp>
        <p:nvCxnSpPr>
          <p:cNvPr id="6" name="Conector recto de flecha 5"/>
          <p:cNvCxnSpPr/>
          <p:nvPr/>
        </p:nvCxnSpPr>
        <p:spPr>
          <a:xfrm>
            <a:off x="5878286" y="1799771"/>
            <a:ext cx="420914" cy="14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073467" cy="1490133"/>
          </a:xfrm>
        </p:spPr>
        <p:txBody>
          <a:bodyPr>
            <a:normAutofit/>
          </a:bodyPr>
          <a:lstStyle/>
          <a:p>
            <a:r>
              <a:rPr lang="es-ES" sz="5000" dirty="0">
                <a:solidFill>
                  <a:schemeClr val="tx1"/>
                </a:solidFill>
              </a:rPr>
              <a:t>A) El problema del conocimiento: metafísica (II)</a:t>
            </a:r>
            <a:endParaRPr lang="es-ES" sz="5000" dirty="0"/>
          </a:p>
        </p:txBody>
      </p:sp>
      <p:sp>
        <p:nvSpPr>
          <p:cNvPr id="3" name="Marcador de contenido 2"/>
          <p:cNvSpPr>
            <a:spLocks noGrp="1"/>
          </p:cNvSpPr>
          <p:nvPr>
            <p:ph idx="1"/>
          </p:nvPr>
        </p:nvSpPr>
        <p:spPr>
          <a:xfrm>
            <a:off x="389467" y="1320800"/>
            <a:ext cx="11226800" cy="5266267"/>
          </a:xfrm>
        </p:spPr>
        <p:txBody>
          <a:bodyPr>
            <a:normAutofit/>
          </a:bodyPr>
          <a:lstStyle/>
          <a:p>
            <a:pPr marL="548640" lvl="2" indent="0">
              <a:buClr>
                <a:srgbClr val="D34817">
                  <a:lumMod val="75000"/>
                </a:srgbClr>
              </a:buClr>
              <a:buNone/>
            </a:pPr>
            <a:r>
              <a:rPr lang="es-ES" sz="1800" b="1" dirty="0" smtClean="0">
                <a:solidFill>
                  <a:srgbClr val="FF0000"/>
                </a:solidFill>
              </a:rPr>
              <a:t>	Causa </a:t>
            </a:r>
            <a:r>
              <a:rPr lang="es-ES" sz="1800" b="1" dirty="0">
                <a:solidFill>
                  <a:srgbClr val="FF0000"/>
                </a:solidFill>
              </a:rPr>
              <a:t>eficiente</a:t>
            </a:r>
            <a:r>
              <a:rPr lang="es-ES" sz="1800" dirty="0">
                <a:solidFill>
                  <a:prstClr val="black"/>
                </a:solidFill>
              </a:rPr>
              <a:t>: </a:t>
            </a:r>
            <a:r>
              <a:rPr lang="es-ES" sz="1800" b="1" dirty="0">
                <a:solidFill>
                  <a:prstClr val="black"/>
                </a:solidFill>
              </a:rPr>
              <a:t>Agente del movimiento</a:t>
            </a:r>
            <a:r>
              <a:rPr lang="es-ES" sz="1800" dirty="0">
                <a:solidFill>
                  <a:prstClr val="black"/>
                </a:solidFill>
              </a:rPr>
              <a:t>. </a:t>
            </a:r>
            <a:r>
              <a:rPr lang="es-ES" sz="1800" b="1" dirty="0">
                <a:solidFill>
                  <a:prstClr val="black"/>
                </a:solidFill>
              </a:rPr>
              <a:t>Ser que lleva a cabo el paso de la potencia al acto </a:t>
            </a:r>
            <a:r>
              <a:rPr lang="es-ES" sz="1800" dirty="0">
                <a:solidFill>
                  <a:prstClr val="black"/>
                </a:solidFill>
              </a:rPr>
              <a:t>(el escultor, el jardinero, el escritor…)</a:t>
            </a:r>
          </a:p>
          <a:p>
            <a:pPr marL="548640" lvl="2" indent="0">
              <a:buClr>
                <a:srgbClr val="D34817">
                  <a:lumMod val="75000"/>
                </a:srgbClr>
              </a:buClr>
              <a:buNone/>
            </a:pPr>
            <a:r>
              <a:rPr lang="es-ES" sz="1800" dirty="0">
                <a:solidFill>
                  <a:srgbClr val="00B050"/>
                </a:solidFill>
              </a:rPr>
              <a:t>	Toda </a:t>
            </a:r>
            <a:r>
              <a:rPr lang="es-ES" sz="1800" b="1" dirty="0">
                <a:solidFill>
                  <a:srgbClr val="00B050"/>
                </a:solidFill>
              </a:rPr>
              <a:t>causa eficiente actúa otorgando una forma a una materia.</a:t>
            </a:r>
          </a:p>
          <a:p>
            <a:pPr marL="548640" lvl="2" indent="0">
              <a:buClr>
                <a:srgbClr val="D34817">
                  <a:lumMod val="75000"/>
                </a:srgbClr>
              </a:buClr>
              <a:buNone/>
            </a:pPr>
            <a:endParaRPr lang="es-ES" sz="1800" b="1" dirty="0">
              <a:solidFill>
                <a:srgbClr val="00B050"/>
              </a:solidFill>
            </a:endParaRPr>
          </a:p>
          <a:p>
            <a:pPr marL="548640" lvl="2" indent="0">
              <a:buClr>
                <a:srgbClr val="D34817">
                  <a:lumMod val="75000"/>
                </a:srgbClr>
              </a:buClr>
              <a:buNone/>
            </a:pPr>
            <a:r>
              <a:rPr lang="es-ES" sz="1800" dirty="0"/>
              <a:t>	Ejemplo: </a:t>
            </a:r>
            <a:r>
              <a:rPr lang="es-ES" sz="1800" b="1" dirty="0"/>
              <a:t>Miguel Ángel (Causa eficiente) confiere la forma del Moisés (Causa formal) a un bloque de mármol (causa material). Y lo hace con un fin /objetivo determinado (Causa final), pues toda causa eficiente obra por un determinado fin.</a:t>
            </a:r>
          </a:p>
          <a:p>
            <a:pPr lvl="1">
              <a:buNone/>
            </a:pPr>
            <a:endParaRPr lang="es-ES" b="1" dirty="0" smtClean="0">
              <a:solidFill>
                <a:srgbClr val="FF0000"/>
              </a:solidFill>
            </a:endParaRPr>
          </a:p>
          <a:p>
            <a:pPr lvl="1">
              <a:buNone/>
            </a:pPr>
            <a:r>
              <a:rPr lang="es-ES" sz="2400" b="1" dirty="0" smtClean="0">
                <a:solidFill>
                  <a:srgbClr val="FF0000"/>
                </a:solidFill>
              </a:rPr>
              <a:t>PRIMER </a:t>
            </a:r>
            <a:r>
              <a:rPr lang="es-ES" sz="2400" b="1" dirty="0">
                <a:solidFill>
                  <a:srgbClr val="FF0000"/>
                </a:solidFill>
              </a:rPr>
              <a:t>MOTOR INMÓVIL</a:t>
            </a:r>
          </a:p>
          <a:p>
            <a:pPr lvl="1"/>
            <a:r>
              <a:rPr lang="es-ES" dirty="0"/>
              <a:t>«Lo que mueve sin ser </a:t>
            </a:r>
            <a:r>
              <a:rPr lang="es-ES" dirty="0" smtClean="0"/>
              <a:t>movido»     concepto metafísico     En la metafísica se refirió a él como Dios</a:t>
            </a:r>
            <a:endParaRPr lang="es-ES" dirty="0" smtClean="0"/>
          </a:p>
          <a:p>
            <a:pPr lvl="1"/>
            <a:r>
              <a:rPr lang="es-ES" dirty="0" smtClean="0"/>
              <a:t>Aristóteles </a:t>
            </a:r>
            <a:r>
              <a:rPr lang="es-ES" dirty="0"/>
              <a:t>afirma la existencia de un </a:t>
            </a:r>
            <a:r>
              <a:rPr lang="es-ES" b="1" dirty="0">
                <a:solidFill>
                  <a:srgbClr val="FF0000"/>
                </a:solidFill>
              </a:rPr>
              <a:t>Primer Motor </a:t>
            </a:r>
            <a:r>
              <a:rPr lang="es-ES" b="1" dirty="0">
                <a:solidFill>
                  <a:srgbClr val="00B050"/>
                </a:solidFill>
              </a:rPr>
              <a:t>inmóvil y eterno, origen del movimiento y ordenador del mundo,</a:t>
            </a:r>
            <a:r>
              <a:rPr lang="es-ES" b="1" dirty="0">
                <a:solidFill>
                  <a:srgbClr val="7030A0"/>
                </a:solidFill>
              </a:rPr>
              <a:t> </a:t>
            </a:r>
            <a:r>
              <a:rPr lang="es-ES" dirty="0"/>
              <a:t>que, desde la periferia del mundo, sin trascenderlo, lo mueve como causa mecánica sin ser él mismo movido.</a:t>
            </a:r>
          </a:p>
          <a:p>
            <a:pPr lvl="1"/>
            <a:r>
              <a:rPr lang="es-ES" dirty="0"/>
              <a:t>Además, es la</a:t>
            </a:r>
            <a:r>
              <a:rPr lang="es-ES" b="1" dirty="0">
                <a:solidFill>
                  <a:srgbClr val="00B050"/>
                </a:solidFill>
              </a:rPr>
              <a:t> causa primera de todas las cosas</a:t>
            </a:r>
            <a:r>
              <a:rPr lang="es-ES" dirty="0"/>
              <a:t>, ya que no puede haber una cadena infinita de causas. Y es </a:t>
            </a:r>
            <a:r>
              <a:rPr lang="es-ES" b="1" dirty="0">
                <a:solidFill>
                  <a:srgbClr val="00B050"/>
                </a:solidFill>
              </a:rPr>
              <a:t>Acto puro</a:t>
            </a:r>
            <a:r>
              <a:rPr lang="es-ES" b="1" dirty="0">
                <a:solidFill>
                  <a:srgbClr val="7030A0"/>
                </a:solidFill>
              </a:rPr>
              <a:t>, </a:t>
            </a:r>
            <a:r>
              <a:rPr lang="es-ES" dirty="0"/>
              <a:t>sin mezcla de potencia, </a:t>
            </a:r>
            <a:r>
              <a:rPr lang="es-ES" b="1" dirty="0" err="1">
                <a:solidFill>
                  <a:srgbClr val="00B050"/>
                </a:solidFill>
              </a:rPr>
              <a:t>ingenerado</a:t>
            </a:r>
            <a:r>
              <a:rPr lang="es-ES" b="1" dirty="0">
                <a:solidFill>
                  <a:srgbClr val="7030A0"/>
                </a:solidFill>
              </a:rPr>
              <a:t>, </a:t>
            </a:r>
            <a:r>
              <a:rPr lang="es-ES" b="1" dirty="0">
                <a:solidFill>
                  <a:srgbClr val="00B050"/>
                </a:solidFill>
              </a:rPr>
              <a:t>incorruptible</a:t>
            </a:r>
            <a:r>
              <a:rPr lang="es-ES" b="1" dirty="0">
                <a:solidFill>
                  <a:srgbClr val="7030A0"/>
                </a:solidFill>
              </a:rPr>
              <a:t>…</a:t>
            </a:r>
          </a:p>
          <a:p>
            <a:pPr marL="274320" lvl="1" indent="0">
              <a:buNone/>
            </a:pPr>
            <a:endParaRPr lang="es-ES" b="1" dirty="0" smtClean="0">
              <a:solidFill>
                <a:srgbClr val="FFC000"/>
              </a:solidFill>
            </a:endParaRPr>
          </a:p>
          <a:p>
            <a:pPr marL="274320" lvl="1" indent="0">
              <a:buNone/>
            </a:pPr>
            <a:r>
              <a:rPr lang="es-ES" b="1" dirty="0" smtClean="0">
                <a:solidFill>
                  <a:srgbClr val="FFC000"/>
                </a:solidFill>
              </a:rPr>
              <a:t>	Al </a:t>
            </a:r>
            <a:r>
              <a:rPr lang="es-ES" b="1" dirty="0">
                <a:solidFill>
                  <a:srgbClr val="FFC000"/>
                </a:solidFill>
              </a:rPr>
              <a:t>igual que en Platón</a:t>
            </a:r>
            <a:r>
              <a:rPr lang="es-ES" dirty="0">
                <a:solidFill>
                  <a:srgbClr val="FFC000"/>
                </a:solidFill>
              </a:rPr>
              <a:t>, este ser </a:t>
            </a:r>
            <a:r>
              <a:rPr lang="es-ES" b="1" dirty="0">
                <a:solidFill>
                  <a:srgbClr val="FFC000"/>
                </a:solidFill>
              </a:rPr>
              <a:t>no es creador </a:t>
            </a:r>
            <a:r>
              <a:rPr lang="es-ES" dirty="0">
                <a:solidFill>
                  <a:srgbClr val="FFC000"/>
                </a:solidFill>
              </a:rPr>
              <a:t>(la </a:t>
            </a:r>
            <a:r>
              <a:rPr lang="es-ES" b="1" dirty="0">
                <a:solidFill>
                  <a:srgbClr val="FFC000"/>
                </a:solidFill>
              </a:rPr>
              <a:t>materia es eterna)</a:t>
            </a:r>
          </a:p>
          <a:p>
            <a:endParaRPr lang="es-ES" dirty="0"/>
          </a:p>
        </p:txBody>
      </p:sp>
      <p:cxnSp>
        <p:nvCxnSpPr>
          <p:cNvPr id="5" name="Conector recto de flecha 4"/>
          <p:cNvCxnSpPr/>
          <p:nvPr/>
        </p:nvCxnSpPr>
        <p:spPr>
          <a:xfrm>
            <a:off x="762000" y="1354667"/>
            <a:ext cx="491067" cy="135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Flecha abajo 5"/>
          <p:cNvSpPr/>
          <p:nvPr/>
        </p:nvSpPr>
        <p:spPr>
          <a:xfrm>
            <a:off x="5342467" y="5856515"/>
            <a:ext cx="660400" cy="287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de flecha 7"/>
          <p:cNvCxnSpPr/>
          <p:nvPr/>
        </p:nvCxnSpPr>
        <p:spPr>
          <a:xfrm>
            <a:off x="762001" y="2489200"/>
            <a:ext cx="491066" cy="186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6633029" y="4267200"/>
            <a:ext cx="290285"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4238171" y="4267200"/>
            <a:ext cx="275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955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7085"/>
            <a:ext cx="11829141" cy="1219200"/>
          </a:xfrm>
        </p:spPr>
        <p:txBody>
          <a:bodyPr/>
          <a:lstStyle/>
          <a:p>
            <a:r>
              <a:rPr lang="es-ES" sz="5000" dirty="0">
                <a:solidFill>
                  <a:prstClr val="black"/>
                </a:solidFill>
              </a:rPr>
              <a:t>A) El problema del conocimiento: metafísica (II)</a:t>
            </a:r>
            <a:endParaRPr lang="es-ES" dirty="0"/>
          </a:p>
        </p:txBody>
      </p:sp>
      <p:sp>
        <p:nvSpPr>
          <p:cNvPr id="3" name="Marcador de contenido 2"/>
          <p:cNvSpPr>
            <a:spLocks noGrp="1"/>
          </p:cNvSpPr>
          <p:nvPr>
            <p:ph idx="1"/>
          </p:nvPr>
        </p:nvSpPr>
        <p:spPr>
          <a:xfrm>
            <a:off x="174171" y="1132116"/>
            <a:ext cx="11146971" cy="5428342"/>
          </a:xfrm>
        </p:spPr>
        <p:txBody>
          <a:bodyPr>
            <a:normAutofit lnSpcReduction="10000"/>
          </a:bodyPr>
          <a:lstStyle/>
          <a:p>
            <a:r>
              <a:rPr lang="es-ES" b="1" dirty="0" smtClean="0"/>
              <a:t>“Evidentemente </a:t>
            </a:r>
            <a:r>
              <a:rPr lang="es-ES" b="1" dirty="0"/>
              <a:t>es preciso adquirir la ciencia de las causas primeras, puesto que decimos que se sabe, cuando creemos que se conoce la causa primera. Se distinguen cuatro causas. La primera es la esencia, la forma propia de cada cosa, porque lo que hace que una cosa sea, está toda entera en la noción de aquello que ella es; y la razón de ser primera es, por tanto, una causa y un principio. La segunda es la materia, el sujeto; la tercera el principio del movimiento; la cuarta, que corresponde a la precedente, es la causa final de las otras, el bien, porque el bien es el fin de toda producción</a:t>
            </a:r>
            <a:r>
              <a:rPr lang="es-ES" b="1" dirty="0" smtClean="0"/>
              <a:t>.”</a:t>
            </a:r>
          </a:p>
          <a:p>
            <a:pPr marL="0" indent="0" algn="r">
              <a:buNone/>
            </a:pPr>
            <a:r>
              <a:rPr lang="es-ES" dirty="0" smtClean="0"/>
              <a:t>(</a:t>
            </a:r>
            <a:r>
              <a:rPr lang="es-ES" dirty="0"/>
              <a:t>Aristóteles, Metafísica, libro 1, 3</a:t>
            </a:r>
            <a:r>
              <a:rPr lang="es-ES" dirty="0" smtClean="0"/>
              <a:t>).</a:t>
            </a:r>
          </a:p>
          <a:p>
            <a:pPr marL="0" indent="0">
              <a:buNone/>
            </a:pPr>
            <a:r>
              <a:rPr lang="es-ES" dirty="0"/>
              <a:t>Hay, pues, </a:t>
            </a:r>
            <a:r>
              <a:rPr lang="es-ES" b="1" dirty="0"/>
              <a:t>cuatro causas del ser: la causa formal, la causa material, la causa eficiente y la causa </a:t>
            </a:r>
            <a:r>
              <a:rPr lang="es-ES" b="1" dirty="0" smtClean="0"/>
              <a:t>final</a:t>
            </a:r>
            <a:r>
              <a:rPr lang="es-ES" dirty="0" smtClean="0"/>
              <a:t>.            Luego Aristóteles revisa </a:t>
            </a:r>
            <a:r>
              <a:rPr lang="es-ES" dirty="0"/>
              <a:t>las teorías de los filósofos que le precedieron </a:t>
            </a:r>
            <a:r>
              <a:rPr lang="es-ES" dirty="0" smtClean="0"/>
              <a:t>buscando otra </a:t>
            </a:r>
            <a:r>
              <a:rPr lang="es-ES" dirty="0"/>
              <a:t>causa que las enumeradas por él. </a:t>
            </a:r>
            <a:endParaRPr lang="es-ES" dirty="0" smtClean="0"/>
          </a:p>
          <a:p>
            <a:pPr marL="0" indent="0">
              <a:buNone/>
            </a:pPr>
            <a:r>
              <a:rPr lang="es-ES" dirty="0"/>
              <a:t>	</a:t>
            </a:r>
            <a:r>
              <a:rPr lang="es-ES" dirty="0" smtClean="0"/>
              <a:t>Los </a:t>
            </a:r>
            <a:r>
              <a:rPr lang="es-ES" dirty="0"/>
              <a:t>primeros filósofos, los </a:t>
            </a:r>
            <a:r>
              <a:rPr lang="es-ES" b="1" dirty="0">
                <a:solidFill>
                  <a:srgbClr val="00B050"/>
                </a:solidFill>
              </a:rPr>
              <a:t>milesios</a:t>
            </a:r>
            <a:r>
              <a:rPr lang="es-ES" dirty="0"/>
              <a:t>, se ocuparon fundamentalmente de la causa </a:t>
            </a:r>
            <a:r>
              <a:rPr lang="es-ES" b="1" dirty="0">
                <a:solidFill>
                  <a:srgbClr val="00B050"/>
                </a:solidFill>
              </a:rPr>
              <a:t>material</a:t>
            </a:r>
            <a:r>
              <a:rPr lang="es-ES" dirty="0"/>
              <a:t>, al buscar el</a:t>
            </a:r>
            <a:r>
              <a:rPr lang="es-ES" b="1" dirty="0"/>
              <a:t> </a:t>
            </a:r>
            <a:r>
              <a:rPr lang="es-ES" b="1" dirty="0" err="1"/>
              <a:t>arjé</a:t>
            </a:r>
            <a:r>
              <a:rPr lang="es-ES" b="1" dirty="0"/>
              <a:t> </a:t>
            </a:r>
            <a:r>
              <a:rPr lang="es-ES" dirty="0"/>
              <a:t>o primer principio material del que procede toda la realidad; ese mismo principio o causas fue afirmado también por los filósofos posteriores, como Heráclito o Empédocles, ya sea postulando uno o varios elementos como la materia originaria. </a:t>
            </a:r>
            <a:endParaRPr lang="es-ES" dirty="0" smtClean="0"/>
          </a:p>
          <a:p>
            <a:pPr marL="0" indent="0">
              <a:buNone/>
            </a:pPr>
            <a:r>
              <a:rPr lang="es-ES" dirty="0" smtClean="0"/>
              <a:t>Posteriormente </a:t>
            </a:r>
            <a:r>
              <a:rPr lang="es-ES" dirty="0"/>
              <a:t>otros filósofos, </a:t>
            </a:r>
            <a:r>
              <a:rPr lang="es-ES" b="1" dirty="0">
                <a:solidFill>
                  <a:srgbClr val="00B050"/>
                </a:solidFill>
              </a:rPr>
              <a:t>Empédocles y Anaxágoras</a:t>
            </a:r>
            <a:r>
              <a:rPr lang="es-ES" dirty="0"/>
              <a:t>, buscaron también otro tipo de causa para explicar el devenir de la realidad, la causa </a:t>
            </a:r>
            <a:r>
              <a:rPr lang="es-ES" b="1" dirty="0">
                <a:solidFill>
                  <a:srgbClr val="00B050"/>
                </a:solidFill>
              </a:rPr>
              <a:t>eficiente</a:t>
            </a:r>
            <a:r>
              <a:rPr lang="es-ES" dirty="0"/>
              <a:t>, que identificaron con el Amor y el Odio el primero, y con el </a:t>
            </a:r>
            <a:r>
              <a:rPr lang="es-ES" dirty="0" err="1"/>
              <a:t>Nous</a:t>
            </a:r>
            <a:r>
              <a:rPr lang="es-ES" dirty="0"/>
              <a:t> o inteligencia el segundo.</a:t>
            </a:r>
          </a:p>
        </p:txBody>
      </p:sp>
      <p:cxnSp>
        <p:nvCxnSpPr>
          <p:cNvPr id="5" name="Conector recto de flecha 4"/>
          <p:cNvCxnSpPr/>
          <p:nvPr/>
        </p:nvCxnSpPr>
        <p:spPr>
          <a:xfrm>
            <a:off x="1973943" y="4049486"/>
            <a:ext cx="6676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Flecha abajo 5"/>
          <p:cNvSpPr/>
          <p:nvPr/>
        </p:nvSpPr>
        <p:spPr>
          <a:xfrm>
            <a:off x="4586513" y="3091543"/>
            <a:ext cx="1161143" cy="5515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70139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656" y="1"/>
            <a:ext cx="12032343" cy="1422400"/>
          </a:xfrm>
        </p:spPr>
        <p:txBody>
          <a:bodyPr>
            <a:normAutofit fontScale="90000"/>
          </a:bodyPr>
          <a:lstStyle/>
          <a:p>
            <a:r>
              <a:rPr lang="es-ES" dirty="0"/>
              <a:t>A) El problema del conocimiento: metafísica (II)</a:t>
            </a:r>
          </a:p>
        </p:txBody>
      </p:sp>
      <p:sp>
        <p:nvSpPr>
          <p:cNvPr id="3" name="Marcador de contenido 2"/>
          <p:cNvSpPr>
            <a:spLocks noGrp="1"/>
          </p:cNvSpPr>
          <p:nvPr>
            <p:ph idx="1"/>
          </p:nvPr>
        </p:nvSpPr>
        <p:spPr>
          <a:xfrm>
            <a:off x="595087" y="1422401"/>
            <a:ext cx="10533162" cy="4749799"/>
          </a:xfrm>
        </p:spPr>
        <p:txBody>
          <a:bodyPr>
            <a:normAutofit lnSpcReduction="10000"/>
          </a:bodyPr>
          <a:lstStyle/>
          <a:p>
            <a:r>
              <a:rPr lang="es-ES" dirty="0"/>
              <a:t>Posteriormente la filosofía de</a:t>
            </a:r>
            <a:r>
              <a:rPr lang="es-ES" b="1" dirty="0">
                <a:solidFill>
                  <a:srgbClr val="00B050"/>
                </a:solidFill>
              </a:rPr>
              <a:t> Platón </a:t>
            </a:r>
            <a:r>
              <a:rPr lang="es-ES" dirty="0"/>
              <a:t>trataría de la causa </a:t>
            </a:r>
            <a:r>
              <a:rPr lang="es-ES" b="1" dirty="0">
                <a:solidFill>
                  <a:srgbClr val="00B050"/>
                </a:solidFill>
              </a:rPr>
              <a:t>formal</a:t>
            </a:r>
            <a:r>
              <a:rPr lang="es-ES" dirty="0"/>
              <a:t>, representada por las </a:t>
            </a:r>
            <a:r>
              <a:rPr lang="es-ES" b="1" dirty="0"/>
              <a:t>Ideas</a:t>
            </a:r>
            <a:r>
              <a:rPr lang="es-ES" dirty="0"/>
              <a:t>, aunque, al dotarlas de una existencia subsistente, las separara de las cosas de las que son forma o esencia. Respecto a la causa final ningún filósofo la trató explícitamente, según la opinión de Aristóteles, por lo que se presenta a sí mismo como innovador al respecto. Por lo demás, ningún filósofo anterior trató estas causas de una manera suficientemente clara y productiva, aunque a Aristóteles le basta el que la hubieran tratado para confirmar que son todos los principios que busca y que no hay ninguno más fuera de ellos:</a:t>
            </a:r>
          </a:p>
          <a:p>
            <a:endParaRPr lang="es-ES" dirty="0"/>
          </a:p>
          <a:p>
            <a:r>
              <a:rPr lang="es-ES" b="1" dirty="0" smtClean="0"/>
              <a:t>“Resulta </a:t>
            </a:r>
            <a:r>
              <a:rPr lang="es-ES" b="1" dirty="0"/>
              <a:t>evidentemente de lo que precede, que las indagaciones de todos los filósofos recaen sobre los principios que hemos enumerado en la Física, y que no hay otros fuera de éstos. Pero estos principios han sido indicados de una manera oscura, y podemos decir que, en un sentido, se ha hablado de todos ellos antes que nosotros, y en otro, que no se ha hablado de ninguno. Porque la filosofía de los primeros tiempos, joven aún y en su primera arranque, se limita a hacer tanteos sobre todas las cosas</a:t>
            </a:r>
            <a:r>
              <a:rPr lang="es-ES" b="1" dirty="0" smtClean="0"/>
              <a:t>.”</a:t>
            </a:r>
          </a:p>
          <a:p>
            <a:pPr algn="r"/>
            <a:r>
              <a:rPr lang="es-ES" dirty="0" smtClean="0"/>
              <a:t>(</a:t>
            </a:r>
            <a:r>
              <a:rPr lang="es-ES" dirty="0"/>
              <a:t>Aristóteles, Metafísica, libro I, 7).</a:t>
            </a:r>
          </a:p>
        </p:txBody>
      </p:sp>
      <p:sp>
        <p:nvSpPr>
          <p:cNvPr id="4" name="Flecha abajo 3"/>
          <p:cNvSpPr/>
          <p:nvPr/>
        </p:nvSpPr>
        <p:spPr>
          <a:xfrm>
            <a:off x="5239657" y="3454400"/>
            <a:ext cx="1117600" cy="464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5317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9848" y="366099"/>
            <a:ext cx="10058400" cy="1609344"/>
          </a:xfrm>
        </p:spPr>
        <p:txBody>
          <a:bodyPr/>
          <a:lstStyle/>
          <a:p>
            <a:r>
              <a:rPr lang="es-ES" dirty="0" smtClean="0"/>
              <a:t>Búsqueda de información</a:t>
            </a:r>
            <a:endParaRPr lang="es-ES" dirty="0"/>
          </a:p>
        </p:txBody>
      </p:sp>
      <p:sp>
        <p:nvSpPr>
          <p:cNvPr id="3" name="2 Marcador de contenido"/>
          <p:cNvSpPr>
            <a:spLocks noGrp="1"/>
          </p:cNvSpPr>
          <p:nvPr>
            <p:ph idx="1"/>
          </p:nvPr>
        </p:nvSpPr>
        <p:spPr/>
        <p:txBody>
          <a:bodyPr>
            <a:normAutofit lnSpcReduction="10000"/>
          </a:bodyPr>
          <a:lstStyle/>
          <a:p>
            <a:r>
              <a:rPr lang="es-ES" b="1" dirty="0" smtClean="0"/>
              <a:t>Vida de Aristóteles</a:t>
            </a:r>
          </a:p>
          <a:p>
            <a:r>
              <a:rPr lang="es-ES" b="1" dirty="0" smtClean="0"/>
              <a:t>Obra</a:t>
            </a:r>
          </a:p>
          <a:p>
            <a:r>
              <a:rPr lang="es-ES" b="1" dirty="0" smtClean="0"/>
              <a:t>Pensamiento</a:t>
            </a:r>
            <a:r>
              <a:rPr lang="es-ES" dirty="0" smtClean="0"/>
              <a:t>:</a:t>
            </a:r>
          </a:p>
          <a:p>
            <a:pPr lvl="1"/>
            <a:r>
              <a:rPr lang="es-ES" dirty="0" smtClean="0"/>
              <a:t>Primer Motor Inmóvil</a:t>
            </a:r>
          </a:p>
          <a:p>
            <a:pPr lvl="1"/>
            <a:r>
              <a:rPr lang="es-ES" dirty="0" smtClean="0"/>
              <a:t>Materia/ Forma / </a:t>
            </a:r>
            <a:r>
              <a:rPr lang="es-ES" dirty="0" err="1" smtClean="0"/>
              <a:t>Hilemorfismo</a:t>
            </a:r>
            <a:endParaRPr lang="es-ES" dirty="0" smtClean="0"/>
          </a:p>
          <a:p>
            <a:pPr lvl="1"/>
            <a:r>
              <a:rPr lang="es-ES" dirty="0" smtClean="0"/>
              <a:t>Sustancia Vs. Accidentes</a:t>
            </a:r>
          </a:p>
          <a:p>
            <a:pPr lvl="1"/>
            <a:r>
              <a:rPr lang="es-ES" dirty="0" smtClean="0"/>
              <a:t>Acto/ Potencia</a:t>
            </a:r>
          </a:p>
          <a:p>
            <a:pPr lvl="1"/>
            <a:r>
              <a:rPr lang="es-ES" dirty="0" smtClean="0"/>
              <a:t>Teoría de las Cuatro Causas</a:t>
            </a:r>
          </a:p>
          <a:p>
            <a:pPr lvl="1"/>
            <a:r>
              <a:rPr lang="es-ES" dirty="0" smtClean="0"/>
              <a:t>Tipos de alma</a:t>
            </a:r>
          </a:p>
          <a:p>
            <a:pPr lvl="1"/>
            <a:r>
              <a:rPr lang="es-ES" dirty="0" smtClean="0"/>
              <a:t>Ética en Aristóteles (Virtud, Término Medio)</a:t>
            </a:r>
          </a:p>
          <a:p>
            <a:pPr lvl="1"/>
            <a:r>
              <a:rPr lang="es-ES" dirty="0" smtClean="0"/>
              <a:t>Felicidad en Aristóteles</a:t>
            </a:r>
          </a:p>
          <a:p>
            <a:pPr lvl="1"/>
            <a:r>
              <a:rPr lang="es-ES" dirty="0" smtClean="0"/>
              <a:t>Formas de Gobierno</a:t>
            </a:r>
          </a:p>
          <a:p>
            <a:pPr lvl="1"/>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538514"/>
          </a:xfrm>
        </p:spPr>
        <p:txBody>
          <a:bodyPr/>
          <a:lstStyle/>
          <a:p>
            <a:r>
              <a:rPr lang="es-ES" sz="5000" dirty="0">
                <a:solidFill>
                  <a:prstClr val="black"/>
                </a:solidFill>
              </a:rPr>
              <a:t>A) El problema del conocimiento: metafísica (II)</a:t>
            </a:r>
            <a:endParaRPr lang="es-ES" dirty="0"/>
          </a:p>
        </p:txBody>
      </p:sp>
      <p:sp>
        <p:nvSpPr>
          <p:cNvPr id="3" name="Marcador de contenido 2"/>
          <p:cNvSpPr>
            <a:spLocks noGrp="1"/>
          </p:cNvSpPr>
          <p:nvPr>
            <p:ph idx="1"/>
          </p:nvPr>
        </p:nvSpPr>
        <p:spPr>
          <a:xfrm>
            <a:off x="406399" y="1422399"/>
            <a:ext cx="11321143" cy="4934857"/>
          </a:xfrm>
        </p:spPr>
        <p:txBody>
          <a:bodyPr>
            <a:normAutofit fontScale="92500" lnSpcReduction="10000"/>
          </a:bodyPr>
          <a:lstStyle/>
          <a:p>
            <a:r>
              <a:rPr lang="es-ES" dirty="0"/>
              <a:t>Aristóteles dividió a la </a:t>
            </a:r>
            <a:r>
              <a:rPr lang="es-ES" sz="2400" b="1" dirty="0">
                <a:solidFill>
                  <a:srgbClr val="FF0000"/>
                </a:solidFill>
              </a:rPr>
              <a:t>sustancia</a:t>
            </a:r>
            <a:r>
              <a:rPr lang="es-ES" dirty="0"/>
              <a:t> que conforma al mundo en </a:t>
            </a:r>
            <a:r>
              <a:rPr lang="es-ES" b="1" dirty="0">
                <a:solidFill>
                  <a:srgbClr val="00B050"/>
                </a:solidFill>
              </a:rPr>
              <a:t>tres clases</a:t>
            </a:r>
            <a:r>
              <a:rPr lang="es-ES" dirty="0"/>
              <a:t>:</a:t>
            </a:r>
          </a:p>
          <a:p>
            <a:endParaRPr lang="es-ES" dirty="0"/>
          </a:p>
          <a:p>
            <a:r>
              <a:rPr lang="es-ES" dirty="0"/>
              <a:t>P</a:t>
            </a:r>
            <a:r>
              <a:rPr lang="es-ES" dirty="0" smtClean="0"/>
              <a:t>rimera </a:t>
            </a:r>
            <a:r>
              <a:rPr lang="es-ES" dirty="0"/>
              <a:t>clase</a:t>
            </a:r>
            <a:r>
              <a:rPr lang="es-ES" b="1" dirty="0">
                <a:solidFill>
                  <a:srgbClr val="00B050"/>
                </a:solidFill>
              </a:rPr>
              <a:t> física</a:t>
            </a:r>
            <a:r>
              <a:rPr lang="es-ES" dirty="0"/>
              <a:t>: aquello </a:t>
            </a:r>
            <a:r>
              <a:rPr lang="es-ES" b="1" dirty="0">
                <a:solidFill>
                  <a:srgbClr val="00B050"/>
                </a:solidFill>
              </a:rPr>
              <a:t>corruptible</a:t>
            </a:r>
            <a:r>
              <a:rPr lang="es-ES" dirty="0"/>
              <a:t>, como las plantas, los animales, el (cuerpo del) hombre y todo lo que hay en el mundo sub-lunar.</a:t>
            </a:r>
          </a:p>
          <a:p>
            <a:r>
              <a:rPr lang="es-ES" dirty="0"/>
              <a:t>S</a:t>
            </a:r>
            <a:r>
              <a:rPr lang="es-ES" dirty="0" smtClean="0"/>
              <a:t>egunda </a:t>
            </a:r>
            <a:r>
              <a:rPr lang="es-ES" dirty="0"/>
              <a:t>clase también </a:t>
            </a:r>
            <a:r>
              <a:rPr lang="es-ES" b="1" dirty="0">
                <a:solidFill>
                  <a:srgbClr val="00B050"/>
                </a:solidFill>
              </a:rPr>
              <a:t>física</a:t>
            </a:r>
            <a:r>
              <a:rPr lang="es-ES" dirty="0"/>
              <a:t>, pero </a:t>
            </a:r>
            <a:r>
              <a:rPr lang="es-ES" b="1" dirty="0">
                <a:solidFill>
                  <a:srgbClr val="00B050"/>
                </a:solidFill>
              </a:rPr>
              <a:t>incorruptible</a:t>
            </a:r>
            <a:r>
              <a:rPr lang="es-ES" dirty="0"/>
              <a:t>, </a:t>
            </a:r>
            <a:r>
              <a:rPr lang="es-ES" b="1" dirty="0">
                <a:solidFill>
                  <a:srgbClr val="00B050"/>
                </a:solidFill>
              </a:rPr>
              <a:t>eterna</a:t>
            </a:r>
            <a:r>
              <a:rPr lang="es-ES" dirty="0"/>
              <a:t> y móvil: el mundo supra-lunar, (donde se pueden incluir los astros u otros seres).</a:t>
            </a:r>
          </a:p>
          <a:p>
            <a:r>
              <a:rPr lang="es-ES" dirty="0"/>
              <a:t>T</a:t>
            </a:r>
            <a:r>
              <a:rPr lang="es-ES" dirty="0" smtClean="0"/>
              <a:t>ercera </a:t>
            </a:r>
            <a:r>
              <a:rPr lang="es-ES" dirty="0"/>
              <a:t>sustancia </a:t>
            </a:r>
            <a:r>
              <a:rPr lang="es-ES" b="1" dirty="0">
                <a:solidFill>
                  <a:srgbClr val="00B050"/>
                </a:solidFill>
              </a:rPr>
              <a:t>metafísica, inmóvil y eterna</a:t>
            </a:r>
            <a:r>
              <a:rPr lang="es-ES" b="1" dirty="0" smtClean="0">
                <a:solidFill>
                  <a:srgbClr val="00B050"/>
                </a:solidFill>
              </a:rPr>
              <a:t>.</a:t>
            </a:r>
          </a:p>
          <a:p>
            <a:endParaRPr lang="es-ES" b="1" dirty="0">
              <a:solidFill>
                <a:srgbClr val="00B050"/>
              </a:solidFill>
            </a:endParaRPr>
          </a:p>
          <a:p>
            <a:pPr marL="0" indent="0">
              <a:buNone/>
            </a:pPr>
            <a:r>
              <a:rPr lang="es-ES" dirty="0" smtClean="0"/>
              <a:t>	Esta </a:t>
            </a:r>
            <a:r>
              <a:rPr lang="es-ES" dirty="0"/>
              <a:t>última es el </a:t>
            </a:r>
            <a:r>
              <a:rPr lang="es-ES" b="1" dirty="0">
                <a:solidFill>
                  <a:srgbClr val="FF0000"/>
                </a:solidFill>
              </a:rPr>
              <a:t>primer motor inmóvil </a:t>
            </a:r>
            <a:r>
              <a:rPr lang="es-ES" dirty="0"/>
              <a:t>o </a:t>
            </a:r>
            <a:r>
              <a:rPr lang="es-ES" dirty="0" err="1"/>
              <a:t>Το</a:t>
            </a:r>
            <a:r>
              <a:rPr lang="es-ES" dirty="0"/>
              <a:t> </a:t>
            </a:r>
            <a:r>
              <a:rPr lang="es-ES" dirty="0" err="1"/>
              <a:t>Θείον</a:t>
            </a:r>
            <a:r>
              <a:rPr lang="es-ES" dirty="0"/>
              <a:t> (</a:t>
            </a:r>
            <a:r>
              <a:rPr lang="es-ES" i="1" dirty="0"/>
              <a:t>To </a:t>
            </a:r>
            <a:r>
              <a:rPr lang="es-ES" i="1" dirty="0" err="1"/>
              <a:t>Theion</a:t>
            </a:r>
            <a:r>
              <a:rPr lang="es-ES" dirty="0"/>
              <a:t>), lo divino, el cual es perfecto, es acto puro, forma pura, el «ser por excelencia</a:t>
            </a:r>
            <a:r>
              <a:rPr lang="es-ES" dirty="0" smtClean="0"/>
              <a:t>»       </a:t>
            </a:r>
            <a:r>
              <a:rPr lang="es-ES" dirty="0"/>
              <a:t>Es debido a que todo móvil, a su vez debe ser movido por un motor y este a su vez, debe ser movido por otro motor, </a:t>
            </a:r>
            <a:r>
              <a:rPr lang="es-ES" b="1" dirty="0"/>
              <a:t>por lo que la cadena de móviles necesita de un primer motor que no sea movido a su vez por otro.</a:t>
            </a:r>
          </a:p>
          <a:p>
            <a:endParaRPr lang="es-ES" dirty="0"/>
          </a:p>
          <a:p>
            <a:pPr marL="0" indent="0">
              <a:buNone/>
            </a:pPr>
            <a:r>
              <a:rPr lang="es-ES" b="1" dirty="0">
                <a:solidFill>
                  <a:srgbClr val="FFC000"/>
                </a:solidFill>
              </a:rPr>
              <a:t>En el Libro 12 de su Metafísica, Aristóteles describe el motor inmóvil como perfectamente bello, indivisible, y contemplando solo la contemplación perfecta: él mismo contemplándose.</a:t>
            </a:r>
          </a:p>
        </p:txBody>
      </p:sp>
      <p:cxnSp>
        <p:nvCxnSpPr>
          <p:cNvPr id="7" name="Conector recto de flecha 6"/>
          <p:cNvCxnSpPr/>
          <p:nvPr/>
        </p:nvCxnSpPr>
        <p:spPr>
          <a:xfrm>
            <a:off x="5878286" y="4615543"/>
            <a:ext cx="3773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Flecha abajo 7"/>
          <p:cNvSpPr/>
          <p:nvPr/>
        </p:nvSpPr>
        <p:spPr>
          <a:xfrm>
            <a:off x="5602514" y="5341257"/>
            <a:ext cx="812800" cy="333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 name="Conector recto de flecha 9"/>
          <p:cNvCxnSpPr/>
          <p:nvPr/>
        </p:nvCxnSpPr>
        <p:spPr>
          <a:xfrm>
            <a:off x="754743" y="3918857"/>
            <a:ext cx="566057" cy="377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235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david_de_miguel_angel_4039_964x.jpg"/>
          <p:cNvPicPr>
            <a:picLocks noGrp="1" noChangeAspect="1"/>
          </p:cNvPicPr>
          <p:nvPr>
            <p:ph idx="1"/>
          </p:nvPr>
        </p:nvPicPr>
        <p:blipFill>
          <a:blip r:embed="rId2"/>
          <a:stretch>
            <a:fillRect/>
          </a:stretch>
        </p:blipFill>
        <p:spPr>
          <a:xfrm>
            <a:off x="775854" y="465738"/>
            <a:ext cx="4595320" cy="5720316"/>
          </a:xfrm>
        </p:spPr>
      </p:pic>
      <p:pic>
        <p:nvPicPr>
          <p:cNvPr id="5" name="4 Imagen" descr="Praxiteles-Hermes-y-el-pequeño-Dionisio.jpg"/>
          <p:cNvPicPr>
            <a:picLocks noChangeAspect="1"/>
          </p:cNvPicPr>
          <p:nvPr/>
        </p:nvPicPr>
        <p:blipFill>
          <a:blip r:embed="rId3"/>
          <a:stretch>
            <a:fillRect/>
          </a:stretch>
        </p:blipFill>
        <p:spPr>
          <a:xfrm>
            <a:off x="6969493" y="263235"/>
            <a:ext cx="3713018" cy="642850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512552" cy="1253067"/>
          </a:xfrm>
        </p:spPr>
        <p:txBody>
          <a:bodyPr/>
          <a:lstStyle/>
          <a:p>
            <a:pPr algn="ctr"/>
            <a:r>
              <a:rPr lang="es-ES" dirty="0" smtClean="0">
                <a:solidFill>
                  <a:schemeClr val="tx1"/>
                </a:solidFill>
              </a:rPr>
              <a:t>A) El problema del conocimiento (</a:t>
            </a:r>
            <a:r>
              <a:rPr lang="es-ES" dirty="0" err="1" smtClean="0">
                <a:solidFill>
                  <a:schemeClr val="tx1"/>
                </a:solidFill>
              </a:rPr>
              <a:t>Iii</a:t>
            </a:r>
            <a:r>
              <a:rPr lang="es-ES" dirty="0" smtClean="0">
                <a:solidFill>
                  <a:schemeClr val="tx1"/>
                </a:solidFill>
              </a:rPr>
              <a:t>)</a:t>
            </a:r>
            <a:endParaRPr lang="es-ES" dirty="0">
              <a:solidFill>
                <a:schemeClr val="tx1"/>
              </a:solidFill>
            </a:endParaRPr>
          </a:p>
        </p:txBody>
      </p:sp>
      <p:sp>
        <p:nvSpPr>
          <p:cNvPr id="3" name="Marcador de contenido 2"/>
          <p:cNvSpPr>
            <a:spLocks noGrp="1"/>
          </p:cNvSpPr>
          <p:nvPr>
            <p:ph idx="1"/>
          </p:nvPr>
        </p:nvSpPr>
        <p:spPr>
          <a:xfrm>
            <a:off x="711199" y="1405467"/>
            <a:ext cx="10735733" cy="5452533"/>
          </a:xfrm>
        </p:spPr>
        <p:txBody>
          <a:bodyPr>
            <a:normAutofit/>
          </a:bodyPr>
          <a:lstStyle/>
          <a:p>
            <a:pPr lvl="1">
              <a:buNone/>
            </a:pPr>
            <a:r>
              <a:rPr lang="es-ES" sz="2400" b="1" dirty="0" smtClean="0">
                <a:solidFill>
                  <a:srgbClr val="FF0000"/>
                </a:solidFill>
              </a:rPr>
              <a:t>MUNDO SUBLUNAR / SUPRALUNAR</a:t>
            </a:r>
          </a:p>
          <a:p>
            <a:pPr lvl="1"/>
            <a:r>
              <a:rPr lang="es-ES" dirty="0" smtClean="0"/>
              <a:t>Aristóteles  dividió toda la </a:t>
            </a:r>
            <a:r>
              <a:rPr lang="es-ES" b="1" dirty="0" smtClean="0">
                <a:solidFill>
                  <a:srgbClr val="00B050"/>
                </a:solidFill>
              </a:rPr>
              <a:t>realidad sensible en dos mundos integrados por 55 esferas concéntricas</a:t>
            </a:r>
            <a:r>
              <a:rPr lang="es-ES" dirty="0" smtClean="0"/>
              <a:t>: el mundo sublunar y el mundo </a:t>
            </a:r>
            <a:r>
              <a:rPr lang="es-ES" dirty="0" err="1" smtClean="0"/>
              <a:t>supralunar</a:t>
            </a:r>
            <a:r>
              <a:rPr lang="es-ES" dirty="0" smtClean="0"/>
              <a:t> o celeste.</a:t>
            </a:r>
          </a:p>
          <a:p>
            <a:pPr lvl="1"/>
            <a:r>
              <a:rPr lang="es-ES" dirty="0" smtClean="0"/>
              <a:t>El </a:t>
            </a:r>
            <a:r>
              <a:rPr lang="es-ES" b="1" dirty="0" smtClean="0">
                <a:solidFill>
                  <a:srgbClr val="FF0000"/>
                </a:solidFill>
              </a:rPr>
              <a:t>mundo sublunar</a:t>
            </a:r>
            <a:r>
              <a:rPr lang="es-ES" dirty="0" smtClean="0"/>
              <a:t>, con </a:t>
            </a:r>
            <a:r>
              <a:rPr lang="es-ES" b="1" dirty="0" smtClean="0"/>
              <a:t>centro en la Tierra</a:t>
            </a:r>
            <a:r>
              <a:rPr lang="es-ES" dirty="0" smtClean="0"/>
              <a:t>, está integrado por la superposición de las capas concéntricas y esféricas del </a:t>
            </a:r>
            <a:r>
              <a:rPr lang="es-ES" b="1" dirty="0" smtClean="0"/>
              <a:t>agua, el aire y el fuego</a:t>
            </a:r>
            <a:r>
              <a:rPr lang="es-ES" dirty="0" smtClean="0"/>
              <a:t>. En el mundo sublunar existe el </a:t>
            </a:r>
            <a:r>
              <a:rPr lang="es-ES" b="1" dirty="0" smtClean="0"/>
              <a:t>cambio (generación y corrupción</a:t>
            </a:r>
            <a:r>
              <a:rPr lang="es-ES" b="1" dirty="0" smtClean="0"/>
              <a:t>), es pues móvil y heterogéneo (los seres nacen mueren, modifican </a:t>
            </a:r>
            <a:r>
              <a:rPr lang="es-ES" b="1" dirty="0" err="1" smtClean="0"/>
              <a:t>tamñano</a:t>
            </a:r>
            <a:r>
              <a:rPr lang="es-ES" b="1" dirty="0" smtClean="0"/>
              <a:t>, peso…), en nuestro planeta no hay quietud.</a:t>
            </a:r>
            <a:endParaRPr lang="es-ES" b="1" dirty="0" smtClean="0"/>
          </a:p>
          <a:p>
            <a:pPr lvl="1"/>
            <a:r>
              <a:rPr lang="es-ES" dirty="0" smtClean="0"/>
              <a:t>El </a:t>
            </a:r>
            <a:r>
              <a:rPr lang="es-ES" b="1" dirty="0" smtClean="0">
                <a:solidFill>
                  <a:srgbClr val="FF0000"/>
                </a:solidFill>
              </a:rPr>
              <a:t>mundo </a:t>
            </a:r>
            <a:r>
              <a:rPr lang="es-ES" b="1" dirty="0" err="1" smtClean="0">
                <a:solidFill>
                  <a:srgbClr val="FF0000"/>
                </a:solidFill>
              </a:rPr>
              <a:t>supralunar</a:t>
            </a:r>
            <a:r>
              <a:rPr lang="es-ES" b="1" dirty="0" smtClean="0">
                <a:solidFill>
                  <a:srgbClr val="FF0000"/>
                </a:solidFill>
              </a:rPr>
              <a:t> </a:t>
            </a:r>
            <a:r>
              <a:rPr lang="es-ES" dirty="0" smtClean="0"/>
              <a:t>o celeste se caracteriza exclusivamente por el </a:t>
            </a:r>
            <a:r>
              <a:rPr lang="es-ES" b="1" dirty="0" smtClean="0"/>
              <a:t>movimiento local circular</a:t>
            </a:r>
            <a:r>
              <a:rPr lang="es-ES" dirty="0" smtClean="0"/>
              <a:t>. En el mundo celeste </a:t>
            </a:r>
            <a:r>
              <a:rPr lang="es-ES" b="1" dirty="0" smtClean="0"/>
              <a:t>no hay generación ni </a:t>
            </a:r>
            <a:r>
              <a:rPr lang="es-ES" b="1" dirty="0" smtClean="0"/>
              <a:t>corrupción, </a:t>
            </a:r>
            <a:r>
              <a:rPr lang="es-ES" dirty="0" smtClean="0"/>
              <a:t>las cosas ni nacen ni mueren. </a:t>
            </a:r>
            <a:r>
              <a:rPr lang="es-ES" dirty="0" smtClean="0"/>
              <a:t>La experiencia confirma a Aristóteles que los seres humanos han visto siempre los cielos con la misma forma.</a:t>
            </a:r>
          </a:p>
          <a:p>
            <a:pPr marL="274320" lvl="1" indent="0">
              <a:buNone/>
            </a:pPr>
            <a:endParaRPr lang="es-ES" dirty="0" smtClean="0"/>
          </a:p>
          <a:p>
            <a:pPr marL="274320" lvl="1" indent="0">
              <a:buNone/>
            </a:pPr>
            <a:endParaRPr lang="es-ES" dirty="0" smtClean="0"/>
          </a:p>
          <a:p>
            <a:pPr marL="274320" lvl="1" indent="0">
              <a:buNone/>
            </a:pPr>
            <a:r>
              <a:rPr lang="es-ES" dirty="0" smtClean="0"/>
              <a:t>Frente al mundo sublunar, compuesto por los cuatro elementos, el mundo </a:t>
            </a:r>
            <a:r>
              <a:rPr lang="es-ES" dirty="0" err="1" smtClean="0"/>
              <a:t>supralunar</a:t>
            </a:r>
            <a:r>
              <a:rPr lang="es-ES" dirty="0" smtClean="0"/>
              <a:t> o celeste está compuesto por un </a:t>
            </a:r>
            <a:r>
              <a:rPr lang="es-ES" b="1" dirty="0" smtClean="0"/>
              <a:t>quinto elemento </a:t>
            </a:r>
            <a:r>
              <a:rPr lang="es-ES" dirty="0" smtClean="0"/>
              <a:t>(quintaesencia) , </a:t>
            </a:r>
            <a:r>
              <a:rPr lang="es-ES" b="1" dirty="0" smtClean="0"/>
              <a:t>el </a:t>
            </a:r>
            <a:r>
              <a:rPr lang="es-ES" b="1" dirty="0" smtClean="0">
                <a:solidFill>
                  <a:srgbClr val="00B050"/>
                </a:solidFill>
              </a:rPr>
              <a:t>éter</a:t>
            </a:r>
            <a:r>
              <a:rPr lang="es-ES" dirty="0" smtClean="0"/>
              <a:t>, cuyo </a:t>
            </a:r>
            <a:r>
              <a:rPr lang="es-ES" b="1" dirty="0" smtClean="0"/>
              <a:t>movimiento</a:t>
            </a:r>
            <a:r>
              <a:rPr lang="es-ES" dirty="0" smtClean="0"/>
              <a:t> solo puede ser </a:t>
            </a:r>
            <a:r>
              <a:rPr lang="es-ES" b="1" dirty="0" smtClean="0"/>
              <a:t>circular</a:t>
            </a:r>
            <a:r>
              <a:rPr lang="es-ES" b="1" dirty="0" smtClean="0"/>
              <a:t>. Las esferas, hechas de éter, son los que se mueven (menos la esfera fija)</a:t>
            </a:r>
            <a:endParaRPr lang="es-ES" b="1" dirty="0" smtClean="0"/>
          </a:p>
          <a:p>
            <a:pPr marL="274320" lvl="1" indent="0">
              <a:buNone/>
            </a:pPr>
            <a:r>
              <a:rPr lang="es-ES" dirty="0" smtClean="0"/>
              <a:t>La última capa, es la </a:t>
            </a:r>
            <a:r>
              <a:rPr lang="es-ES" b="1" dirty="0" smtClean="0">
                <a:solidFill>
                  <a:srgbClr val="00B050"/>
                </a:solidFill>
              </a:rPr>
              <a:t>esfera de las estrellas fijas</a:t>
            </a:r>
            <a:r>
              <a:rPr lang="es-ES" dirty="0" smtClean="0"/>
              <a:t>, </a:t>
            </a:r>
            <a:r>
              <a:rPr lang="es-ES" b="1" dirty="0" smtClean="0"/>
              <a:t>movidas regularmente </a:t>
            </a:r>
            <a:r>
              <a:rPr lang="es-ES" dirty="0" smtClean="0"/>
              <a:t>–para explicar los días y las noches- </a:t>
            </a:r>
            <a:r>
              <a:rPr lang="es-ES" b="1" dirty="0" smtClean="0"/>
              <a:t>por el “primer motor”</a:t>
            </a:r>
          </a:p>
        </p:txBody>
      </p:sp>
      <p:sp>
        <p:nvSpPr>
          <p:cNvPr id="4" name="Flecha abajo 3"/>
          <p:cNvSpPr/>
          <p:nvPr/>
        </p:nvSpPr>
        <p:spPr>
          <a:xfrm>
            <a:off x="5750391" y="4598610"/>
            <a:ext cx="575733" cy="3386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23375"/>
            <a:ext cx="10410952" cy="995825"/>
          </a:xfrm>
        </p:spPr>
        <p:txBody>
          <a:bodyPr/>
          <a:lstStyle/>
          <a:p>
            <a:r>
              <a:rPr lang="es-ES" dirty="0">
                <a:solidFill>
                  <a:schemeClr val="tx1"/>
                </a:solidFill>
              </a:rPr>
              <a:t>A) El problema del conocimiento (</a:t>
            </a:r>
            <a:r>
              <a:rPr lang="es-ES" dirty="0" err="1">
                <a:solidFill>
                  <a:schemeClr val="tx1"/>
                </a:solidFill>
              </a:rPr>
              <a:t>Iii</a:t>
            </a:r>
            <a:r>
              <a:rPr lang="es-ES" dirty="0">
                <a:solidFill>
                  <a:schemeClr val="tx1"/>
                </a:solidFill>
              </a:rPr>
              <a:t>)</a:t>
            </a:r>
            <a:endParaRPr lang="es-ES" dirty="0"/>
          </a:p>
        </p:txBody>
      </p:sp>
      <p:sp>
        <p:nvSpPr>
          <p:cNvPr id="3" name="Marcador de contenido 2"/>
          <p:cNvSpPr>
            <a:spLocks noGrp="1"/>
          </p:cNvSpPr>
          <p:nvPr>
            <p:ph idx="1"/>
          </p:nvPr>
        </p:nvSpPr>
        <p:spPr>
          <a:xfrm>
            <a:off x="217714" y="1219200"/>
            <a:ext cx="6691086" cy="5442857"/>
          </a:xfrm>
        </p:spPr>
        <p:txBody>
          <a:bodyPr>
            <a:normAutofit lnSpcReduction="10000"/>
          </a:bodyPr>
          <a:lstStyle/>
          <a:p>
            <a:r>
              <a:rPr lang="es-ES" dirty="0" smtClean="0"/>
              <a:t>IDEAS </a:t>
            </a:r>
            <a:r>
              <a:rPr lang="es-ES" b="1" dirty="0" smtClean="0">
                <a:solidFill>
                  <a:srgbClr val="FF0000"/>
                </a:solidFill>
              </a:rPr>
              <a:t>COSMOLÓGICAS</a:t>
            </a:r>
          </a:p>
          <a:p>
            <a:r>
              <a:rPr lang="es-ES" dirty="0" smtClean="0"/>
              <a:t>Para Aristóteles </a:t>
            </a:r>
            <a:r>
              <a:rPr lang="es-ES" b="1" dirty="0" smtClean="0">
                <a:solidFill>
                  <a:srgbClr val="00B050"/>
                </a:solidFill>
              </a:rPr>
              <a:t>el universo es esférico, geocéntrico, finito y eterno</a:t>
            </a:r>
            <a:r>
              <a:rPr lang="es-ES" dirty="0" smtClean="0"/>
              <a:t>. Dividido en dos mundos: sublunar (por debajo de la luna) y </a:t>
            </a:r>
            <a:r>
              <a:rPr lang="es-ES" dirty="0" err="1" smtClean="0"/>
              <a:t>supralunar</a:t>
            </a:r>
            <a:r>
              <a:rPr lang="es-ES" dirty="0" smtClean="0"/>
              <a:t> (más allá de la luna)</a:t>
            </a:r>
          </a:p>
          <a:p>
            <a:r>
              <a:rPr lang="es-ES" dirty="0" smtClean="0"/>
              <a:t>Propuesta de un </a:t>
            </a:r>
            <a:r>
              <a:rPr lang="es-ES" b="1" dirty="0" smtClean="0">
                <a:solidFill>
                  <a:srgbClr val="FF0000"/>
                </a:solidFill>
              </a:rPr>
              <a:t>modelo geocéntrico     </a:t>
            </a:r>
            <a:r>
              <a:rPr lang="es-ES" b="1" dirty="0" smtClean="0"/>
              <a:t>superación con Copérnico </a:t>
            </a:r>
            <a:r>
              <a:rPr lang="es-ES" dirty="0" smtClean="0"/>
              <a:t>y su modelo heliocéntrico (casi 2000 años después)</a:t>
            </a:r>
          </a:p>
          <a:p>
            <a:r>
              <a:rPr lang="es-ES" b="1" dirty="0" smtClean="0">
                <a:solidFill>
                  <a:srgbClr val="00B050"/>
                </a:solidFill>
              </a:rPr>
              <a:t>Ptolomeo</a:t>
            </a:r>
            <a:r>
              <a:rPr lang="es-ES" dirty="0" smtClean="0"/>
              <a:t> (aprox. s. I d. c.) se encargará de crear un </a:t>
            </a:r>
            <a:r>
              <a:rPr lang="es-ES" b="1" dirty="0" smtClean="0">
                <a:solidFill>
                  <a:srgbClr val="00B050"/>
                </a:solidFill>
              </a:rPr>
              <a:t>modelo matemático </a:t>
            </a:r>
            <a:r>
              <a:rPr lang="es-ES" dirty="0" smtClean="0"/>
              <a:t>que permitirá hacer predicciones matemáticas acerca del universo    Ptolomeo, a diferencia de Platón o Aristóteles, fue un </a:t>
            </a:r>
            <a:r>
              <a:rPr lang="es-ES" u="sng" dirty="0" smtClean="0"/>
              <a:t>empirista</a:t>
            </a:r>
            <a:r>
              <a:rPr lang="es-ES" dirty="0" smtClean="0"/>
              <a:t>, por lo que se dedicó a la observación de las posiciones de los planetas, para predecir las futuras. También es diferencia en que su sistema </a:t>
            </a:r>
            <a:r>
              <a:rPr lang="es-ES" b="1" dirty="0" smtClean="0">
                <a:solidFill>
                  <a:srgbClr val="00B050"/>
                </a:solidFill>
              </a:rPr>
              <a:t>es excéntrico y no circular</a:t>
            </a:r>
            <a:r>
              <a:rPr lang="es-ES" dirty="0" smtClean="0"/>
              <a:t>, como el de Aristóteles.</a:t>
            </a:r>
          </a:p>
          <a:p>
            <a:r>
              <a:rPr lang="es-ES" b="1" dirty="0" smtClean="0">
                <a:solidFill>
                  <a:srgbClr val="00B050"/>
                </a:solidFill>
              </a:rPr>
              <a:t>Empédocles</a:t>
            </a:r>
            <a:r>
              <a:rPr lang="es-ES" dirty="0" smtClean="0"/>
              <a:t> nos habló antes de los 4 elementos que componen el mundo sublunar de Aristóteles.</a:t>
            </a:r>
          </a:p>
          <a:p>
            <a:endParaRPr lang="es-ES" dirty="0" smtClean="0"/>
          </a:p>
          <a:p>
            <a:endParaRPr lang="es-ES" dirty="0"/>
          </a:p>
        </p:txBody>
      </p:sp>
      <p:pic>
        <p:nvPicPr>
          <p:cNvPr id="4" name="3 Marcador de contenido" descr="esferas.jpg"/>
          <p:cNvPicPr>
            <a:picLocks noChangeAspect="1"/>
          </p:cNvPicPr>
          <p:nvPr/>
        </p:nvPicPr>
        <p:blipFill>
          <a:blip r:embed="rId2"/>
          <a:stretch>
            <a:fillRect/>
          </a:stretch>
        </p:blipFill>
        <p:spPr>
          <a:xfrm>
            <a:off x="7010400" y="1872342"/>
            <a:ext cx="5022476" cy="3772438"/>
          </a:xfrm>
          <a:prstGeom prst="rect">
            <a:avLst/>
          </a:prstGeom>
        </p:spPr>
      </p:pic>
      <p:sp>
        <p:nvSpPr>
          <p:cNvPr id="5" name="CuadroTexto 4"/>
          <p:cNvSpPr txBox="1"/>
          <p:nvPr/>
        </p:nvSpPr>
        <p:spPr>
          <a:xfrm>
            <a:off x="484124" y="6477391"/>
            <a:ext cx="5791200" cy="369332"/>
          </a:xfrm>
          <a:prstGeom prst="rect">
            <a:avLst/>
          </a:prstGeom>
          <a:noFill/>
        </p:spPr>
        <p:txBody>
          <a:bodyPr wrap="square" rtlCol="0">
            <a:spAutoFit/>
          </a:bodyPr>
          <a:lstStyle/>
          <a:p>
            <a:r>
              <a:rPr lang="es-ES" dirty="0">
                <a:hlinkClick r:id="rId3"/>
              </a:rPr>
              <a:t>https://www.youtube.com/watch?v=1B9htq12w1A</a:t>
            </a:r>
            <a:endParaRPr lang="es-ES" dirty="0"/>
          </a:p>
        </p:txBody>
      </p:sp>
    </p:spTree>
    <p:extLst>
      <p:ext uri="{BB962C8B-B14F-4D97-AF65-F5344CB8AC3E}">
        <p14:creationId xmlns:p14="http://schemas.microsoft.com/office/powerpoint/2010/main" val="3555836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Supralunar.jpg"/>
          <p:cNvPicPr>
            <a:picLocks noGrp="1" noChangeAspect="1"/>
          </p:cNvPicPr>
          <p:nvPr>
            <p:ph idx="1"/>
          </p:nvPr>
        </p:nvPicPr>
        <p:blipFill>
          <a:blip r:embed="rId2"/>
          <a:stretch>
            <a:fillRect/>
          </a:stretch>
        </p:blipFill>
        <p:spPr>
          <a:xfrm>
            <a:off x="2525278" y="418070"/>
            <a:ext cx="6992794" cy="5851113"/>
          </a:xfrm>
        </p:spPr>
      </p:pic>
      <p:sp>
        <p:nvSpPr>
          <p:cNvPr id="5" name="4 CuadroTexto"/>
          <p:cNvSpPr txBox="1"/>
          <p:nvPr/>
        </p:nvSpPr>
        <p:spPr>
          <a:xfrm>
            <a:off x="2770909" y="374073"/>
            <a:ext cx="4765964" cy="369332"/>
          </a:xfrm>
          <a:prstGeom prst="rect">
            <a:avLst/>
          </a:prstGeom>
          <a:noFill/>
        </p:spPr>
        <p:txBody>
          <a:bodyPr wrap="square" rtlCol="0">
            <a:spAutoFit/>
          </a:bodyPr>
          <a:lstStyle/>
          <a:p>
            <a:r>
              <a:rPr lang="es-ES" b="1" dirty="0" smtClean="0">
                <a:solidFill>
                  <a:srgbClr val="FF0000"/>
                </a:solidFill>
              </a:rPr>
              <a:t>MUNDO SUBLUNAR / SUPRALUNAR</a:t>
            </a:r>
            <a:endParaRPr lang="es-ES"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7" y="0"/>
            <a:ext cx="10749620" cy="1337733"/>
          </a:xfrm>
        </p:spPr>
        <p:txBody>
          <a:bodyPr>
            <a:normAutofit fontScale="90000"/>
          </a:bodyPr>
          <a:lstStyle/>
          <a:p>
            <a:pPr algn="ctr"/>
            <a:r>
              <a:rPr lang="es-ES" dirty="0">
                <a:solidFill>
                  <a:schemeClr val="tx1"/>
                </a:solidFill>
              </a:rPr>
              <a:t>a</a:t>
            </a:r>
            <a:r>
              <a:rPr lang="es-ES" dirty="0" smtClean="0">
                <a:solidFill>
                  <a:schemeClr val="tx1"/>
                </a:solidFill>
              </a:rPr>
              <a:t>) El problema del conocimiento (epistemología) (iv)</a:t>
            </a:r>
            <a:endParaRPr lang="es-ES" dirty="0">
              <a:solidFill>
                <a:schemeClr val="tx1"/>
              </a:solidFill>
            </a:endParaRPr>
          </a:p>
        </p:txBody>
      </p:sp>
      <p:sp>
        <p:nvSpPr>
          <p:cNvPr id="3" name="Marcador de contenido 2"/>
          <p:cNvSpPr>
            <a:spLocks noGrp="1"/>
          </p:cNvSpPr>
          <p:nvPr>
            <p:ph idx="1"/>
          </p:nvPr>
        </p:nvSpPr>
        <p:spPr>
          <a:xfrm>
            <a:off x="575733" y="1659467"/>
            <a:ext cx="10552515" cy="4939453"/>
          </a:xfrm>
        </p:spPr>
        <p:txBody>
          <a:bodyPr>
            <a:normAutofit/>
          </a:bodyPr>
          <a:lstStyle/>
          <a:p>
            <a:r>
              <a:rPr lang="es-ES" dirty="0" smtClean="0"/>
              <a:t>Aristóteles define el </a:t>
            </a:r>
            <a:r>
              <a:rPr lang="es-ES" sz="2400" b="1" dirty="0" smtClean="0">
                <a:solidFill>
                  <a:srgbClr val="FF0000"/>
                </a:solidFill>
              </a:rPr>
              <a:t>conocimiento</a:t>
            </a:r>
            <a:r>
              <a:rPr lang="es-ES" dirty="0" smtClean="0"/>
              <a:t> </a:t>
            </a:r>
            <a:r>
              <a:rPr lang="es-ES" b="1" dirty="0" smtClean="0">
                <a:solidFill>
                  <a:srgbClr val="00B050"/>
                </a:solidFill>
              </a:rPr>
              <a:t>como “la posesión intencional de la forma del objeto conocido”. </a:t>
            </a:r>
          </a:p>
          <a:p>
            <a:r>
              <a:rPr lang="es-ES" dirty="0" smtClean="0"/>
              <a:t>Según la </a:t>
            </a:r>
            <a:r>
              <a:rPr lang="es-ES" b="1" dirty="0" smtClean="0">
                <a:solidFill>
                  <a:srgbClr val="00B050"/>
                </a:solidFill>
              </a:rPr>
              <a:t>teoría </a:t>
            </a:r>
            <a:r>
              <a:rPr lang="es-ES" b="1" dirty="0" err="1" smtClean="0">
                <a:solidFill>
                  <a:srgbClr val="00B050"/>
                </a:solidFill>
              </a:rPr>
              <a:t>hilemórfica</a:t>
            </a:r>
            <a:r>
              <a:rPr lang="es-ES" dirty="0" smtClean="0"/>
              <a:t>, los cuerpos se componen de materia y forma. </a:t>
            </a:r>
            <a:r>
              <a:rPr lang="es-ES" b="1" dirty="0" smtClean="0">
                <a:solidFill>
                  <a:srgbClr val="FF0000"/>
                </a:solidFill>
              </a:rPr>
              <a:t>Conocer</a:t>
            </a:r>
            <a:r>
              <a:rPr lang="es-ES" dirty="0" smtClean="0"/>
              <a:t> será, por tanto, </a:t>
            </a:r>
            <a:r>
              <a:rPr lang="es-ES" b="1" dirty="0" smtClean="0"/>
              <a:t>poseer la forma sin la materia</a:t>
            </a:r>
            <a:r>
              <a:rPr lang="es-ES" dirty="0" smtClean="0"/>
              <a:t>, es decir, </a:t>
            </a:r>
            <a:r>
              <a:rPr lang="es-ES" b="1" dirty="0" smtClean="0">
                <a:solidFill>
                  <a:srgbClr val="FF0000"/>
                </a:solidFill>
              </a:rPr>
              <a:t>adquirir formas </a:t>
            </a:r>
            <a:r>
              <a:rPr lang="es-ES" dirty="0" smtClean="0"/>
              <a:t>(dado que ver una montaña y captar su tamaño no implica meter materialmente esa montaña en nuestro ojo y en nuestra cabeza).</a:t>
            </a:r>
          </a:p>
          <a:p>
            <a:r>
              <a:rPr lang="es-ES" dirty="0" smtClean="0"/>
              <a:t>Existen </a:t>
            </a:r>
            <a:r>
              <a:rPr lang="es-ES" b="1" dirty="0" smtClean="0"/>
              <a:t>dos tipos de conocimiento</a:t>
            </a:r>
            <a:r>
              <a:rPr lang="es-ES" dirty="0" smtClean="0"/>
              <a:t>: el </a:t>
            </a:r>
            <a:r>
              <a:rPr lang="es-ES" b="1" dirty="0" smtClean="0"/>
              <a:t>sensible y el intelectual.</a:t>
            </a:r>
          </a:p>
          <a:p>
            <a:r>
              <a:rPr lang="es-ES" dirty="0" smtClean="0"/>
              <a:t>Conocemos gracias a </a:t>
            </a:r>
            <a:r>
              <a:rPr lang="es-ES" dirty="0" smtClean="0">
                <a:solidFill>
                  <a:srgbClr val="FF0000"/>
                </a:solidFill>
              </a:rPr>
              <a:t>la </a:t>
            </a:r>
            <a:r>
              <a:rPr lang="es-ES" b="1" dirty="0" smtClean="0">
                <a:solidFill>
                  <a:srgbClr val="FF0000"/>
                </a:solidFill>
              </a:rPr>
              <a:t>Sensibilidad e Inducción </a:t>
            </a:r>
            <a:r>
              <a:rPr lang="es-ES" dirty="0" smtClean="0"/>
              <a:t>(Empirismo)</a:t>
            </a:r>
          </a:p>
          <a:p>
            <a:pPr lvl="1"/>
            <a:r>
              <a:rPr lang="es-ES" dirty="0" smtClean="0"/>
              <a:t>Sentidos externos.</a:t>
            </a:r>
          </a:p>
          <a:p>
            <a:pPr lvl="1"/>
            <a:r>
              <a:rPr lang="es-ES" dirty="0" smtClean="0"/>
              <a:t>Imaginación.</a:t>
            </a:r>
          </a:p>
          <a:p>
            <a:pPr lvl="1"/>
            <a:r>
              <a:rPr lang="es-ES" dirty="0" smtClean="0"/>
              <a:t>Entendimiento (Agente y Paciente).</a:t>
            </a:r>
          </a:p>
          <a:p>
            <a:pPr lvl="1"/>
            <a:r>
              <a:rPr lang="es-ES" dirty="0" smtClean="0"/>
              <a:t>Memoria.</a:t>
            </a:r>
          </a:p>
          <a:p>
            <a:r>
              <a:rPr lang="es-ES" b="1" dirty="0" smtClean="0">
                <a:solidFill>
                  <a:srgbClr val="FF0000"/>
                </a:solidFill>
              </a:rPr>
              <a:t>Lógica </a:t>
            </a:r>
            <a:r>
              <a:rPr lang="es-ES" dirty="0" smtClean="0"/>
              <a:t>como </a:t>
            </a:r>
            <a:r>
              <a:rPr lang="es-ES" b="1" dirty="0" smtClean="0">
                <a:solidFill>
                  <a:srgbClr val="FF0000"/>
                </a:solidFill>
              </a:rPr>
              <a:t>instrumento</a:t>
            </a:r>
            <a:r>
              <a:rPr lang="es-ES" dirty="0" smtClean="0">
                <a:solidFill>
                  <a:srgbClr val="FF0000"/>
                </a:solidFill>
              </a:rPr>
              <a:t> </a:t>
            </a:r>
            <a:r>
              <a:rPr lang="es-ES" dirty="0" smtClean="0"/>
              <a:t>(órganon) para razonar correctamente.</a:t>
            </a:r>
          </a:p>
          <a:p>
            <a:pPr lvl="1"/>
            <a:r>
              <a:rPr lang="es-ES" dirty="0" smtClean="0"/>
              <a:t>Razonamiento – Silogismos y falacias.</a:t>
            </a:r>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onocimientoAristóteles.jpg"/>
          <p:cNvPicPr>
            <a:picLocks noGrp="1" noChangeAspect="1"/>
          </p:cNvPicPr>
          <p:nvPr>
            <p:ph idx="1"/>
          </p:nvPr>
        </p:nvPicPr>
        <p:blipFill>
          <a:blip r:embed="rId2"/>
          <a:stretch>
            <a:fillRect/>
          </a:stretch>
        </p:blipFill>
        <p:spPr>
          <a:xfrm>
            <a:off x="0" y="457582"/>
            <a:ext cx="11847691" cy="5887797"/>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Aristóteles silogismo.jpg"/>
          <p:cNvPicPr>
            <a:picLocks noGrp="1" noChangeAspect="1"/>
          </p:cNvPicPr>
          <p:nvPr>
            <p:ph idx="1"/>
          </p:nvPr>
        </p:nvPicPr>
        <p:blipFill>
          <a:blip r:embed="rId2"/>
          <a:stretch>
            <a:fillRect/>
          </a:stretch>
        </p:blipFill>
        <p:spPr>
          <a:xfrm>
            <a:off x="1510145" y="311726"/>
            <a:ext cx="8728364" cy="6546274"/>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96765"/>
            <a:ext cx="10190819" cy="1242568"/>
          </a:xfrm>
        </p:spPr>
        <p:txBody>
          <a:bodyPr>
            <a:normAutofit fontScale="90000"/>
          </a:bodyPr>
          <a:lstStyle/>
          <a:p>
            <a:pPr algn="ctr"/>
            <a:r>
              <a:rPr lang="es-ES" dirty="0">
                <a:solidFill>
                  <a:schemeClr val="tx1"/>
                </a:solidFill>
              </a:rPr>
              <a:t>b</a:t>
            </a:r>
            <a:r>
              <a:rPr lang="es-ES" dirty="0" smtClean="0">
                <a:solidFill>
                  <a:schemeClr val="tx1"/>
                </a:solidFill>
              </a:rPr>
              <a:t>) El problema del ser humano (antropología)</a:t>
            </a:r>
            <a:endParaRPr lang="es-ES" dirty="0">
              <a:solidFill>
                <a:schemeClr val="tx1"/>
              </a:solidFill>
            </a:endParaRPr>
          </a:p>
        </p:txBody>
      </p:sp>
      <p:sp>
        <p:nvSpPr>
          <p:cNvPr id="3" name="Marcador de contenido 2"/>
          <p:cNvSpPr>
            <a:spLocks noGrp="1"/>
          </p:cNvSpPr>
          <p:nvPr>
            <p:ph idx="1"/>
          </p:nvPr>
        </p:nvSpPr>
        <p:spPr>
          <a:xfrm>
            <a:off x="761999" y="1574801"/>
            <a:ext cx="10752667" cy="5024120"/>
          </a:xfrm>
        </p:spPr>
        <p:txBody>
          <a:bodyPr>
            <a:normAutofit/>
          </a:bodyPr>
          <a:lstStyle/>
          <a:p>
            <a:r>
              <a:rPr lang="es-ES" b="1" dirty="0" smtClean="0">
                <a:solidFill>
                  <a:srgbClr val="FF0000"/>
                </a:solidFill>
              </a:rPr>
              <a:t>Unión sustancial </a:t>
            </a:r>
            <a:r>
              <a:rPr lang="es-ES" dirty="0" smtClean="0"/>
              <a:t>del </a:t>
            </a:r>
            <a:r>
              <a:rPr lang="es-ES" b="1" dirty="0" smtClean="0">
                <a:solidFill>
                  <a:srgbClr val="7030A0"/>
                </a:solidFill>
              </a:rPr>
              <a:t>cuerpo</a:t>
            </a:r>
            <a:r>
              <a:rPr lang="es-ES" b="1" dirty="0" smtClean="0"/>
              <a:t> –materia- y </a:t>
            </a:r>
            <a:r>
              <a:rPr lang="es-ES" b="1" dirty="0" smtClean="0">
                <a:solidFill>
                  <a:srgbClr val="7030A0"/>
                </a:solidFill>
              </a:rPr>
              <a:t>alma</a:t>
            </a:r>
            <a:r>
              <a:rPr lang="es-ES" b="1" dirty="0" smtClean="0"/>
              <a:t> -forma- </a:t>
            </a:r>
            <a:r>
              <a:rPr lang="es-ES" dirty="0" smtClean="0"/>
              <a:t>(</a:t>
            </a:r>
            <a:r>
              <a:rPr lang="es-ES" dirty="0" smtClean="0">
                <a:solidFill>
                  <a:srgbClr val="FF0000"/>
                </a:solidFill>
              </a:rPr>
              <a:t>Teoría </a:t>
            </a:r>
            <a:r>
              <a:rPr lang="es-ES" dirty="0" err="1" smtClean="0">
                <a:solidFill>
                  <a:srgbClr val="FF0000"/>
                </a:solidFill>
              </a:rPr>
              <a:t>Hilemórfica</a:t>
            </a:r>
            <a:r>
              <a:rPr lang="es-ES" dirty="0" smtClean="0">
                <a:solidFill>
                  <a:srgbClr val="FF0000"/>
                </a:solidFill>
              </a:rPr>
              <a:t> / </a:t>
            </a:r>
            <a:r>
              <a:rPr lang="es-ES" dirty="0" err="1" smtClean="0">
                <a:solidFill>
                  <a:srgbClr val="FF0000"/>
                </a:solidFill>
              </a:rPr>
              <a:t>Hilemorfismo</a:t>
            </a:r>
            <a:r>
              <a:rPr lang="es-ES" dirty="0" smtClean="0"/>
              <a:t>)</a:t>
            </a:r>
          </a:p>
          <a:p>
            <a:r>
              <a:rPr lang="es-ES" dirty="0" smtClean="0"/>
              <a:t>Alma y cuerpo son </a:t>
            </a:r>
            <a:r>
              <a:rPr lang="es-ES" b="1" dirty="0" err="1" smtClean="0"/>
              <a:t>coprincipios</a:t>
            </a:r>
            <a:r>
              <a:rPr lang="es-ES" b="1" dirty="0" smtClean="0"/>
              <a:t> sustanciales incompletos</a:t>
            </a:r>
            <a:r>
              <a:rPr lang="es-ES" dirty="0" smtClean="0"/>
              <a:t>, que se exigen mutuamente para formar la sustancia completa que es todo ser vivo.</a:t>
            </a:r>
          </a:p>
          <a:p>
            <a:endParaRPr lang="es-ES" dirty="0" smtClean="0"/>
          </a:p>
          <a:p>
            <a:r>
              <a:rPr lang="es-ES" b="1" dirty="0" smtClean="0">
                <a:solidFill>
                  <a:srgbClr val="FF0000"/>
                </a:solidFill>
              </a:rPr>
              <a:t>Alma</a:t>
            </a:r>
            <a:r>
              <a:rPr lang="es-ES" dirty="0" smtClean="0"/>
              <a:t> como </a:t>
            </a:r>
            <a:r>
              <a:rPr lang="es-ES" dirty="0" smtClean="0">
                <a:solidFill>
                  <a:srgbClr val="FF0000"/>
                </a:solidFill>
              </a:rPr>
              <a:t>principio vital, </a:t>
            </a:r>
            <a:r>
              <a:rPr lang="es-ES" dirty="0" smtClean="0"/>
              <a:t>aquello en virtud de lo cual el viviente realiza sus operaciones propias </a:t>
            </a:r>
            <a:r>
              <a:rPr lang="es-ES" dirty="0" smtClean="0">
                <a:solidFill>
                  <a:srgbClr val="FF0000"/>
                </a:solidFill>
              </a:rPr>
              <a:t>(Insufla vida)</a:t>
            </a:r>
          </a:p>
          <a:p>
            <a:endParaRPr lang="es-ES" dirty="0" smtClean="0"/>
          </a:p>
          <a:p>
            <a:r>
              <a:rPr lang="es-ES" b="1" dirty="0" smtClean="0">
                <a:solidFill>
                  <a:srgbClr val="FF0000"/>
                </a:solidFill>
              </a:rPr>
              <a:t>Funciones del alma:</a:t>
            </a:r>
          </a:p>
          <a:p>
            <a:pPr lvl="1"/>
            <a:r>
              <a:rPr lang="es-ES" b="1" dirty="0" smtClean="0">
                <a:solidFill>
                  <a:srgbClr val="7030A0"/>
                </a:solidFill>
              </a:rPr>
              <a:t>Vegetativa</a:t>
            </a:r>
            <a:r>
              <a:rPr lang="es-ES" dirty="0" smtClean="0">
                <a:solidFill>
                  <a:srgbClr val="00B050"/>
                </a:solidFill>
              </a:rPr>
              <a:t> </a:t>
            </a:r>
            <a:r>
              <a:rPr lang="es-ES" b="1" dirty="0" smtClean="0">
                <a:solidFill>
                  <a:srgbClr val="00B050"/>
                </a:solidFill>
              </a:rPr>
              <a:t>Principio más elemental de la vida </a:t>
            </a:r>
            <a:r>
              <a:rPr lang="es-ES" b="1" dirty="0" smtClean="0"/>
              <a:t>(Reproducción, nutrición, crecimiento)</a:t>
            </a:r>
            <a:endParaRPr lang="es-ES" b="1" dirty="0" smtClean="0">
              <a:solidFill>
                <a:srgbClr val="00B050"/>
              </a:solidFill>
            </a:endParaRPr>
          </a:p>
          <a:p>
            <a:pPr lvl="1"/>
            <a:r>
              <a:rPr lang="es-ES" b="1" dirty="0" smtClean="0">
                <a:solidFill>
                  <a:srgbClr val="7030A0"/>
                </a:solidFill>
              </a:rPr>
              <a:t>Sensitiva</a:t>
            </a:r>
            <a:r>
              <a:rPr lang="es-ES" dirty="0" smtClean="0">
                <a:solidFill>
                  <a:srgbClr val="00B050"/>
                </a:solidFill>
              </a:rPr>
              <a:t> </a:t>
            </a:r>
            <a:r>
              <a:rPr lang="es-ES" b="1" dirty="0" smtClean="0"/>
              <a:t>(Percepción, sentidos, movimiento)</a:t>
            </a:r>
          </a:p>
          <a:p>
            <a:pPr lvl="1"/>
            <a:r>
              <a:rPr lang="es-ES" b="1" dirty="0" smtClean="0">
                <a:solidFill>
                  <a:srgbClr val="7030A0"/>
                </a:solidFill>
              </a:rPr>
              <a:t>Intelectiva / Racional </a:t>
            </a:r>
            <a:r>
              <a:rPr lang="es-ES" b="1" dirty="0" smtClean="0"/>
              <a:t>(Razonar,  pensar, conocimiento, deliberación, elección)</a:t>
            </a:r>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platon-vs-aristoteles-Almas.jpg"/>
          <p:cNvPicPr>
            <a:picLocks noGrp="1" noChangeAspect="1"/>
          </p:cNvPicPr>
          <p:nvPr>
            <p:ph idx="1"/>
          </p:nvPr>
        </p:nvPicPr>
        <p:blipFill>
          <a:blip r:embed="rId2"/>
          <a:stretch>
            <a:fillRect/>
          </a:stretch>
        </p:blipFill>
        <p:spPr>
          <a:xfrm>
            <a:off x="1524001" y="55658"/>
            <a:ext cx="9047017" cy="679235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VIDA</a:t>
            </a:r>
            <a:endParaRPr lang="es-ES" dirty="0"/>
          </a:p>
        </p:txBody>
      </p:sp>
      <p:sp>
        <p:nvSpPr>
          <p:cNvPr id="3" name="Marcador de contenido 2"/>
          <p:cNvSpPr>
            <a:spLocks noGrp="1"/>
          </p:cNvSpPr>
          <p:nvPr>
            <p:ph idx="1"/>
          </p:nvPr>
        </p:nvSpPr>
        <p:spPr/>
        <p:txBody>
          <a:bodyPr/>
          <a:lstStyle/>
          <a:p>
            <a:r>
              <a:rPr lang="es-ES" dirty="0" smtClean="0"/>
              <a:t>Nace en </a:t>
            </a:r>
            <a:r>
              <a:rPr lang="es-ES" b="1" dirty="0" smtClean="0">
                <a:solidFill>
                  <a:srgbClr val="FF0000"/>
                </a:solidFill>
              </a:rPr>
              <a:t>Estagira</a:t>
            </a:r>
            <a:r>
              <a:rPr lang="es-ES" dirty="0" smtClean="0">
                <a:solidFill>
                  <a:srgbClr val="FF0000"/>
                </a:solidFill>
              </a:rPr>
              <a:t> (Macedonia)</a:t>
            </a:r>
            <a:r>
              <a:rPr lang="es-ES" dirty="0" smtClean="0"/>
              <a:t> en el año 384 </a:t>
            </a:r>
            <a:r>
              <a:rPr lang="es-ES" dirty="0" err="1" smtClean="0"/>
              <a:t>a.c.</a:t>
            </a:r>
            <a:endParaRPr lang="es-ES" dirty="0" smtClean="0"/>
          </a:p>
          <a:p>
            <a:endParaRPr lang="es-ES" dirty="0" smtClean="0"/>
          </a:p>
          <a:p>
            <a:r>
              <a:rPr lang="es-ES" dirty="0" smtClean="0"/>
              <a:t>A los 17 años ingresó en la </a:t>
            </a:r>
            <a:r>
              <a:rPr lang="es-ES" dirty="0" smtClean="0">
                <a:solidFill>
                  <a:srgbClr val="FF0000"/>
                </a:solidFill>
              </a:rPr>
              <a:t>Academia</a:t>
            </a:r>
            <a:r>
              <a:rPr lang="es-ES" dirty="0" smtClean="0"/>
              <a:t> de Platón, en Atenas, durante 20 años.</a:t>
            </a:r>
          </a:p>
          <a:p>
            <a:endParaRPr lang="es-ES" dirty="0" smtClean="0"/>
          </a:p>
          <a:p>
            <a:r>
              <a:rPr lang="es-ES" dirty="0" smtClean="0"/>
              <a:t>En el año 342, Filipo de Macedonia le encarga la educación de su hijo, futuro </a:t>
            </a:r>
            <a:r>
              <a:rPr lang="es-ES" b="1" dirty="0" smtClean="0">
                <a:solidFill>
                  <a:srgbClr val="FF0000"/>
                </a:solidFill>
              </a:rPr>
              <a:t>Alejandro Magno</a:t>
            </a:r>
            <a:r>
              <a:rPr lang="es-ES" dirty="0" smtClean="0"/>
              <a:t>.</a:t>
            </a:r>
          </a:p>
          <a:p>
            <a:endParaRPr lang="es-ES" dirty="0" smtClean="0"/>
          </a:p>
          <a:p>
            <a:r>
              <a:rPr lang="es-ES" dirty="0" smtClean="0"/>
              <a:t>En el 335 </a:t>
            </a:r>
            <a:r>
              <a:rPr lang="es-ES" dirty="0" err="1" smtClean="0"/>
              <a:t>a.c.</a:t>
            </a:r>
            <a:r>
              <a:rPr lang="es-ES" dirty="0" smtClean="0"/>
              <a:t> regresa a Atenas y funda el </a:t>
            </a:r>
            <a:r>
              <a:rPr lang="es-ES" b="1" dirty="0" smtClean="0">
                <a:solidFill>
                  <a:srgbClr val="FF0000"/>
                </a:solidFill>
              </a:rPr>
              <a:t>Liceo</a:t>
            </a:r>
            <a:r>
              <a:rPr lang="es-ES" dirty="0" smtClean="0"/>
              <a:t>, centro de enseñanza superior.</a:t>
            </a:r>
          </a:p>
        </p:txBody>
      </p:sp>
    </p:spTree>
    <p:extLst>
      <p:ext uri="{BB962C8B-B14F-4D97-AF65-F5344CB8AC3E}">
        <p14:creationId xmlns:p14="http://schemas.microsoft.com/office/powerpoint/2010/main" val="2825532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TiposdeAlma.gif"/>
          <p:cNvPicPr>
            <a:picLocks noGrp="1" noChangeAspect="1"/>
          </p:cNvPicPr>
          <p:nvPr>
            <p:ph idx="1"/>
          </p:nvPr>
        </p:nvPicPr>
        <p:blipFill>
          <a:blip r:embed="rId2"/>
          <a:stretch>
            <a:fillRect/>
          </a:stretch>
        </p:blipFill>
        <p:spPr>
          <a:xfrm>
            <a:off x="2935184" y="3491"/>
            <a:ext cx="6332970" cy="6854509"/>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solidFill>
                  <a:schemeClr val="tx1"/>
                </a:solidFill>
              </a:rPr>
              <a:t>c</a:t>
            </a:r>
            <a:r>
              <a:rPr lang="es-ES" dirty="0" smtClean="0">
                <a:solidFill>
                  <a:schemeClr val="tx1"/>
                </a:solidFill>
              </a:rPr>
              <a:t>) El problema de la ética / moral</a:t>
            </a:r>
            <a:endParaRPr lang="es-ES" dirty="0">
              <a:solidFill>
                <a:schemeClr val="tx1"/>
              </a:solidFill>
            </a:endParaRPr>
          </a:p>
        </p:txBody>
      </p:sp>
      <p:sp>
        <p:nvSpPr>
          <p:cNvPr id="3" name="Marcador de contenido 2"/>
          <p:cNvSpPr>
            <a:spLocks noGrp="1"/>
          </p:cNvSpPr>
          <p:nvPr>
            <p:ph idx="1"/>
          </p:nvPr>
        </p:nvSpPr>
        <p:spPr>
          <a:xfrm>
            <a:off x="1069848" y="2121408"/>
            <a:ext cx="10058400" cy="4477512"/>
          </a:xfrm>
        </p:spPr>
        <p:txBody>
          <a:bodyPr>
            <a:normAutofit fontScale="92500" lnSpcReduction="20000"/>
          </a:bodyPr>
          <a:lstStyle/>
          <a:p>
            <a:r>
              <a:rPr lang="es-ES" b="1" dirty="0" smtClean="0"/>
              <a:t>Toda acción humana busca siempre algún bien</a:t>
            </a:r>
            <a:r>
              <a:rPr lang="es-ES" dirty="0" smtClean="0"/>
              <a:t>. –el médico, la salud; el soldado, la victoria; el comerciante,  la riqueza…(</a:t>
            </a:r>
            <a:r>
              <a:rPr lang="es-ES" b="1" dirty="0" smtClean="0">
                <a:solidFill>
                  <a:srgbClr val="FF0000"/>
                </a:solidFill>
              </a:rPr>
              <a:t>Ética teleológica,  </a:t>
            </a:r>
            <a:r>
              <a:rPr lang="es-ES" dirty="0" smtClean="0"/>
              <a:t>persigue un fin).</a:t>
            </a:r>
          </a:p>
          <a:p>
            <a:r>
              <a:rPr lang="es-ES" dirty="0" smtClean="0"/>
              <a:t>Casi todo el mundo llama </a:t>
            </a:r>
            <a:r>
              <a:rPr lang="es-ES" b="1" dirty="0" smtClean="0"/>
              <a:t>felicidad</a:t>
            </a:r>
            <a:r>
              <a:rPr lang="es-ES" dirty="0" smtClean="0"/>
              <a:t> al </a:t>
            </a:r>
            <a:r>
              <a:rPr lang="es-ES" b="1" dirty="0" smtClean="0"/>
              <a:t>máximo bien </a:t>
            </a:r>
            <a:r>
              <a:rPr lang="es-ES" dirty="0" smtClean="0"/>
              <a:t>que se puede conseguir </a:t>
            </a:r>
            <a:r>
              <a:rPr lang="es-ES" b="1" dirty="0" smtClean="0">
                <a:solidFill>
                  <a:srgbClr val="FF0000"/>
                </a:solidFill>
              </a:rPr>
              <a:t>(Eudemonismo) </a:t>
            </a:r>
            <a:r>
              <a:rPr lang="es-ES" b="1" smtClean="0">
                <a:solidFill>
                  <a:srgbClr val="FF0000"/>
                </a:solidFill>
              </a:rPr>
              <a:t>(Medios/Fines)</a:t>
            </a:r>
            <a:endParaRPr lang="es-ES" b="1" dirty="0" smtClean="0">
              <a:solidFill>
                <a:srgbClr val="FF0000"/>
              </a:solidFill>
            </a:endParaRPr>
          </a:p>
          <a:p>
            <a:r>
              <a:rPr lang="es-ES" dirty="0" smtClean="0"/>
              <a:t>El </a:t>
            </a:r>
            <a:r>
              <a:rPr lang="es-ES" b="1" dirty="0" smtClean="0"/>
              <a:t>ser humano </a:t>
            </a:r>
            <a:r>
              <a:rPr lang="es-ES" dirty="0" smtClean="0"/>
              <a:t>es, por encima de todo, un </a:t>
            </a:r>
            <a:r>
              <a:rPr lang="es-ES" b="1" dirty="0" smtClean="0"/>
              <a:t>animal social, racional</a:t>
            </a:r>
            <a:r>
              <a:rPr lang="es-ES" dirty="0" smtClean="0"/>
              <a:t>: un </a:t>
            </a:r>
            <a:r>
              <a:rPr lang="es-ES" b="1" dirty="0" smtClean="0"/>
              <a:t>organismo natural que piensa.</a:t>
            </a:r>
          </a:p>
          <a:p>
            <a:r>
              <a:rPr lang="es-ES" dirty="0" smtClean="0"/>
              <a:t>Por tanto, </a:t>
            </a:r>
            <a:r>
              <a:rPr lang="es-ES" b="1" dirty="0" smtClean="0"/>
              <a:t>para alcanzar la plenitud</a:t>
            </a:r>
            <a:r>
              <a:rPr lang="es-ES" dirty="0" smtClean="0"/>
              <a:t>, la </a:t>
            </a:r>
            <a:r>
              <a:rPr lang="es-ES" b="1" dirty="0" smtClean="0">
                <a:solidFill>
                  <a:srgbClr val="FF0000"/>
                </a:solidFill>
              </a:rPr>
              <a:t>felicidad</a:t>
            </a:r>
            <a:r>
              <a:rPr lang="es-ES" dirty="0" smtClean="0"/>
              <a:t>, el ser humano ha de desarrollar la función que le es más propia: </a:t>
            </a:r>
            <a:r>
              <a:rPr lang="es-ES" b="1" dirty="0" smtClean="0">
                <a:solidFill>
                  <a:srgbClr val="7030A0"/>
                </a:solidFill>
              </a:rPr>
              <a:t>vivir conforme a la razón (=cuchillo -&gt; cortar bien)</a:t>
            </a:r>
          </a:p>
          <a:p>
            <a:endParaRPr lang="es-ES" dirty="0" smtClean="0">
              <a:solidFill>
                <a:srgbClr val="FF0000"/>
              </a:solidFill>
            </a:endParaRPr>
          </a:p>
          <a:p>
            <a:r>
              <a:rPr lang="es-ES" dirty="0" smtClean="0"/>
              <a:t>Las </a:t>
            </a:r>
            <a:r>
              <a:rPr lang="es-ES" b="1" dirty="0" smtClean="0">
                <a:solidFill>
                  <a:srgbClr val="FF0000"/>
                </a:solidFill>
              </a:rPr>
              <a:t>virtudes</a:t>
            </a:r>
            <a:r>
              <a:rPr lang="es-ES" dirty="0" smtClean="0"/>
              <a:t> son</a:t>
            </a:r>
            <a:r>
              <a:rPr lang="es-ES" b="1" dirty="0" smtClean="0">
                <a:solidFill>
                  <a:srgbClr val="00B050"/>
                </a:solidFill>
              </a:rPr>
              <a:t> hábitos operativos buenos que se adquieren por repetición de actos</a:t>
            </a:r>
            <a:r>
              <a:rPr lang="es-ES" dirty="0" smtClean="0"/>
              <a:t>. </a:t>
            </a:r>
          </a:p>
          <a:p>
            <a:r>
              <a:rPr lang="es-ES" dirty="0" smtClean="0"/>
              <a:t>Aristóteles distingue entre </a:t>
            </a:r>
            <a:r>
              <a:rPr lang="es-ES" b="1" dirty="0" smtClean="0">
                <a:solidFill>
                  <a:srgbClr val="FF0000"/>
                </a:solidFill>
              </a:rPr>
              <a:t>Virtudes éticas </a:t>
            </a:r>
            <a:r>
              <a:rPr lang="es-ES" b="1" dirty="0" smtClean="0"/>
              <a:t>–templanza, fortaleza, justicia- </a:t>
            </a:r>
            <a:r>
              <a:rPr lang="es-ES" dirty="0" smtClean="0"/>
              <a:t>Vs. </a:t>
            </a:r>
            <a:r>
              <a:rPr lang="es-ES" b="1" dirty="0" smtClean="0">
                <a:solidFill>
                  <a:srgbClr val="FF0000"/>
                </a:solidFill>
              </a:rPr>
              <a:t>Virtudes </a:t>
            </a:r>
            <a:r>
              <a:rPr lang="es-ES" b="1" dirty="0" err="1" smtClean="0">
                <a:solidFill>
                  <a:srgbClr val="FF0000"/>
                </a:solidFill>
              </a:rPr>
              <a:t>dianoéticas</a:t>
            </a:r>
            <a:r>
              <a:rPr lang="es-ES" b="1" dirty="0" smtClean="0">
                <a:solidFill>
                  <a:srgbClr val="FF0000"/>
                </a:solidFill>
              </a:rPr>
              <a:t> </a:t>
            </a:r>
            <a:r>
              <a:rPr lang="es-ES" b="1" dirty="0" smtClean="0"/>
              <a:t>(intelectuales: inteligencia, sabiduría, arte, prudencia…)</a:t>
            </a:r>
          </a:p>
          <a:p>
            <a:r>
              <a:rPr lang="es-ES" dirty="0" smtClean="0"/>
              <a:t>La </a:t>
            </a:r>
            <a:r>
              <a:rPr lang="es-ES" b="1" dirty="0" smtClean="0">
                <a:solidFill>
                  <a:srgbClr val="FF0000"/>
                </a:solidFill>
              </a:rPr>
              <a:t>Virtud</a:t>
            </a:r>
            <a:r>
              <a:rPr lang="es-ES" dirty="0" smtClean="0"/>
              <a:t>, además, es entendida como el </a:t>
            </a:r>
            <a:r>
              <a:rPr lang="es-ES" b="1" dirty="0" smtClean="0">
                <a:solidFill>
                  <a:srgbClr val="FF0000"/>
                </a:solidFill>
              </a:rPr>
              <a:t>Término medio </a:t>
            </a:r>
            <a:r>
              <a:rPr lang="es-ES" dirty="0" smtClean="0"/>
              <a:t>–valentía- </a:t>
            </a:r>
            <a:r>
              <a:rPr lang="es-ES" b="1" dirty="0" smtClean="0"/>
              <a:t>entre el exceso </a:t>
            </a:r>
            <a:r>
              <a:rPr lang="es-ES" dirty="0" smtClean="0"/>
              <a:t>–temeridad- </a:t>
            </a:r>
            <a:r>
              <a:rPr lang="es-ES" b="1" dirty="0" smtClean="0"/>
              <a:t>y el defecto </a:t>
            </a:r>
            <a:r>
              <a:rPr lang="es-ES" dirty="0" smtClean="0"/>
              <a:t>–cobardía- (Cobardía – Valentía – Temeridad)</a:t>
            </a:r>
            <a:endParaRPr lang="es-ES" dirty="0"/>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aristteles-virtudes.jpg"/>
          <p:cNvPicPr>
            <a:picLocks noGrp="1" noChangeAspect="1"/>
          </p:cNvPicPr>
          <p:nvPr>
            <p:ph idx="1"/>
          </p:nvPr>
        </p:nvPicPr>
        <p:blipFill>
          <a:blip r:embed="rId2"/>
          <a:stretch>
            <a:fillRect/>
          </a:stretch>
        </p:blipFill>
        <p:spPr>
          <a:xfrm>
            <a:off x="-126744" y="0"/>
            <a:ext cx="8582635" cy="6858000"/>
          </a:xfrm>
        </p:spPr>
      </p:pic>
      <p:pic>
        <p:nvPicPr>
          <p:cNvPr id="3" name="Imagen 2"/>
          <p:cNvPicPr>
            <a:picLocks noChangeAspect="1"/>
          </p:cNvPicPr>
          <p:nvPr/>
        </p:nvPicPr>
        <p:blipFill>
          <a:blip r:embed="rId3"/>
          <a:stretch>
            <a:fillRect/>
          </a:stretch>
        </p:blipFill>
        <p:spPr>
          <a:xfrm>
            <a:off x="8296140" y="0"/>
            <a:ext cx="3794945" cy="2134657"/>
          </a:xfrm>
          <a:prstGeom prst="rect">
            <a:avLst/>
          </a:prstGeom>
        </p:spPr>
      </p:pic>
      <p:pic>
        <p:nvPicPr>
          <p:cNvPr id="5" name="Imagen 4"/>
          <p:cNvPicPr>
            <a:picLocks noChangeAspect="1"/>
          </p:cNvPicPr>
          <p:nvPr/>
        </p:nvPicPr>
        <p:blipFill rotWithShape="1">
          <a:blip r:embed="rId4"/>
          <a:srcRect t="8038" r="54688"/>
          <a:stretch/>
        </p:blipFill>
        <p:spPr>
          <a:xfrm>
            <a:off x="8296140" y="1948201"/>
            <a:ext cx="3882711" cy="2369799"/>
          </a:xfrm>
          <a:prstGeom prst="rect">
            <a:avLst/>
          </a:prstGeom>
        </p:spPr>
      </p:pic>
      <p:pic>
        <p:nvPicPr>
          <p:cNvPr id="6" name="Imagen 5"/>
          <p:cNvPicPr>
            <a:picLocks noChangeAspect="1"/>
          </p:cNvPicPr>
          <p:nvPr/>
        </p:nvPicPr>
        <p:blipFill rotWithShape="1">
          <a:blip r:embed="rId5"/>
          <a:srcRect l="57112" t="7580" b="-6074"/>
          <a:stretch/>
        </p:blipFill>
        <p:spPr>
          <a:xfrm>
            <a:off x="8296140" y="4318000"/>
            <a:ext cx="3676259" cy="2540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1668" t="1986" r="616" b="23531"/>
          <a:stretch/>
        </p:blipFill>
        <p:spPr>
          <a:xfrm>
            <a:off x="765068" y="310475"/>
            <a:ext cx="10004533" cy="6378191"/>
          </a:xfrm>
          <a:prstGeom prst="rect">
            <a:avLst/>
          </a:prstGeom>
        </p:spPr>
      </p:pic>
    </p:spTree>
    <p:extLst>
      <p:ext uri="{BB962C8B-B14F-4D97-AF65-F5344CB8AC3E}">
        <p14:creationId xmlns:p14="http://schemas.microsoft.com/office/powerpoint/2010/main" val="2770162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Aristóteles_ética.jpg"/>
          <p:cNvPicPr>
            <a:picLocks noGrp="1" noChangeAspect="1"/>
          </p:cNvPicPr>
          <p:nvPr>
            <p:ph idx="1"/>
          </p:nvPr>
        </p:nvPicPr>
        <p:blipFill rotWithShape="1">
          <a:blip r:embed="rId2"/>
          <a:srcRect r="1338" b="8590"/>
          <a:stretch/>
        </p:blipFill>
        <p:spPr>
          <a:xfrm>
            <a:off x="1964268" y="96129"/>
            <a:ext cx="7298265" cy="6761871"/>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solidFill>
                  <a:schemeClr val="tx1"/>
                </a:solidFill>
              </a:rPr>
              <a:t>d</a:t>
            </a:r>
            <a:r>
              <a:rPr lang="es-ES" smtClean="0">
                <a:solidFill>
                  <a:schemeClr val="tx1"/>
                </a:solidFill>
              </a:rPr>
              <a:t>) </a:t>
            </a:r>
            <a:r>
              <a:rPr lang="es-ES" dirty="0" smtClean="0">
                <a:solidFill>
                  <a:schemeClr val="tx1"/>
                </a:solidFill>
              </a:rPr>
              <a:t>El problema de la sociedad / política (i)</a:t>
            </a:r>
            <a:endParaRPr lang="es-ES" dirty="0">
              <a:solidFill>
                <a:schemeClr val="tx1"/>
              </a:solidFill>
            </a:endParaRPr>
          </a:p>
        </p:txBody>
      </p:sp>
      <p:sp>
        <p:nvSpPr>
          <p:cNvPr id="3" name="Marcador de contenido 2"/>
          <p:cNvSpPr>
            <a:spLocks noGrp="1"/>
          </p:cNvSpPr>
          <p:nvPr>
            <p:ph idx="1"/>
          </p:nvPr>
        </p:nvSpPr>
        <p:spPr>
          <a:xfrm>
            <a:off x="1069848" y="2121408"/>
            <a:ext cx="10058400" cy="4477512"/>
          </a:xfrm>
        </p:spPr>
        <p:txBody>
          <a:bodyPr>
            <a:normAutofit fontScale="92500" lnSpcReduction="20000"/>
          </a:bodyPr>
          <a:lstStyle/>
          <a:p>
            <a:pPr marL="0" indent="0" algn="ctr">
              <a:buNone/>
            </a:pPr>
            <a:endParaRPr lang="es-ES" i="1" dirty="0" smtClean="0"/>
          </a:p>
          <a:p>
            <a:pPr marL="0" indent="0" algn="ctr">
              <a:buNone/>
            </a:pPr>
            <a:r>
              <a:rPr lang="es-ES" i="1" dirty="0" smtClean="0"/>
              <a:t>“El bien es deseable cuando se refiere a una  sola persona, pero es más bello y más divino si guarda relación con un pueblo y con la ciudad”</a:t>
            </a:r>
          </a:p>
          <a:p>
            <a:pPr marL="0" indent="0" algn="ctr">
              <a:buNone/>
            </a:pPr>
            <a:endParaRPr lang="es-ES" i="1" dirty="0" smtClean="0"/>
          </a:p>
          <a:p>
            <a:pPr marL="0" indent="0"/>
            <a:r>
              <a:rPr lang="es-ES" dirty="0" smtClean="0"/>
              <a:t>Ser humano: </a:t>
            </a:r>
            <a:r>
              <a:rPr lang="es-ES" b="1" dirty="0" smtClean="0"/>
              <a:t>“</a:t>
            </a:r>
            <a:r>
              <a:rPr lang="es-ES" b="1" dirty="0" smtClean="0">
                <a:solidFill>
                  <a:srgbClr val="FF0000"/>
                </a:solidFill>
              </a:rPr>
              <a:t>Zoom </a:t>
            </a:r>
            <a:r>
              <a:rPr lang="es-ES" b="1" dirty="0" err="1" smtClean="0">
                <a:solidFill>
                  <a:srgbClr val="FF0000"/>
                </a:solidFill>
              </a:rPr>
              <a:t>Politikón</a:t>
            </a:r>
            <a:r>
              <a:rPr lang="es-ES" b="1" dirty="0" smtClean="0">
                <a:solidFill>
                  <a:srgbClr val="FF0000"/>
                </a:solidFill>
              </a:rPr>
              <a:t>” </a:t>
            </a:r>
            <a:r>
              <a:rPr lang="es-ES" dirty="0" smtClean="0"/>
              <a:t>(Animal político. Ser social por naturaleza).</a:t>
            </a:r>
          </a:p>
          <a:p>
            <a:pPr marL="0" indent="0"/>
            <a:endParaRPr lang="es-ES" dirty="0" smtClean="0"/>
          </a:p>
          <a:p>
            <a:pPr marL="0" indent="0"/>
            <a:r>
              <a:rPr lang="es-ES" dirty="0" smtClean="0"/>
              <a:t>El </a:t>
            </a:r>
            <a:r>
              <a:rPr lang="es-ES" b="1" dirty="0" smtClean="0">
                <a:solidFill>
                  <a:srgbClr val="FF0000"/>
                </a:solidFill>
              </a:rPr>
              <a:t>legislador</a:t>
            </a:r>
            <a:r>
              <a:rPr lang="es-ES" dirty="0" smtClean="0"/>
              <a:t> ha de tener un </a:t>
            </a:r>
            <a:r>
              <a:rPr lang="es-ES" b="1" dirty="0" smtClean="0">
                <a:solidFill>
                  <a:srgbClr val="FF0000"/>
                </a:solidFill>
              </a:rPr>
              <a:t>conocimiento teórico y práctico</a:t>
            </a:r>
            <a:r>
              <a:rPr lang="es-ES" b="1" dirty="0" smtClean="0"/>
              <a:t>.</a:t>
            </a:r>
            <a:endParaRPr lang="es-ES" dirty="0" smtClean="0"/>
          </a:p>
          <a:p>
            <a:pPr marL="0" indent="0"/>
            <a:r>
              <a:rPr lang="es-ES" b="1" dirty="0" smtClean="0"/>
              <a:t>Las formas posibles de ejercer con justicia el gobierno son tres, y tres más de ejercerlo de forma injusta. Formas de gobierno puras Vs. Corruptas:</a:t>
            </a:r>
          </a:p>
          <a:p>
            <a:pPr marL="0" indent="0" algn="ctr"/>
            <a:r>
              <a:rPr lang="es-ES" b="1" dirty="0" smtClean="0">
                <a:solidFill>
                  <a:srgbClr val="FF0000"/>
                </a:solidFill>
              </a:rPr>
              <a:t>Monarquía </a:t>
            </a:r>
            <a:r>
              <a:rPr lang="es-ES" b="1" dirty="0" smtClean="0">
                <a:solidFill>
                  <a:srgbClr val="7030A0"/>
                </a:solidFill>
              </a:rPr>
              <a:t> (gobierno de uno)- </a:t>
            </a:r>
            <a:r>
              <a:rPr lang="es-ES" b="1" dirty="0" smtClean="0"/>
              <a:t>Vs</a:t>
            </a:r>
            <a:r>
              <a:rPr lang="es-ES" b="1" dirty="0" smtClean="0">
                <a:solidFill>
                  <a:srgbClr val="7030A0"/>
                </a:solidFill>
              </a:rPr>
              <a:t>. </a:t>
            </a:r>
            <a:r>
              <a:rPr lang="es-ES" b="1" dirty="0" smtClean="0">
                <a:solidFill>
                  <a:srgbClr val="FF0000"/>
                </a:solidFill>
              </a:rPr>
              <a:t>Tiranía</a:t>
            </a:r>
          </a:p>
          <a:p>
            <a:pPr marL="548640" lvl="2" indent="0" algn="ctr"/>
            <a:r>
              <a:rPr lang="es-ES" sz="1900" b="1" dirty="0" smtClean="0">
                <a:solidFill>
                  <a:srgbClr val="FF0000"/>
                </a:solidFill>
              </a:rPr>
              <a:t> Aristocracia</a:t>
            </a:r>
            <a:r>
              <a:rPr lang="es-ES" sz="1900" b="1" dirty="0" smtClean="0">
                <a:solidFill>
                  <a:srgbClr val="7030A0"/>
                </a:solidFill>
              </a:rPr>
              <a:t> (gobierno de varios) –</a:t>
            </a:r>
            <a:r>
              <a:rPr lang="es-ES" sz="1900" b="1" dirty="0" smtClean="0"/>
              <a:t>Vs</a:t>
            </a:r>
            <a:r>
              <a:rPr lang="es-ES" sz="1900" b="1" dirty="0" smtClean="0">
                <a:solidFill>
                  <a:srgbClr val="7030A0"/>
                </a:solidFill>
              </a:rPr>
              <a:t>. </a:t>
            </a:r>
            <a:r>
              <a:rPr lang="es-ES" sz="1900" b="1" dirty="0" smtClean="0">
                <a:solidFill>
                  <a:srgbClr val="FF0000"/>
                </a:solidFill>
              </a:rPr>
              <a:t>Oligarquía</a:t>
            </a:r>
          </a:p>
          <a:p>
            <a:pPr marL="548640" lvl="2" indent="0" algn="ctr"/>
            <a:r>
              <a:rPr lang="es-ES" sz="1900" b="1" dirty="0" smtClean="0">
                <a:solidFill>
                  <a:srgbClr val="FF0000"/>
                </a:solidFill>
              </a:rPr>
              <a:t>Democracia</a:t>
            </a:r>
            <a:r>
              <a:rPr lang="es-ES" sz="1900" b="1" dirty="0" smtClean="0">
                <a:solidFill>
                  <a:srgbClr val="7030A0"/>
                </a:solidFill>
              </a:rPr>
              <a:t> (gobierno de todos) –</a:t>
            </a:r>
            <a:r>
              <a:rPr lang="es-ES" sz="1900" b="1" dirty="0" smtClean="0"/>
              <a:t>Vs</a:t>
            </a:r>
            <a:r>
              <a:rPr lang="es-ES" sz="1900" b="1" dirty="0" smtClean="0">
                <a:solidFill>
                  <a:srgbClr val="7030A0"/>
                </a:solidFill>
              </a:rPr>
              <a:t>. </a:t>
            </a:r>
            <a:r>
              <a:rPr lang="es-ES" sz="1900" b="1" dirty="0" smtClean="0">
                <a:solidFill>
                  <a:srgbClr val="FF0000"/>
                </a:solidFill>
              </a:rPr>
              <a:t>Demagogia</a:t>
            </a:r>
          </a:p>
          <a:p>
            <a:pPr marL="0" indent="0"/>
            <a:r>
              <a:rPr lang="es-ES" b="1" dirty="0" smtClean="0"/>
              <a:t>Lo más práctico </a:t>
            </a:r>
            <a:r>
              <a:rPr lang="es-ES" dirty="0" smtClean="0"/>
              <a:t>es un </a:t>
            </a:r>
            <a:r>
              <a:rPr lang="es-ES" b="1" dirty="0" smtClean="0">
                <a:solidFill>
                  <a:srgbClr val="FF0000"/>
                </a:solidFill>
              </a:rPr>
              <a:t>régimen mixto</a:t>
            </a:r>
            <a:r>
              <a:rPr lang="es-ES" dirty="0" smtClean="0"/>
              <a:t>: democrático en las instituciones inferiores, aristocrático en la minoría rectora y monárquico en el poder supremo.</a:t>
            </a:r>
          </a:p>
        </p:txBody>
      </p:sp>
      <p:sp>
        <p:nvSpPr>
          <p:cNvPr id="4" name="3 Abrir llave"/>
          <p:cNvSpPr/>
          <p:nvPr/>
        </p:nvSpPr>
        <p:spPr>
          <a:xfrm>
            <a:off x="2849880" y="5059680"/>
            <a:ext cx="746760" cy="6553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4 CuadroTexto"/>
          <p:cNvSpPr txBox="1"/>
          <p:nvPr/>
        </p:nvSpPr>
        <p:spPr>
          <a:xfrm>
            <a:off x="960120" y="5181600"/>
            <a:ext cx="1767840" cy="369332"/>
          </a:xfrm>
          <a:prstGeom prst="rect">
            <a:avLst/>
          </a:prstGeom>
          <a:noFill/>
        </p:spPr>
        <p:txBody>
          <a:bodyPr wrap="square" rtlCol="0">
            <a:spAutoFit/>
          </a:bodyPr>
          <a:lstStyle/>
          <a:p>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Formas justas</a:t>
            </a:r>
            <a:endPar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5 CuadroTexto"/>
          <p:cNvSpPr txBox="1"/>
          <p:nvPr/>
        </p:nvSpPr>
        <p:spPr>
          <a:xfrm>
            <a:off x="9692640" y="5059680"/>
            <a:ext cx="1478280" cy="646331"/>
          </a:xfrm>
          <a:prstGeom prst="rect">
            <a:avLst/>
          </a:prstGeom>
          <a:noFill/>
        </p:spPr>
        <p:txBody>
          <a:bodyPr wrap="square" rtlCol="0">
            <a:spAutoFit/>
          </a:bodyPr>
          <a:lstStyle/>
          <a:p>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Formas corruptas</a:t>
            </a:r>
            <a:endPar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6 Cerrar llave"/>
          <p:cNvSpPr/>
          <p:nvPr/>
        </p:nvSpPr>
        <p:spPr>
          <a:xfrm>
            <a:off x="9128760" y="5013960"/>
            <a:ext cx="624840" cy="7924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chemeClr val="tx1"/>
                </a:solidFill>
              </a:rPr>
              <a:t>E) El problema de la sociedad / política (</a:t>
            </a:r>
            <a:r>
              <a:rPr lang="es-ES" dirty="0" err="1" smtClean="0">
                <a:solidFill>
                  <a:schemeClr val="tx1"/>
                </a:solidFill>
              </a:rPr>
              <a:t>Ii</a:t>
            </a:r>
            <a:r>
              <a:rPr lang="es-ES" dirty="0" smtClean="0">
                <a:solidFill>
                  <a:schemeClr val="tx1"/>
                </a:solidFill>
              </a:rPr>
              <a:t>) (AMPLIACIÓN):</a:t>
            </a:r>
            <a:endParaRPr lang="es-ES" dirty="0">
              <a:solidFill>
                <a:schemeClr val="tx1"/>
              </a:solidFill>
            </a:endParaRPr>
          </a:p>
        </p:txBody>
      </p:sp>
      <p:sp>
        <p:nvSpPr>
          <p:cNvPr id="3" name="Marcador de contenido 2"/>
          <p:cNvSpPr>
            <a:spLocks noGrp="1"/>
          </p:cNvSpPr>
          <p:nvPr>
            <p:ph idx="1"/>
          </p:nvPr>
        </p:nvSpPr>
        <p:spPr>
          <a:xfrm>
            <a:off x="1069848" y="2121408"/>
            <a:ext cx="10058400" cy="4477512"/>
          </a:xfrm>
        </p:spPr>
        <p:txBody>
          <a:bodyPr>
            <a:normAutofit/>
          </a:bodyPr>
          <a:lstStyle/>
          <a:p>
            <a:pPr marL="0" indent="0"/>
            <a:endParaRPr lang="es-ES" b="1" smtClean="0">
              <a:solidFill>
                <a:srgbClr val="0070C0"/>
              </a:solidFill>
            </a:endParaRPr>
          </a:p>
          <a:p>
            <a:pPr marL="0" indent="0"/>
            <a:r>
              <a:rPr lang="es-ES" b="1" smtClean="0">
                <a:solidFill>
                  <a:srgbClr val="0070C0"/>
                </a:solidFill>
              </a:rPr>
              <a:t>Sociedad </a:t>
            </a:r>
            <a:r>
              <a:rPr lang="es-ES" b="1" dirty="0" smtClean="0">
                <a:solidFill>
                  <a:srgbClr val="0070C0"/>
                </a:solidFill>
              </a:rPr>
              <a:t>por naturaleza anterior a la familia y a cada uno de nosotros.</a:t>
            </a:r>
          </a:p>
          <a:p>
            <a:pPr marL="0" indent="0"/>
            <a:endParaRPr lang="es-ES" b="1" dirty="0" smtClean="0">
              <a:solidFill>
                <a:srgbClr val="0070C0"/>
              </a:solidFill>
            </a:endParaRPr>
          </a:p>
          <a:p>
            <a:pPr marL="0" indent="0"/>
            <a:r>
              <a:rPr lang="es-ES" b="1" dirty="0" smtClean="0">
                <a:solidFill>
                  <a:srgbClr val="0070C0"/>
                </a:solidFill>
              </a:rPr>
              <a:t>Núcleo originario de la comunidad social / política (familia / aldea / ciudad)</a:t>
            </a:r>
          </a:p>
          <a:p>
            <a:pPr marL="0" indent="0"/>
            <a:endParaRPr lang="es-ES" b="1" dirty="0" smtClean="0">
              <a:solidFill>
                <a:srgbClr val="0070C0"/>
              </a:solidFill>
            </a:endParaRPr>
          </a:p>
          <a:p>
            <a:pPr marL="0" indent="0"/>
            <a:r>
              <a:rPr lang="es-ES" b="1" dirty="0" smtClean="0">
                <a:solidFill>
                  <a:srgbClr val="0070C0"/>
                </a:solidFill>
              </a:rPr>
              <a:t>Argumento del lenguaje (Ser humano – Animal que tiene palabra)</a:t>
            </a:r>
          </a:p>
          <a:p>
            <a:pPr marL="0" indent="0"/>
            <a:endParaRPr lang="es-ES" b="1" dirty="0" smtClean="0">
              <a:solidFill>
                <a:srgbClr val="0070C0"/>
              </a:solidFill>
            </a:endParaRPr>
          </a:p>
          <a:p>
            <a:pPr marL="0" indent="0"/>
            <a:r>
              <a:rPr lang="es-ES" b="1" dirty="0" smtClean="0">
                <a:solidFill>
                  <a:srgbClr val="0070C0"/>
                </a:solidFill>
              </a:rPr>
              <a:t>Objetivo: Preservar su vida material y espiritual.</a:t>
            </a:r>
          </a:p>
          <a:p>
            <a:pPr marL="0" indent="0"/>
            <a:endParaRPr lang="es-ES" b="1" dirty="0" smtClean="0">
              <a:solidFill>
                <a:srgbClr val="0070C0"/>
              </a:solidFill>
            </a:endParaRPr>
          </a:p>
          <a:p>
            <a:pPr marL="0" indent="0"/>
            <a:r>
              <a:rPr lang="es-ES" b="1" dirty="0" smtClean="0">
                <a:solidFill>
                  <a:srgbClr val="0070C0"/>
                </a:solidFill>
              </a:rPr>
              <a:t>Hombre sobre la mujer. Amo sobre el esclavo.</a:t>
            </a:r>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rmasgobierno_Aristóteles.jpg"/>
          <p:cNvPicPr>
            <a:picLocks noGrp="1" noChangeAspect="1"/>
          </p:cNvPicPr>
          <p:nvPr>
            <p:ph idx="1"/>
          </p:nvPr>
        </p:nvPicPr>
        <p:blipFill>
          <a:blip r:embed="rId2"/>
          <a:stretch>
            <a:fillRect/>
          </a:stretch>
        </p:blipFill>
        <p:spPr>
          <a:xfrm>
            <a:off x="1648690" y="346364"/>
            <a:ext cx="8395853" cy="629689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Aristóteles_Polítca.jpg"/>
          <p:cNvPicPr>
            <a:picLocks noGrp="1" noChangeAspect="1"/>
          </p:cNvPicPr>
          <p:nvPr>
            <p:ph idx="1"/>
          </p:nvPr>
        </p:nvPicPr>
        <p:blipFill>
          <a:blip r:embed="rId2"/>
          <a:stretch>
            <a:fillRect/>
          </a:stretch>
        </p:blipFill>
        <p:spPr>
          <a:xfrm>
            <a:off x="0" y="0"/>
            <a:ext cx="12192000" cy="77724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69848" y="581891"/>
            <a:ext cx="10058400" cy="5590309"/>
          </a:xfrm>
        </p:spPr>
        <p:txBody>
          <a:bodyPr>
            <a:normAutofit/>
          </a:bodyPr>
          <a:lstStyle/>
          <a:p>
            <a:pPr algn="just">
              <a:buNone/>
            </a:pPr>
            <a:r>
              <a:rPr lang="es-ES" dirty="0" smtClean="0"/>
              <a:t>“La virtud es, por consiguiente, un hábito peculiar que consiste en un término medio relativo a nosotros, determinado por la razón y por aquello que se origina en la demarcación de prudente.</a:t>
            </a:r>
          </a:p>
          <a:p>
            <a:pPr algn="just">
              <a:buNone/>
            </a:pPr>
            <a:r>
              <a:rPr lang="es-ES" dirty="0" smtClean="0"/>
              <a:t>El término medio es aquello que se coloca a igual distancia de los dos extremos, uno marcado por el exceso y el otro por la insuficiencia; y también por sobrepasar o por no alcanzar el límite preciso de las pasiones y de las acciones, en tanto que la virtud siempre encuentra y elige libremente el término medio.</a:t>
            </a:r>
          </a:p>
          <a:p>
            <a:pPr algn="just">
              <a:buNone/>
            </a:pPr>
            <a:r>
              <a:rPr lang="es-ES" dirty="0" smtClean="0"/>
              <a:t>Por eso, en lo que respecta a su peculiaridad, y a la caracterización que hicimos de lo que es, la virtud resulta un término medio; pero en relación a lo mejor debe considerarse algo eminente.” (ARISTÓTELES, </a:t>
            </a:r>
            <a:r>
              <a:rPr lang="es-ES" i="1" dirty="0" smtClean="0"/>
              <a:t>Ética a </a:t>
            </a:r>
            <a:r>
              <a:rPr lang="es-ES" i="1" dirty="0" err="1" smtClean="0"/>
              <a:t>Nicómaco</a:t>
            </a:r>
            <a:r>
              <a:rPr lang="es-ES" dirty="0" smtClean="0"/>
              <a:t>)</a:t>
            </a:r>
          </a:p>
          <a:p>
            <a:pPr>
              <a:buNone/>
            </a:pPr>
            <a:r>
              <a:rPr lang="es-ES" dirty="0" smtClean="0"/>
              <a:t>En este texto, su autor reflexiona sobre el problema de la ética y la virtud.</a:t>
            </a:r>
            <a:br>
              <a:rPr lang="es-ES" dirty="0" smtClean="0"/>
            </a:br>
            <a:endParaRPr lang="es-ES" dirty="0" smtClean="0"/>
          </a:p>
          <a:p>
            <a:pPr>
              <a:buNone/>
            </a:pPr>
            <a:r>
              <a:rPr lang="es-ES" b="1" dirty="0" smtClean="0"/>
              <a:t>Cuestiones:</a:t>
            </a:r>
            <a:r>
              <a:rPr lang="es-ES" dirty="0" smtClean="0"/>
              <a:t/>
            </a:r>
            <a:br>
              <a:rPr lang="es-ES" dirty="0" smtClean="0"/>
            </a:br>
            <a:endParaRPr lang="es-ES" dirty="0" smtClean="0"/>
          </a:p>
          <a:p>
            <a:pPr>
              <a:buNone/>
            </a:pPr>
            <a:r>
              <a:rPr lang="es-ES" b="1" dirty="0" smtClean="0"/>
              <a:t>*1. Exponer las ideas fundamentales del texto propuesto y la relación que existe entre ellas.</a:t>
            </a:r>
          </a:p>
          <a:p>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30631"/>
            <a:ext cx="10058400" cy="1609344"/>
          </a:xfrm>
        </p:spPr>
        <p:txBody>
          <a:bodyPr/>
          <a:lstStyle/>
          <a:p>
            <a:pPr algn="ctr"/>
            <a:r>
              <a:rPr lang="es-ES" dirty="0" smtClean="0"/>
              <a:t>Obra (I)</a:t>
            </a:r>
            <a:endParaRPr lang="es-ES" dirty="0"/>
          </a:p>
        </p:txBody>
      </p:sp>
      <p:sp>
        <p:nvSpPr>
          <p:cNvPr id="3" name="Marcador de contenido 2"/>
          <p:cNvSpPr>
            <a:spLocks noGrp="1"/>
          </p:cNvSpPr>
          <p:nvPr>
            <p:ph idx="1"/>
          </p:nvPr>
        </p:nvSpPr>
        <p:spPr>
          <a:xfrm>
            <a:off x="321733" y="2150533"/>
            <a:ext cx="10806515" cy="4021667"/>
          </a:xfrm>
        </p:spPr>
        <p:txBody>
          <a:bodyPr>
            <a:normAutofit/>
          </a:bodyPr>
          <a:lstStyle/>
          <a:p>
            <a:pPr marL="457200" indent="-457200">
              <a:buAutoNum type="arabicParenR"/>
            </a:pPr>
            <a:r>
              <a:rPr lang="es-ES" sz="2400" dirty="0" smtClean="0">
                <a:solidFill>
                  <a:srgbClr val="FF0000"/>
                </a:solidFill>
              </a:rPr>
              <a:t>OBRAS </a:t>
            </a:r>
            <a:r>
              <a:rPr lang="es-ES" sz="2400" b="1" dirty="0" smtClean="0">
                <a:solidFill>
                  <a:srgbClr val="FF0000"/>
                </a:solidFill>
              </a:rPr>
              <a:t>EXOTÉRICAS</a:t>
            </a:r>
          </a:p>
          <a:p>
            <a:pPr marL="731520" lvl="1" indent="-457200"/>
            <a:r>
              <a:rPr lang="es-ES" sz="2400" b="1" dirty="0" smtClean="0">
                <a:solidFill>
                  <a:srgbClr val="00B050"/>
                </a:solidFill>
              </a:rPr>
              <a:t>Públicas</a:t>
            </a:r>
            <a:r>
              <a:rPr lang="es-ES" sz="2400" dirty="0" smtClean="0"/>
              <a:t>, dedicadas al gran público.</a:t>
            </a:r>
          </a:p>
          <a:p>
            <a:pPr marL="731520" lvl="1" indent="-457200"/>
            <a:r>
              <a:rPr lang="es-ES" sz="2400" dirty="0" smtClean="0"/>
              <a:t>Obras perdidas en su gran mayoría, solo se conservan </a:t>
            </a:r>
          </a:p>
          <a:p>
            <a:pPr marL="274320" lvl="1" indent="0">
              <a:buNone/>
            </a:pPr>
            <a:r>
              <a:rPr lang="es-ES" sz="2400" dirty="0" smtClean="0"/>
              <a:t>Algunos fragmentos, escritas  en forma de e diálogo como</a:t>
            </a:r>
          </a:p>
          <a:p>
            <a:pPr marL="274320" lvl="1" indent="0">
              <a:buNone/>
            </a:pPr>
            <a:r>
              <a:rPr lang="es-ES" sz="2400" dirty="0" smtClean="0"/>
              <a:t>Platón.</a:t>
            </a:r>
          </a:p>
          <a:p>
            <a:pPr marL="548640" lvl="2" indent="0">
              <a:buNone/>
            </a:pPr>
            <a:endParaRPr lang="es-ES" sz="2400" dirty="0" smtClean="0"/>
          </a:p>
          <a:p>
            <a:pPr marL="457200" indent="-457200">
              <a:buAutoNum type="arabicParenR" startAt="2"/>
            </a:pPr>
            <a:r>
              <a:rPr lang="es-ES" sz="2400" dirty="0" smtClean="0">
                <a:solidFill>
                  <a:srgbClr val="FF0000"/>
                </a:solidFill>
              </a:rPr>
              <a:t>OBRAS </a:t>
            </a:r>
            <a:r>
              <a:rPr lang="es-ES" sz="2400" b="1" dirty="0" smtClean="0">
                <a:solidFill>
                  <a:srgbClr val="FF0000"/>
                </a:solidFill>
              </a:rPr>
              <a:t>ESOTÉRICAS</a:t>
            </a:r>
          </a:p>
          <a:p>
            <a:pPr marL="731520" lvl="1" indent="-457200"/>
            <a:r>
              <a:rPr lang="es-ES" sz="2400" b="1" dirty="0" smtClean="0">
                <a:solidFill>
                  <a:srgbClr val="00B050"/>
                </a:solidFill>
              </a:rPr>
              <a:t>Privadas</a:t>
            </a:r>
            <a:r>
              <a:rPr lang="es-ES" sz="2400" dirty="0" smtClean="0"/>
              <a:t>. Notas y apuntes de alumnos del Liceo.</a:t>
            </a:r>
          </a:p>
          <a:p>
            <a:pPr marL="731520" lvl="1" indent="-457200"/>
            <a:r>
              <a:rPr lang="es-ES" sz="2400" dirty="0" smtClean="0"/>
              <a:t>Obras conservadas.</a:t>
            </a:r>
          </a:p>
        </p:txBody>
      </p:sp>
      <p:pic>
        <p:nvPicPr>
          <p:cNvPr id="4" name="Imagen 3"/>
          <p:cNvPicPr>
            <a:picLocks noChangeAspect="1"/>
          </p:cNvPicPr>
          <p:nvPr/>
        </p:nvPicPr>
        <p:blipFill>
          <a:blip r:embed="rId2"/>
          <a:stretch>
            <a:fillRect/>
          </a:stretch>
        </p:blipFill>
        <p:spPr>
          <a:xfrm>
            <a:off x="8199966" y="909869"/>
            <a:ext cx="3720423" cy="1860212"/>
          </a:xfrm>
          <a:prstGeom prst="rect">
            <a:avLst/>
          </a:prstGeom>
        </p:spPr>
      </p:pic>
    </p:spTree>
    <p:extLst>
      <p:ext uri="{BB962C8B-B14F-4D97-AF65-F5344CB8AC3E}">
        <p14:creationId xmlns:p14="http://schemas.microsoft.com/office/powerpoint/2010/main" val="633120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69848" y="346364"/>
            <a:ext cx="10058400" cy="5825836"/>
          </a:xfrm>
        </p:spPr>
        <p:txBody>
          <a:bodyPr>
            <a:normAutofit/>
          </a:bodyPr>
          <a:lstStyle/>
          <a:p>
            <a:pPr>
              <a:buNone/>
            </a:pPr>
            <a:r>
              <a:rPr lang="es-ES" dirty="0" smtClean="0"/>
              <a:t>“...nuestra naturaleza no se basta a sí misma para la contemplación, sino que necesita de la salud del cuerpo, del alimento y de los demás cuidados. Pero no se ha de pensar, ciertamente, que, no pudiendo alcanzar la beatitud sin los bienes exteriores, el que quiera ser feliz los necesitará en gran número y calidad, pues la autarquía y la acción no requieren superabundancia de ellos, y sin dominar el mar y la tierra se puede ejercitar una actividad noble; en efecto, uno puede, con recursos moderados, practicar la virtud (esto puede verse claramente considerando que los simples particulares llevan a cabo acciones honrosas tanto como los poderosos, e incluso, más)". (ARISTÓTELES, </a:t>
            </a:r>
            <a:r>
              <a:rPr lang="es-ES" i="1" dirty="0" smtClean="0"/>
              <a:t>Ética a </a:t>
            </a:r>
            <a:r>
              <a:rPr lang="es-ES" i="1" dirty="0" err="1" smtClean="0"/>
              <a:t>NIcómaco</a:t>
            </a:r>
            <a:r>
              <a:rPr lang="es-ES" dirty="0" smtClean="0"/>
              <a:t>).</a:t>
            </a:r>
          </a:p>
          <a:p>
            <a:pPr>
              <a:buNone/>
            </a:pPr>
            <a:r>
              <a:rPr lang="es-ES" dirty="0" smtClean="0"/>
              <a:t/>
            </a:r>
            <a:br>
              <a:rPr lang="es-ES" dirty="0" smtClean="0"/>
            </a:br>
            <a:r>
              <a:rPr lang="es-ES" dirty="0" smtClean="0"/>
              <a:t> Aristóteles reflexiona aquí acerca del problema moral de la consecución de la felicidad.</a:t>
            </a:r>
            <a:br>
              <a:rPr lang="es-ES" dirty="0" smtClean="0"/>
            </a:br>
            <a:endParaRPr lang="es-ES" dirty="0" smtClean="0"/>
          </a:p>
          <a:p>
            <a:pPr>
              <a:buNone/>
            </a:pPr>
            <a:r>
              <a:rPr lang="es-ES" b="1" dirty="0" smtClean="0"/>
              <a:t>Cuestiones:</a:t>
            </a:r>
            <a:endParaRPr lang="es-ES" dirty="0" smtClean="0"/>
          </a:p>
          <a:p>
            <a:pPr>
              <a:buNone/>
            </a:pPr>
            <a:r>
              <a:rPr lang="es-ES" b="1" dirty="0" smtClean="0"/>
              <a:t>1. Exponer las ideas fundamentales del texto propuesto y la relación que existe entre ellas.</a:t>
            </a:r>
          </a:p>
          <a:p>
            <a:endParaRPr lang="es-E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69848" y="277091"/>
            <a:ext cx="10058400" cy="5895109"/>
          </a:xfrm>
        </p:spPr>
        <p:txBody>
          <a:bodyPr>
            <a:normAutofit/>
          </a:bodyPr>
          <a:lstStyle/>
          <a:p>
            <a:pPr>
              <a:buNone/>
            </a:pPr>
            <a:r>
              <a:rPr lang="es-ES" dirty="0" smtClean="0"/>
              <a:t>"La razón por la que el hombre es, más que la abeja o que cualquier animal gregario, un animal social es clara: la naturaleza no hace nada en vano, y el hombre es el único animal que tiene palabra. La voz es signo del dolor y del placer, y por eso la tienen también los demás animales, pues su naturaleza llega hasta tener sensación de dolor y de placer e indicársela unos a otros; pero la palabra es para manifestar lo conveniente y lo dañoso, lo justo y lo injusto, y es exclusivo del hombre, frente a los demás animales, el tener, él solo, el sentido del bien y del mal, de lo justo y de lo injusto..." (ARISTÓTELES, </a:t>
            </a:r>
            <a:r>
              <a:rPr lang="es-ES" i="1" dirty="0" smtClean="0"/>
              <a:t>Política</a:t>
            </a:r>
            <a:r>
              <a:rPr lang="es-ES" dirty="0" smtClean="0"/>
              <a:t>)</a:t>
            </a:r>
          </a:p>
          <a:p>
            <a:pPr>
              <a:buNone/>
            </a:pPr>
            <a:r>
              <a:rPr lang="es-ES" dirty="0" smtClean="0"/>
              <a:t/>
            </a:r>
            <a:br>
              <a:rPr lang="es-ES" dirty="0" smtClean="0"/>
            </a:br>
            <a:r>
              <a:rPr lang="es-ES" dirty="0" smtClean="0"/>
              <a:t>El texto se ocupa del hombre como animal social o político.</a:t>
            </a:r>
          </a:p>
          <a:p>
            <a:pPr>
              <a:buNone/>
            </a:pPr>
            <a:endParaRPr lang="es-ES" dirty="0" smtClean="0"/>
          </a:p>
          <a:p>
            <a:pPr>
              <a:buNone/>
            </a:pPr>
            <a:r>
              <a:rPr lang="es-ES" b="1" dirty="0" smtClean="0"/>
              <a:t>Cuestiones:</a:t>
            </a:r>
            <a:r>
              <a:rPr lang="es-ES" dirty="0" smtClean="0"/>
              <a:t/>
            </a:r>
            <a:br>
              <a:rPr lang="es-ES" dirty="0" smtClean="0"/>
            </a:br>
            <a:endParaRPr lang="es-ES" dirty="0" smtClean="0"/>
          </a:p>
          <a:p>
            <a:pPr>
              <a:buNone/>
            </a:pPr>
            <a:r>
              <a:rPr lang="es-ES" b="1" dirty="0" smtClean="0"/>
              <a:t>1. Exponer las ideas fundamentales del texto propuesto y la relación que existe entre ellas.</a:t>
            </a:r>
          </a:p>
          <a:p>
            <a:endParaRPr lang="es-E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69848" y="277091"/>
            <a:ext cx="10058400" cy="5895109"/>
          </a:xfrm>
        </p:spPr>
        <p:txBody>
          <a:bodyPr>
            <a:normAutofit lnSpcReduction="10000"/>
          </a:bodyPr>
          <a:lstStyle/>
          <a:p>
            <a:pPr>
              <a:buNone/>
            </a:pPr>
            <a:r>
              <a:rPr lang="es-ES" dirty="0" smtClean="0"/>
              <a:t>“Ya que vemos que cualquier ciudad es una cierta comunidad, también es evidente que toda comunidad está constituida con vista a algún bien. […] Así que todas las comunidades pretenden como fin algún bien; pero sobre todo pretende el bien superior la que es superior y contiene a las demás. Ésta es la que llamamos ciudad y comunidad cívica.</a:t>
            </a:r>
          </a:p>
          <a:p>
            <a:pPr>
              <a:buNone/>
            </a:pPr>
            <a:r>
              <a:rPr lang="es-ES" dirty="0" smtClean="0"/>
              <a:t>   Cuantos opinan que es lo mismo regir una ciudad, un reino, una familia y un patrimonio con siervos, no dicen bien. Creen, pues, que cada una de estas realidades se diferencia de las demás por su mayor o menor dimensión, pero no por su propia especie. Como si uno, por gobernar a unos pocos, fuera amo de una casa; si a más, administrador de un dominio; si a más aún, rey o magistrado; en la idea de que en nada difiere una casa grande y una ciudad pequeña, ni un rey y un gobernante político, sino que cuando uno ejerce el mando a título personal resulta un rey, y cuando lo hace según las normas de un arte peculiar, siendo en parte gobernante y gobernado, es un político. Pero esto no es </a:t>
            </a:r>
            <a:r>
              <a:rPr lang="es-ES" smtClean="0"/>
              <a:t>verdad.” (</a:t>
            </a:r>
            <a:r>
              <a:rPr lang="es-ES" dirty="0" err="1" smtClean="0"/>
              <a:t>ARISTÓTELES,</a:t>
            </a:r>
            <a:r>
              <a:rPr lang="es-ES" i="1" dirty="0" err="1" smtClean="0"/>
              <a:t>Política</a:t>
            </a:r>
            <a:r>
              <a:rPr lang="es-ES" dirty="0" smtClean="0"/>
              <a:t>)</a:t>
            </a:r>
            <a:br>
              <a:rPr lang="es-ES" dirty="0" smtClean="0"/>
            </a:br>
            <a:endParaRPr lang="es-ES" dirty="0" smtClean="0"/>
          </a:p>
          <a:p>
            <a:pPr>
              <a:buNone/>
            </a:pPr>
            <a:r>
              <a:rPr lang="es-ES" dirty="0" smtClean="0"/>
              <a:t>  En este texto, su autor expone la relación entre la sociedad y la búsqueda del bien.</a:t>
            </a:r>
          </a:p>
          <a:p>
            <a:pPr>
              <a:buNone/>
            </a:pPr>
            <a:r>
              <a:rPr lang="es-ES" b="1" dirty="0" smtClean="0"/>
              <a:t>Cuestiones:</a:t>
            </a:r>
            <a:endParaRPr lang="es-ES" dirty="0" smtClean="0"/>
          </a:p>
          <a:p>
            <a:pPr>
              <a:buNone/>
            </a:pPr>
            <a:r>
              <a:rPr lang="es-ES" dirty="0" smtClean="0"/>
              <a:t>1. Exponer las ideas fundamentales del texto propuesto y la relación que existe entre ellas.</a:t>
            </a:r>
          </a:p>
          <a:p>
            <a:endParaRPr lang="es-E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INVESTIGACIÓN: </a:t>
            </a:r>
            <a:r>
              <a:rPr lang="es-ES" dirty="0" smtClean="0"/>
              <a:t/>
            </a:r>
            <a:br>
              <a:rPr lang="es-ES" dirty="0" smtClean="0"/>
            </a:br>
            <a:r>
              <a:rPr lang="es-ES" dirty="0" smtClean="0">
                <a:solidFill>
                  <a:srgbClr val="7030A0"/>
                </a:solidFill>
              </a:rPr>
              <a:t>LA FILOSOFÍA HELENÍSTICA</a:t>
            </a:r>
            <a:endParaRPr lang="es-ES" dirty="0">
              <a:solidFill>
                <a:srgbClr val="7030A0"/>
              </a:solidFill>
            </a:endParaRPr>
          </a:p>
        </p:txBody>
      </p:sp>
      <p:sp>
        <p:nvSpPr>
          <p:cNvPr id="3" name="2 Marcador de contenido"/>
          <p:cNvSpPr>
            <a:spLocks noGrp="1"/>
          </p:cNvSpPr>
          <p:nvPr>
            <p:ph idx="1"/>
          </p:nvPr>
        </p:nvSpPr>
        <p:spPr/>
        <p:txBody>
          <a:bodyPr>
            <a:normAutofit/>
          </a:bodyPr>
          <a:lstStyle/>
          <a:p>
            <a:pPr lvl="1"/>
            <a:endParaRPr lang="es-ES" b="1" dirty="0" smtClean="0">
              <a:solidFill>
                <a:srgbClr val="0070C0"/>
              </a:solidFill>
            </a:endParaRPr>
          </a:p>
          <a:p>
            <a:pPr lvl="1">
              <a:buNone/>
            </a:pPr>
            <a:endParaRPr lang="es-ES" b="1" dirty="0" smtClean="0">
              <a:solidFill>
                <a:srgbClr val="0070C0"/>
              </a:solidFill>
            </a:endParaRPr>
          </a:p>
          <a:p>
            <a:pPr lvl="1">
              <a:buNone/>
            </a:pPr>
            <a:r>
              <a:rPr lang="es-ES" b="1" dirty="0" smtClean="0">
                <a:solidFill>
                  <a:srgbClr val="0070C0"/>
                </a:solidFill>
              </a:rPr>
              <a:t>Investigar sobre las escuelas helenísticas surgidas en la Edad Antigua, haciendo especial hincapié en:</a:t>
            </a:r>
          </a:p>
          <a:p>
            <a:pPr lvl="1"/>
            <a:endParaRPr lang="es-ES" b="1" dirty="0" smtClean="0"/>
          </a:p>
          <a:p>
            <a:pPr lvl="1"/>
            <a:r>
              <a:rPr lang="es-ES" b="1" dirty="0" smtClean="0">
                <a:solidFill>
                  <a:srgbClr val="FF0000"/>
                </a:solidFill>
              </a:rPr>
              <a:t>EPICUREÍSMO</a:t>
            </a:r>
          </a:p>
          <a:p>
            <a:pPr lvl="1"/>
            <a:endParaRPr lang="es-ES" b="1" dirty="0" smtClean="0">
              <a:solidFill>
                <a:srgbClr val="FF0000"/>
              </a:solidFill>
            </a:endParaRPr>
          </a:p>
          <a:p>
            <a:pPr lvl="1"/>
            <a:r>
              <a:rPr lang="es-ES" b="1" dirty="0" smtClean="0">
                <a:solidFill>
                  <a:srgbClr val="FF0000"/>
                </a:solidFill>
              </a:rPr>
              <a:t>ESTOICISMO</a:t>
            </a:r>
          </a:p>
          <a:p>
            <a:pPr lvl="1"/>
            <a:endParaRPr lang="es-ES" b="1" dirty="0" smtClean="0">
              <a:solidFill>
                <a:srgbClr val="FF0000"/>
              </a:solidFill>
            </a:endParaRPr>
          </a:p>
          <a:p>
            <a:pPr lvl="1"/>
            <a:r>
              <a:rPr lang="es-ES" b="1" dirty="0" smtClean="0">
                <a:solidFill>
                  <a:srgbClr val="FF0000"/>
                </a:solidFill>
              </a:rPr>
              <a:t>ESCEPTICISMO</a:t>
            </a:r>
            <a:endParaRPr lang="es-ES"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45966"/>
            <a:ext cx="10058400" cy="1609344"/>
          </a:xfrm>
        </p:spPr>
        <p:txBody>
          <a:bodyPr/>
          <a:lstStyle/>
          <a:p>
            <a:pPr algn="ctr"/>
            <a:r>
              <a:rPr lang="es-ES" dirty="0" smtClean="0"/>
              <a:t>Obra (ii)</a:t>
            </a:r>
            <a:endParaRPr lang="es-ES" dirty="0"/>
          </a:p>
        </p:txBody>
      </p:sp>
      <p:sp>
        <p:nvSpPr>
          <p:cNvPr id="3" name="Marcador de contenido 2"/>
          <p:cNvSpPr>
            <a:spLocks noGrp="1"/>
          </p:cNvSpPr>
          <p:nvPr>
            <p:ph idx="1"/>
          </p:nvPr>
        </p:nvSpPr>
        <p:spPr/>
        <p:txBody>
          <a:bodyPr/>
          <a:lstStyle/>
          <a:p>
            <a:pPr>
              <a:buNone/>
            </a:pPr>
            <a:r>
              <a:rPr lang="es-ES" sz="2400" b="1" dirty="0" smtClean="0">
                <a:solidFill>
                  <a:srgbClr val="FF0000"/>
                </a:solidFill>
              </a:rPr>
              <a:t>1) </a:t>
            </a:r>
            <a:r>
              <a:rPr lang="es-ES" sz="2800" b="1" dirty="0" smtClean="0">
                <a:solidFill>
                  <a:srgbClr val="FF0000"/>
                </a:solidFill>
              </a:rPr>
              <a:t>Primer período </a:t>
            </a:r>
            <a:r>
              <a:rPr lang="es-ES" sz="2400" dirty="0" smtClean="0"/>
              <a:t>(368-348): la época de la permanencia en la Academia. Se caracteriza por la aceptación de la filosofía platónica y pertenecen a él:</a:t>
            </a:r>
          </a:p>
          <a:p>
            <a:pPr>
              <a:buNone/>
            </a:pPr>
            <a:r>
              <a:rPr lang="es-ES" sz="2400" b="1" dirty="0" smtClean="0"/>
              <a:t>-</a:t>
            </a:r>
            <a:r>
              <a:rPr lang="es-ES" sz="2400" b="1" i="1" dirty="0" err="1" smtClean="0">
                <a:solidFill>
                  <a:srgbClr val="00B050"/>
                </a:solidFill>
              </a:rPr>
              <a:t>Eudemo</a:t>
            </a:r>
            <a:r>
              <a:rPr lang="es-ES" sz="2400" b="1" dirty="0" smtClean="0"/>
              <a:t> o </a:t>
            </a:r>
            <a:r>
              <a:rPr lang="es-ES" sz="2400" b="1" i="1" dirty="0" smtClean="0"/>
              <a:t>Sobre el alma </a:t>
            </a:r>
            <a:r>
              <a:rPr lang="es-ES" sz="2400" dirty="0" smtClean="0"/>
              <a:t>(un diálogo en el que se mantiene la teoría de las Ideas y la inmortalidad del alma).</a:t>
            </a:r>
          </a:p>
          <a:p>
            <a:pPr>
              <a:buNone/>
            </a:pPr>
            <a:r>
              <a:rPr lang="es-ES" sz="2400" b="1" dirty="0" smtClean="0"/>
              <a:t>- </a:t>
            </a:r>
            <a:r>
              <a:rPr lang="es-ES" sz="2400" b="1" i="1" dirty="0" err="1" smtClean="0">
                <a:solidFill>
                  <a:srgbClr val="00B050"/>
                </a:solidFill>
              </a:rPr>
              <a:t>Protréptico</a:t>
            </a:r>
            <a:r>
              <a:rPr lang="es-ES" sz="2400" b="1" dirty="0" smtClean="0"/>
              <a:t> </a:t>
            </a:r>
            <a:r>
              <a:rPr lang="es-ES" sz="2400" dirty="0" smtClean="0"/>
              <a:t>(carta en la que también se mantiene la teoría de las Ideas).</a:t>
            </a:r>
          </a:p>
          <a:p>
            <a:pPr lvl="2"/>
            <a:endParaRPr lang="es-ES" dirty="0" smtClean="0"/>
          </a:p>
        </p:txBody>
      </p:sp>
    </p:spTree>
    <p:extLst>
      <p:ext uri="{BB962C8B-B14F-4D97-AF65-F5344CB8AC3E}">
        <p14:creationId xmlns:p14="http://schemas.microsoft.com/office/powerpoint/2010/main" val="2049057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7" y="129032"/>
            <a:ext cx="10495619" cy="954701"/>
          </a:xfrm>
        </p:spPr>
        <p:txBody>
          <a:bodyPr/>
          <a:lstStyle/>
          <a:p>
            <a:pPr algn="ctr"/>
            <a:r>
              <a:rPr lang="es-ES" dirty="0" smtClean="0"/>
              <a:t>Obra (</a:t>
            </a:r>
            <a:r>
              <a:rPr lang="es-ES" dirty="0" err="1" smtClean="0"/>
              <a:t>iiI</a:t>
            </a:r>
            <a:r>
              <a:rPr lang="es-ES" dirty="0" smtClean="0"/>
              <a:t>)</a:t>
            </a:r>
            <a:endParaRPr lang="es-ES" dirty="0"/>
          </a:p>
        </p:txBody>
      </p:sp>
      <p:sp>
        <p:nvSpPr>
          <p:cNvPr id="3" name="Marcador de contenido 2"/>
          <p:cNvSpPr>
            <a:spLocks noGrp="1"/>
          </p:cNvSpPr>
          <p:nvPr>
            <p:ph idx="1"/>
          </p:nvPr>
        </p:nvSpPr>
        <p:spPr>
          <a:xfrm>
            <a:off x="592667" y="1388533"/>
            <a:ext cx="10972799" cy="5063067"/>
          </a:xfrm>
        </p:spPr>
        <p:txBody>
          <a:bodyPr>
            <a:normAutofit lnSpcReduction="10000"/>
          </a:bodyPr>
          <a:lstStyle/>
          <a:p>
            <a:pPr>
              <a:buNone/>
            </a:pPr>
            <a:r>
              <a:rPr lang="es-ES" sz="2400" b="1" dirty="0" smtClean="0">
                <a:solidFill>
                  <a:srgbClr val="FF0000"/>
                </a:solidFill>
              </a:rPr>
              <a:t>2) </a:t>
            </a:r>
            <a:r>
              <a:rPr lang="es-ES" sz="3000" b="1" dirty="0" smtClean="0">
                <a:solidFill>
                  <a:srgbClr val="FF0000"/>
                </a:solidFill>
              </a:rPr>
              <a:t>Segundo período </a:t>
            </a:r>
            <a:r>
              <a:rPr lang="es-ES" sz="2400" dirty="0" smtClean="0">
                <a:solidFill>
                  <a:srgbClr val="FF0000"/>
                </a:solidFill>
              </a:rPr>
              <a:t>(348-335): </a:t>
            </a:r>
            <a:r>
              <a:rPr lang="es-ES" sz="2400" dirty="0" smtClean="0"/>
              <a:t>desde el abandono de la Academia hasta su retorno a Atenas. En este periodo Aristóteles comienza a apartarse de la de las tesis predominantemente platónicas y comienza a elaborar su </a:t>
            </a:r>
            <a:r>
              <a:rPr lang="es-ES" sz="2400" b="1" dirty="0" smtClean="0">
                <a:solidFill>
                  <a:srgbClr val="00B050"/>
                </a:solidFill>
              </a:rPr>
              <a:t>propio pensamiento</a:t>
            </a:r>
            <a:r>
              <a:rPr lang="es-ES" sz="2400" dirty="0" smtClean="0"/>
              <a:t>.</a:t>
            </a:r>
          </a:p>
          <a:p>
            <a:pPr>
              <a:buNone/>
            </a:pPr>
            <a:r>
              <a:rPr lang="es-ES" sz="2400" b="1" dirty="0" smtClean="0"/>
              <a:t>- </a:t>
            </a:r>
            <a:r>
              <a:rPr lang="es-ES" sz="2400" b="1" i="1" dirty="0" smtClean="0">
                <a:solidFill>
                  <a:srgbClr val="00B050"/>
                </a:solidFill>
              </a:rPr>
              <a:t>Sobre la filosofía </a:t>
            </a:r>
            <a:r>
              <a:rPr lang="es-ES" sz="2400" dirty="0" smtClean="0"/>
              <a:t>(crítica la teoría de las Ideas, al menos en su interpretación matemática que las identifica con los números).</a:t>
            </a:r>
          </a:p>
          <a:p>
            <a:pPr>
              <a:buNone/>
            </a:pPr>
            <a:r>
              <a:rPr lang="es-ES" sz="2400" b="1" dirty="0" smtClean="0"/>
              <a:t>- </a:t>
            </a:r>
            <a:r>
              <a:rPr lang="es-ES" sz="2400" b="1" i="1" dirty="0" smtClean="0">
                <a:solidFill>
                  <a:srgbClr val="00B050"/>
                </a:solidFill>
              </a:rPr>
              <a:t>Ética a </a:t>
            </a:r>
            <a:r>
              <a:rPr lang="es-ES" sz="2400" b="1" i="1" dirty="0" err="1" smtClean="0">
                <a:solidFill>
                  <a:srgbClr val="00B050"/>
                </a:solidFill>
              </a:rPr>
              <a:t>Eudemo</a:t>
            </a:r>
            <a:r>
              <a:rPr lang="es-ES" sz="2400" b="1" i="1" dirty="0" smtClean="0">
                <a:solidFill>
                  <a:srgbClr val="00B050"/>
                </a:solidFill>
              </a:rPr>
              <a:t> </a:t>
            </a:r>
            <a:r>
              <a:rPr lang="es-ES" sz="2400" dirty="0" smtClean="0"/>
              <a:t>(se atribuye a sus años en </a:t>
            </a:r>
            <a:r>
              <a:rPr lang="es-ES" sz="2400" dirty="0" err="1" smtClean="0"/>
              <a:t>Assos</a:t>
            </a:r>
            <a:r>
              <a:rPr lang="es-ES" sz="2400" dirty="0" smtClean="0"/>
              <a:t>, ateniéndose aún a la concepción platónica de la virtud. Los libros V, VI y VII son idénticos a los de la ética a Nicómaco. Algunos estudiosos de Aristóteles la consideran una obra que reproduce la Ética a Nicómaco, o la versiona, modificando algunos elementos, pero con una </a:t>
            </a:r>
            <a:r>
              <a:rPr lang="es-ES" sz="2400" b="1" dirty="0" smtClean="0"/>
              <a:t>orientación más práctica</a:t>
            </a:r>
            <a:r>
              <a:rPr lang="es-ES" sz="2400" dirty="0" smtClean="0"/>
              <a:t>, por lo que pertenecería al tercer período).</a:t>
            </a:r>
          </a:p>
          <a:p>
            <a:pPr>
              <a:buNone/>
            </a:pPr>
            <a:r>
              <a:rPr lang="es-ES" sz="2400" b="1" dirty="0" smtClean="0"/>
              <a:t>- </a:t>
            </a:r>
            <a:r>
              <a:rPr lang="es-ES" sz="2400" b="1" i="1" dirty="0" smtClean="0">
                <a:solidFill>
                  <a:srgbClr val="00B050"/>
                </a:solidFill>
              </a:rPr>
              <a:t>Del cielo </a:t>
            </a:r>
            <a:r>
              <a:rPr lang="es-ES" sz="2400" dirty="0" smtClean="0"/>
              <a:t>(Cosmología).</a:t>
            </a:r>
          </a:p>
          <a:p>
            <a:pPr>
              <a:buNone/>
            </a:pPr>
            <a:r>
              <a:rPr lang="es-ES" sz="2400" b="1" dirty="0" smtClean="0"/>
              <a:t>- </a:t>
            </a:r>
            <a:r>
              <a:rPr lang="es-ES" sz="2400" b="1" i="1" dirty="0" smtClean="0">
                <a:solidFill>
                  <a:srgbClr val="00B050"/>
                </a:solidFill>
              </a:rPr>
              <a:t>De la generación y la corrupción</a:t>
            </a:r>
            <a:r>
              <a:rPr lang="es-ES" sz="2400" b="1" dirty="0" smtClean="0"/>
              <a:t>.</a:t>
            </a:r>
          </a:p>
          <a:p>
            <a:pPr lvl="2"/>
            <a:endParaRPr lang="es-ES" dirty="0" smtClean="0"/>
          </a:p>
        </p:txBody>
      </p:sp>
    </p:spTree>
    <p:extLst>
      <p:ext uri="{BB962C8B-B14F-4D97-AF65-F5344CB8AC3E}">
        <p14:creationId xmlns:p14="http://schemas.microsoft.com/office/powerpoint/2010/main" val="2049057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7" y="0"/>
            <a:ext cx="10546420" cy="1168400"/>
          </a:xfrm>
        </p:spPr>
        <p:txBody>
          <a:bodyPr/>
          <a:lstStyle/>
          <a:p>
            <a:pPr algn="ctr"/>
            <a:r>
              <a:rPr lang="es-ES" dirty="0" smtClean="0"/>
              <a:t>Obra (</a:t>
            </a:r>
            <a:r>
              <a:rPr lang="es-ES" dirty="0" err="1" smtClean="0"/>
              <a:t>iv</a:t>
            </a:r>
            <a:r>
              <a:rPr lang="es-ES" dirty="0" smtClean="0"/>
              <a:t>)</a:t>
            </a:r>
            <a:endParaRPr lang="es-ES" dirty="0"/>
          </a:p>
        </p:txBody>
      </p:sp>
      <p:sp>
        <p:nvSpPr>
          <p:cNvPr id="3" name="Marcador de contenido 2"/>
          <p:cNvSpPr>
            <a:spLocks noGrp="1"/>
          </p:cNvSpPr>
          <p:nvPr>
            <p:ph idx="1"/>
          </p:nvPr>
        </p:nvSpPr>
        <p:spPr>
          <a:xfrm>
            <a:off x="507999" y="1371600"/>
            <a:ext cx="10905067" cy="5181600"/>
          </a:xfrm>
        </p:spPr>
        <p:txBody>
          <a:bodyPr>
            <a:normAutofit/>
          </a:bodyPr>
          <a:lstStyle/>
          <a:p>
            <a:pPr>
              <a:buNone/>
            </a:pPr>
            <a:r>
              <a:rPr lang="es-ES" sz="2400" b="1" dirty="0" smtClean="0">
                <a:solidFill>
                  <a:srgbClr val="FF0000"/>
                </a:solidFill>
              </a:rPr>
              <a:t>3) </a:t>
            </a:r>
            <a:r>
              <a:rPr lang="es-ES" sz="2800" b="1" dirty="0" smtClean="0">
                <a:solidFill>
                  <a:srgbClr val="FF0000"/>
                </a:solidFill>
              </a:rPr>
              <a:t>Tercer período </a:t>
            </a:r>
            <a:r>
              <a:rPr lang="es-ES" sz="2400" dirty="0" smtClean="0"/>
              <a:t>(335-322): desde su retorno a Atenas, coincidiendo con su actividad en el Liceo. A este período pertenecen </a:t>
            </a:r>
            <a:r>
              <a:rPr lang="es-ES" sz="2400" b="1" dirty="0" smtClean="0"/>
              <a:t>la mayor parte de las obras conservadas</a:t>
            </a:r>
            <a:r>
              <a:rPr lang="es-ES" sz="2400" dirty="0" smtClean="0"/>
              <a:t>, destacando claramente la </a:t>
            </a:r>
            <a:r>
              <a:rPr lang="es-ES" sz="2400" dirty="0" smtClean="0">
                <a:solidFill>
                  <a:srgbClr val="00B050"/>
                </a:solidFill>
              </a:rPr>
              <a:t>orientación empirista y científica </a:t>
            </a:r>
            <a:r>
              <a:rPr lang="es-ES" sz="2400" dirty="0" smtClean="0"/>
              <a:t>de su pensamiento en contraposición a la filosofía de Platón. </a:t>
            </a:r>
          </a:p>
          <a:p>
            <a:pPr>
              <a:buNone/>
            </a:pPr>
            <a:r>
              <a:rPr lang="es-ES" sz="2400" dirty="0" smtClean="0">
                <a:solidFill>
                  <a:srgbClr val="FF0000"/>
                </a:solidFill>
              </a:rPr>
              <a:t>A) Lógica</a:t>
            </a:r>
          </a:p>
          <a:p>
            <a:r>
              <a:rPr lang="es-ES" sz="2400" dirty="0" smtClean="0"/>
              <a:t>- </a:t>
            </a:r>
            <a:r>
              <a:rPr lang="es-ES" sz="2400" b="1" i="1" dirty="0" smtClean="0">
                <a:solidFill>
                  <a:srgbClr val="00B050"/>
                </a:solidFill>
              </a:rPr>
              <a:t>Categorías</a:t>
            </a:r>
            <a:r>
              <a:rPr lang="es-ES" sz="2400" dirty="0" smtClean="0"/>
              <a:t> (Sobre los géneros supremos del ser y del decir).</a:t>
            </a:r>
          </a:p>
          <a:p>
            <a:r>
              <a:rPr lang="es-ES" sz="2400" dirty="0" smtClean="0"/>
              <a:t>- </a:t>
            </a:r>
            <a:r>
              <a:rPr lang="es-ES" sz="2400" b="1" i="1" dirty="0" smtClean="0">
                <a:solidFill>
                  <a:srgbClr val="00B050"/>
                </a:solidFill>
              </a:rPr>
              <a:t>Sobre la interpretación </a:t>
            </a:r>
            <a:r>
              <a:rPr lang="es-ES" sz="2400" dirty="0" smtClean="0"/>
              <a:t>(Sobre el enunciado y la proposición).</a:t>
            </a:r>
          </a:p>
          <a:p>
            <a:r>
              <a:rPr lang="es-ES" sz="2400" dirty="0" smtClean="0"/>
              <a:t>- </a:t>
            </a:r>
            <a:r>
              <a:rPr lang="es-ES" sz="2400" b="1" i="1" dirty="0" smtClean="0">
                <a:solidFill>
                  <a:srgbClr val="00B050"/>
                </a:solidFill>
              </a:rPr>
              <a:t>Primeros analíticos </a:t>
            </a:r>
            <a:r>
              <a:rPr lang="es-ES" sz="2400" dirty="0" smtClean="0"/>
              <a:t>(Los silogismos).</a:t>
            </a:r>
          </a:p>
          <a:p>
            <a:r>
              <a:rPr lang="es-ES" sz="2400" dirty="0" smtClean="0"/>
              <a:t>- </a:t>
            </a:r>
            <a:r>
              <a:rPr lang="es-ES" sz="2400" b="1" i="1" dirty="0" smtClean="0">
                <a:solidFill>
                  <a:srgbClr val="00B050"/>
                </a:solidFill>
              </a:rPr>
              <a:t>Analíticos posteriores </a:t>
            </a:r>
            <a:r>
              <a:rPr lang="es-ES" sz="2400" dirty="0" smtClean="0"/>
              <a:t>o segundos (La demostración científica).</a:t>
            </a:r>
          </a:p>
          <a:p>
            <a:r>
              <a:rPr lang="es-ES" sz="2400" dirty="0" smtClean="0"/>
              <a:t>- </a:t>
            </a:r>
            <a:r>
              <a:rPr lang="es-ES" sz="2400" b="1" i="1" dirty="0" smtClean="0">
                <a:solidFill>
                  <a:srgbClr val="00B050"/>
                </a:solidFill>
              </a:rPr>
              <a:t>Tópicos</a:t>
            </a:r>
            <a:r>
              <a:rPr lang="es-ES" sz="2400" dirty="0" smtClean="0"/>
              <a:t> (Los recursos silogísticos para solventar cualquier dificultad).</a:t>
            </a:r>
          </a:p>
          <a:p>
            <a:pPr lvl="2"/>
            <a:endParaRPr lang="es-ES" dirty="0" smtClean="0"/>
          </a:p>
        </p:txBody>
      </p:sp>
    </p:spTree>
    <p:extLst>
      <p:ext uri="{BB962C8B-B14F-4D97-AF65-F5344CB8AC3E}">
        <p14:creationId xmlns:p14="http://schemas.microsoft.com/office/powerpoint/2010/main" val="2049057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
            <a:ext cx="10461752" cy="1134533"/>
          </a:xfrm>
        </p:spPr>
        <p:txBody>
          <a:bodyPr/>
          <a:lstStyle/>
          <a:p>
            <a:pPr algn="ctr"/>
            <a:r>
              <a:rPr lang="es-ES" dirty="0" smtClean="0"/>
              <a:t>Obra (v)</a:t>
            </a:r>
            <a:endParaRPr lang="es-ES" dirty="0"/>
          </a:p>
        </p:txBody>
      </p:sp>
      <p:sp>
        <p:nvSpPr>
          <p:cNvPr id="3" name="Marcador de contenido 2"/>
          <p:cNvSpPr>
            <a:spLocks noGrp="1"/>
          </p:cNvSpPr>
          <p:nvPr>
            <p:ph idx="1"/>
          </p:nvPr>
        </p:nvSpPr>
        <p:spPr>
          <a:xfrm>
            <a:off x="423333" y="1134531"/>
            <a:ext cx="11108267" cy="5452535"/>
          </a:xfrm>
        </p:spPr>
        <p:txBody>
          <a:bodyPr>
            <a:normAutofit/>
          </a:bodyPr>
          <a:lstStyle/>
          <a:p>
            <a:r>
              <a:rPr lang="es-ES" sz="2400" dirty="0" smtClean="0">
                <a:solidFill>
                  <a:srgbClr val="FF0000"/>
                </a:solidFill>
              </a:rPr>
              <a:t>B) Metafísica</a:t>
            </a:r>
          </a:p>
          <a:p>
            <a:r>
              <a:rPr lang="es-ES" sz="2400" dirty="0" smtClean="0"/>
              <a:t>- Los libros </a:t>
            </a:r>
            <a:r>
              <a:rPr lang="es-ES" sz="2400" b="1" i="1" dirty="0" smtClean="0">
                <a:solidFill>
                  <a:srgbClr val="00B050"/>
                </a:solidFill>
              </a:rPr>
              <a:t>Metafísicos</a:t>
            </a:r>
            <a:r>
              <a:rPr lang="es-ES" sz="2400" dirty="0" smtClean="0"/>
              <a:t> . Componen el tratado del ser en cuanto ser, es decir, la ontología aristotélica. </a:t>
            </a:r>
          </a:p>
          <a:p>
            <a:r>
              <a:rPr lang="es-ES" sz="2400" dirty="0" smtClean="0">
                <a:solidFill>
                  <a:srgbClr val="FF0000"/>
                </a:solidFill>
              </a:rPr>
              <a:t>C) Obras científicas</a:t>
            </a:r>
          </a:p>
          <a:p>
            <a:pPr>
              <a:buNone/>
            </a:pPr>
            <a:r>
              <a:rPr lang="es-ES" sz="2400" b="1" dirty="0" smtClean="0"/>
              <a:t>- </a:t>
            </a:r>
            <a:r>
              <a:rPr lang="es-ES" sz="2400" b="1" i="1" dirty="0" smtClean="0">
                <a:solidFill>
                  <a:srgbClr val="00B050"/>
                </a:solidFill>
              </a:rPr>
              <a:t>Física</a:t>
            </a:r>
            <a:r>
              <a:rPr lang="es-ES" sz="2400" b="1" dirty="0" smtClean="0"/>
              <a:t> </a:t>
            </a:r>
            <a:r>
              <a:rPr lang="es-ES" sz="2400" dirty="0" smtClean="0"/>
              <a:t>(Tratado sobre la naturaleza. Análisis del cambio).</a:t>
            </a:r>
          </a:p>
          <a:p>
            <a:pPr>
              <a:buNone/>
            </a:pPr>
            <a:r>
              <a:rPr lang="es-ES" sz="2400" b="1" dirty="0" smtClean="0"/>
              <a:t>- </a:t>
            </a:r>
            <a:r>
              <a:rPr lang="es-ES" sz="2400" b="1" i="1" dirty="0" smtClean="0">
                <a:solidFill>
                  <a:srgbClr val="00B050"/>
                </a:solidFill>
              </a:rPr>
              <a:t>Meteorológicos</a:t>
            </a:r>
            <a:r>
              <a:rPr lang="es-ES" sz="2400" b="1" dirty="0" smtClean="0"/>
              <a:t>.</a:t>
            </a:r>
          </a:p>
          <a:p>
            <a:pPr>
              <a:buNone/>
            </a:pPr>
            <a:r>
              <a:rPr lang="es-ES" sz="2400" b="1" dirty="0" smtClean="0"/>
              <a:t>- </a:t>
            </a:r>
            <a:r>
              <a:rPr lang="es-ES" sz="2400" b="1" i="1" dirty="0" smtClean="0">
                <a:solidFill>
                  <a:srgbClr val="00B050"/>
                </a:solidFill>
              </a:rPr>
              <a:t>Historias de los animales </a:t>
            </a:r>
            <a:r>
              <a:rPr lang="es-ES" sz="2400" dirty="0" smtClean="0"/>
              <a:t>(Zoología: un conjunto de estudios a los que dedicó la mayor parte de su actividad y que para algunos es su obra maestra).</a:t>
            </a:r>
          </a:p>
          <a:p>
            <a:pPr>
              <a:buNone/>
            </a:pPr>
            <a:r>
              <a:rPr lang="es-ES" sz="2400" b="1" dirty="0" smtClean="0"/>
              <a:t>- </a:t>
            </a:r>
            <a:r>
              <a:rPr lang="es-ES" sz="2400" b="1" i="1" dirty="0" smtClean="0">
                <a:solidFill>
                  <a:srgbClr val="00B050"/>
                </a:solidFill>
              </a:rPr>
              <a:t>Sobre el alma </a:t>
            </a:r>
            <a:r>
              <a:rPr lang="es-ES" sz="2400" dirty="0" smtClean="0"/>
              <a:t>(La psicología).</a:t>
            </a:r>
          </a:p>
          <a:p>
            <a:pPr>
              <a:buNone/>
            </a:pPr>
            <a:r>
              <a:rPr lang="es-ES" sz="2400" b="1" dirty="0" smtClean="0"/>
              <a:t>- </a:t>
            </a:r>
            <a:r>
              <a:rPr lang="es-ES" sz="2400" b="1" i="1" dirty="0" smtClean="0">
                <a:solidFill>
                  <a:srgbClr val="00B050"/>
                </a:solidFill>
              </a:rPr>
              <a:t>Parva </a:t>
            </a:r>
            <a:r>
              <a:rPr lang="es-ES" sz="2400" b="1" i="1" dirty="0" err="1" smtClean="0">
                <a:solidFill>
                  <a:srgbClr val="00B050"/>
                </a:solidFill>
              </a:rPr>
              <a:t>naturalia</a:t>
            </a:r>
            <a:r>
              <a:rPr lang="es-ES" sz="2400" b="1" i="1" dirty="0" smtClean="0">
                <a:solidFill>
                  <a:srgbClr val="00B050"/>
                </a:solidFill>
              </a:rPr>
              <a:t> </a:t>
            </a:r>
            <a:r>
              <a:rPr lang="es-ES" sz="2400" dirty="0" smtClean="0"/>
              <a:t>(conjunto de pequeños tratados sobre la percepción, la memoria, el sueño, entre otros).</a:t>
            </a:r>
          </a:p>
          <a:p>
            <a:pPr lvl="2"/>
            <a:endParaRPr lang="es-ES" dirty="0" smtClean="0"/>
          </a:p>
        </p:txBody>
      </p:sp>
    </p:spTree>
    <p:extLst>
      <p:ext uri="{BB962C8B-B14F-4D97-AF65-F5344CB8AC3E}">
        <p14:creationId xmlns:p14="http://schemas.microsoft.com/office/powerpoint/2010/main" val="2049057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058400" cy="1185333"/>
          </a:xfrm>
        </p:spPr>
        <p:txBody>
          <a:bodyPr/>
          <a:lstStyle/>
          <a:p>
            <a:pPr algn="ctr"/>
            <a:r>
              <a:rPr lang="es-ES" dirty="0" smtClean="0"/>
              <a:t>Obra (</a:t>
            </a:r>
            <a:r>
              <a:rPr lang="es-ES" dirty="0" err="1" smtClean="0"/>
              <a:t>vI</a:t>
            </a:r>
            <a:r>
              <a:rPr lang="es-ES" dirty="0" smtClean="0"/>
              <a:t>)</a:t>
            </a:r>
            <a:endParaRPr lang="es-ES" dirty="0"/>
          </a:p>
        </p:txBody>
      </p:sp>
      <p:sp>
        <p:nvSpPr>
          <p:cNvPr id="3" name="Marcador de contenido 2"/>
          <p:cNvSpPr>
            <a:spLocks noGrp="1"/>
          </p:cNvSpPr>
          <p:nvPr>
            <p:ph idx="1"/>
          </p:nvPr>
        </p:nvSpPr>
        <p:spPr>
          <a:xfrm>
            <a:off x="474133" y="1405467"/>
            <a:ext cx="11277600" cy="5046133"/>
          </a:xfrm>
        </p:spPr>
        <p:txBody>
          <a:bodyPr>
            <a:normAutofit/>
          </a:bodyPr>
          <a:lstStyle/>
          <a:p>
            <a:pPr>
              <a:buNone/>
            </a:pPr>
            <a:r>
              <a:rPr lang="es-ES" sz="2400" b="1" dirty="0" smtClean="0">
                <a:solidFill>
                  <a:srgbClr val="FF0000"/>
                </a:solidFill>
              </a:rPr>
              <a:t>D) Ética y política</a:t>
            </a:r>
          </a:p>
          <a:p>
            <a:r>
              <a:rPr lang="es-ES" sz="2400" b="1" dirty="0" smtClean="0"/>
              <a:t>- </a:t>
            </a:r>
            <a:r>
              <a:rPr lang="es-ES" sz="2400" b="1" i="1" dirty="0" smtClean="0">
                <a:solidFill>
                  <a:srgbClr val="00B050"/>
                </a:solidFill>
              </a:rPr>
              <a:t>Gran moral </a:t>
            </a:r>
            <a:endParaRPr lang="es-ES" sz="2400" i="1" dirty="0" smtClean="0">
              <a:solidFill>
                <a:srgbClr val="00B050"/>
              </a:solidFill>
            </a:endParaRPr>
          </a:p>
          <a:p>
            <a:r>
              <a:rPr lang="es-ES" sz="2400" b="1" dirty="0" smtClean="0"/>
              <a:t>- </a:t>
            </a:r>
            <a:r>
              <a:rPr lang="es-ES" sz="2400" b="1" i="1" dirty="0" smtClean="0">
                <a:solidFill>
                  <a:srgbClr val="00B050"/>
                </a:solidFill>
              </a:rPr>
              <a:t>Ética a Nicómaco </a:t>
            </a:r>
            <a:r>
              <a:rPr lang="es-ES" sz="2400" dirty="0" smtClean="0"/>
              <a:t>(Obra que contiene la doctrina ética de Aristóteles).</a:t>
            </a:r>
          </a:p>
          <a:p>
            <a:r>
              <a:rPr lang="es-ES" sz="2400" b="1" dirty="0" smtClean="0"/>
              <a:t>- </a:t>
            </a:r>
            <a:r>
              <a:rPr lang="es-ES" sz="2400" b="1" i="1" dirty="0" smtClean="0">
                <a:solidFill>
                  <a:srgbClr val="00B050"/>
                </a:solidFill>
              </a:rPr>
              <a:t>Política</a:t>
            </a:r>
            <a:r>
              <a:rPr lang="es-ES" sz="2400" b="1" dirty="0" smtClean="0"/>
              <a:t> </a:t>
            </a:r>
            <a:r>
              <a:rPr lang="es-ES" sz="2400" dirty="0" smtClean="0"/>
              <a:t>(Exposición del pensamiento aristotélico sobre la organización social y política).</a:t>
            </a:r>
          </a:p>
          <a:p>
            <a:r>
              <a:rPr lang="es-ES" sz="2400" b="1" dirty="0" smtClean="0"/>
              <a:t>- </a:t>
            </a:r>
            <a:r>
              <a:rPr lang="es-ES" sz="2400" b="1" i="1" dirty="0" smtClean="0">
                <a:solidFill>
                  <a:srgbClr val="00B050"/>
                </a:solidFill>
              </a:rPr>
              <a:t>Constituciones</a:t>
            </a:r>
            <a:r>
              <a:rPr lang="es-ES" sz="2400" b="1" dirty="0" smtClean="0"/>
              <a:t> </a:t>
            </a:r>
            <a:r>
              <a:rPr lang="es-ES" sz="2400" dirty="0" smtClean="0"/>
              <a:t>(Análisis de numerosas constituciones de las polis de su época).</a:t>
            </a:r>
          </a:p>
          <a:p>
            <a:pPr>
              <a:buNone/>
            </a:pPr>
            <a:r>
              <a:rPr lang="es-ES" sz="2400" b="1" dirty="0" smtClean="0">
                <a:solidFill>
                  <a:srgbClr val="FF0000"/>
                </a:solidFill>
              </a:rPr>
              <a:t>E) Estética</a:t>
            </a:r>
          </a:p>
          <a:p>
            <a:r>
              <a:rPr lang="es-ES" sz="2400" b="1" dirty="0" smtClean="0"/>
              <a:t>-</a:t>
            </a:r>
            <a:r>
              <a:rPr lang="es-ES" sz="2400" b="1" i="1" dirty="0" smtClean="0">
                <a:solidFill>
                  <a:srgbClr val="00B050"/>
                </a:solidFill>
              </a:rPr>
              <a:t>Retórica</a:t>
            </a:r>
            <a:r>
              <a:rPr lang="es-ES" sz="2400" b="1" dirty="0" smtClean="0"/>
              <a:t> </a:t>
            </a:r>
            <a:r>
              <a:rPr lang="es-ES" sz="2400" dirty="0" smtClean="0"/>
              <a:t>(El arte de convencer).</a:t>
            </a:r>
          </a:p>
          <a:p>
            <a:r>
              <a:rPr lang="es-ES" sz="2400" b="1" dirty="0" smtClean="0"/>
              <a:t>-</a:t>
            </a:r>
            <a:r>
              <a:rPr lang="es-ES" sz="2400" b="1" i="1" dirty="0" smtClean="0">
                <a:solidFill>
                  <a:srgbClr val="00B050"/>
                </a:solidFill>
              </a:rPr>
              <a:t>Poética</a:t>
            </a:r>
            <a:r>
              <a:rPr lang="es-ES" sz="2400" dirty="0" smtClean="0"/>
              <a:t> (Sobre la creación artística, obra perdida en su mayor parte).</a:t>
            </a:r>
          </a:p>
          <a:p>
            <a:pPr lvl="2"/>
            <a:endParaRPr lang="es-ES" dirty="0" smtClean="0"/>
          </a:p>
        </p:txBody>
      </p:sp>
    </p:spTree>
    <p:extLst>
      <p:ext uri="{BB962C8B-B14F-4D97-AF65-F5344CB8AC3E}">
        <p14:creationId xmlns:p14="http://schemas.microsoft.com/office/powerpoint/2010/main" val="20490579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2325</TotalTime>
  <Words>3346</Words>
  <Application>Microsoft Office PowerPoint</Application>
  <PresentationFormat>Panorámica</PresentationFormat>
  <Paragraphs>233</Paragraphs>
  <Slides>43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43</vt:i4>
      </vt:variant>
    </vt:vector>
  </HeadingPairs>
  <TitlesOfParts>
    <vt:vector size="47" baseType="lpstr">
      <vt:lpstr>Rockwell</vt:lpstr>
      <vt:lpstr>Rockwell Condensed</vt:lpstr>
      <vt:lpstr>Wingdings</vt:lpstr>
      <vt:lpstr>Tipo de madera</vt:lpstr>
      <vt:lpstr>    ARISTÓTELES      (384-322 A.C.)</vt:lpstr>
      <vt:lpstr>Búsqueda de información</vt:lpstr>
      <vt:lpstr>VIDA</vt:lpstr>
      <vt:lpstr>Obra (I)</vt:lpstr>
      <vt:lpstr>Obra (ii)</vt:lpstr>
      <vt:lpstr>Obra (iiI)</vt:lpstr>
      <vt:lpstr>Obra (iv)</vt:lpstr>
      <vt:lpstr>Obra (v)</vt:lpstr>
      <vt:lpstr>Obra (vI)</vt:lpstr>
      <vt:lpstr>CONTENIDOS MUY IMPORTANTES</vt:lpstr>
      <vt:lpstr>a) El problema del conocimiento (I)</vt:lpstr>
      <vt:lpstr>a) El problema del conocimiento (I)</vt:lpstr>
      <vt:lpstr>hilemorfismo</vt:lpstr>
      <vt:lpstr>Sustancia / Accidentes (Categorías)</vt:lpstr>
      <vt:lpstr>Sobre las categorías</vt:lpstr>
      <vt:lpstr>A) El problema del conocimiento: metafísica (II)</vt:lpstr>
      <vt:lpstr>A) El problema del conocimiento: metafísica (II)</vt:lpstr>
      <vt:lpstr>A) El problema del conocimiento: metafísica (II)</vt:lpstr>
      <vt:lpstr>A) El problema del conocimiento: metafísica (II)</vt:lpstr>
      <vt:lpstr>A) El problema del conocimiento: metafísica (II)</vt:lpstr>
      <vt:lpstr>Presentación de PowerPoint</vt:lpstr>
      <vt:lpstr>A) El problema del conocimiento (Iii)</vt:lpstr>
      <vt:lpstr>A) El problema del conocimiento (Iii)</vt:lpstr>
      <vt:lpstr>Presentación de PowerPoint</vt:lpstr>
      <vt:lpstr>a) El problema del conocimiento (epistemología) (iv)</vt:lpstr>
      <vt:lpstr>Presentación de PowerPoint</vt:lpstr>
      <vt:lpstr>Presentación de PowerPoint</vt:lpstr>
      <vt:lpstr>b) El problema del ser humano (antropología)</vt:lpstr>
      <vt:lpstr>Presentación de PowerPoint</vt:lpstr>
      <vt:lpstr>Presentación de PowerPoint</vt:lpstr>
      <vt:lpstr>c) El problema de la ética / moral</vt:lpstr>
      <vt:lpstr>Presentación de PowerPoint</vt:lpstr>
      <vt:lpstr>Presentación de PowerPoint</vt:lpstr>
      <vt:lpstr>Presentación de PowerPoint</vt:lpstr>
      <vt:lpstr>d) El problema de la sociedad / política (i)</vt:lpstr>
      <vt:lpstr>E) El problema de la sociedad / política (Ii) (AMPLIACIÓN):</vt:lpstr>
      <vt:lpstr>Presentación de PowerPoint</vt:lpstr>
      <vt:lpstr>Presentación de PowerPoint</vt:lpstr>
      <vt:lpstr>Presentación de PowerPoint</vt:lpstr>
      <vt:lpstr>Presentación de PowerPoint</vt:lpstr>
      <vt:lpstr>Presentación de PowerPoint</vt:lpstr>
      <vt:lpstr>Presentación de PowerPoint</vt:lpstr>
      <vt:lpstr>INVESTIGACIÓN:  LA FILOSOFÍA HELENÍSTICA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FILOSOFÍA 1º</dc:title>
  <dc:creator>Joaquín G.</dc:creator>
  <cp:lastModifiedBy>Mireya Ferrer de Oya</cp:lastModifiedBy>
  <cp:revision>145</cp:revision>
  <dcterms:created xsi:type="dcterms:W3CDTF">2015-09-04T02:56:26Z</dcterms:created>
  <dcterms:modified xsi:type="dcterms:W3CDTF">2019-10-21T10:22:31Z</dcterms:modified>
</cp:coreProperties>
</file>